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2" r:id="rId1"/>
  </p:sldMasterIdLst>
  <p:notesMasterIdLst>
    <p:notesMasterId r:id="rId49"/>
  </p:notesMasterIdLst>
  <p:handoutMasterIdLst>
    <p:handoutMasterId r:id="rId50"/>
  </p:handoutMasterIdLst>
  <p:sldIdLst>
    <p:sldId id="367" r:id="rId2"/>
    <p:sldId id="671" r:id="rId3"/>
    <p:sldId id="802" r:id="rId4"/>
    <p:sldId id="703" r:id="rId5"/>
    <p:sldId id="693" r:id="rId6"/>
    <p:sldId id="818" r:id="rId7"/>
    <p:sldId id="765" r:id="rId8"/>
    <p:sldId id="814" r:id="rId9"/>
    <p:sldId id="673" r:id="rId10"/>
    <p:sldId id="811" r:id="rId11"/>
    <p:sldId id="812" r:id="rId12"/>
    <p:sldId id="806" r:id="rId13"/>
    <p:sldId id="762" r:id="rId14"/>
    <p:sldId id="815" r:id="rId15"/>
    <p:sldId id="726" r:id="rId16"/>
    <p:sldId id="817" r:id="rId17"/>
    <p:sldId id="803" r:id="rId18"/>
    <p:sldId id="764" r:id="rId19"/>
    <p:sldId id="810" r:id="rId20"/>
    <p:sldId id="653" r:id="rId21"/>
    <p:sldId id="714" r:id="rId22"/>
    <p:sldId id="652" r:id="rId23"/>
    <p:sldId id="804" r:id="rId24"/>
    <p:sldId id="606" r:id="rId25"/>
    <p:sldId id="676" r:id="rId26"/>
    <p:sldId id="677" r:id="rId27"/>
    <p:sldId id="716" r:id="rId28"/>
    <p:sldId id="690" r:id="rId29"/>
    <p:sldId id="680" r:id="rId30"/>
    <p:sldId id="681" r:id="rId31"/>
    <p:sldId id="682" r:id="rId32"/>
    <p:sldId id="685" r:id="rId33"/>
    <p:sldId id="607" r:id="rId34"/>
    <p:sldId id="705" r:id="rId35"/>
    <p:sldId id="692" r:id="rId36"/>
    <p:sldId id="669" r:id="rId37"/>
    <p:sldId id="715" r:id="rId38"/>
    <p:sldId id="711" r:id="rId39"/>
    <p:sldId id="713" r:id="rId40"/>
    <p:sldId id="708" r:id="rId41"/>
    <p:sldId id="813" r:id="rId42"/>
    <p:sldId id="712" r:id="rId43"/>
    <p:sldId id="390" r:id="rId44"/>
    <p:sldId id="499" r:id="rId45"/>
    <p:sldId id="767" r:id="rId46"/>
    <p:sldId id="658" r:id="rId47"/>
    <p:sldId id="661" r:id="rId4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124"/>
    <p:restoredTop sz="94568"/>
  </p:normalViewPr>
  <p:slideViewPr>
    <p:cSldViewPr>
      <p:cViewPr varScale="1">
        <p:scale>
          <a:sx n="61" d="100"/>
          <a:sy n="61" d="100"/>
        </p:scale>
        <p:origin x="216" y="1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CE8A677-D162-5644-BE8E-414415D3CB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E36F3D0-69D5-5645-BCC8-0362363CCA8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82DAF084-5963-5B4C-AB1C-547D3D2BC06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A26DFD1C-626B-6747-BCB3-A1099C0DBDD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C73652-4FF2-2A41-A37B-5ED2ABFDE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19043B2-E8F4-8E4E-B8A7-51135C1D68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26540302-91E7-0447-AA91-3C7931B314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92DB71E-2DBA-1348-8242-7A7A266757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5D95F3A1-4A5F-E04C-84CC-A659C90217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BE34E9E1-CAEF-0242-AE78-9ED0160FC5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99F56321-398B-9742-8CBD-6D3B3600C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A6BFDE-ABE0-EF4B-8E17-096489F6D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28110498-C6A8-5645-93A4-80035B492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1677F65E-4221-DB41-B61A-2BF86C100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F8FB6FA-E746-A64B-B0DA-4949E89AB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13931D7-30F6-0A4B-99CB-0FB24529D304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A6BFDE-ABE0-EF4B-8E17-096489F6D33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27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3217D0-435E-DE4A-BFC5-78D835599D53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574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461316DF-28DD-804C-8604-495817D5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413106EB-AE72-CB45-9F5F-7D4004BE8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D79DA003-F542-9E4B-A7C6-F32B799CB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65BE61D-0DC4-664C-8251-11355022C057}" type="slidenum">
              <a:rPr lang="en-US" altLang="en-US" smtClean="0">
                <a:latin typeface="Times New Roman" panose="02020603050405020304" pitchFamily="18" charset="0"/>
              </a:rPr>
              <a:pPr/>
              <a:t>47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AF3F3E-09F2-9344-A917-143062D0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F6C87679-09F2-5048-9071-89B73D4179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7A07C1-6631-3346-B343-BBB5F989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228275-A582-8748-A196-C406F563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308539-242F-D24A-A1C6-A6A22F4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5546D-3BC4-904E-A163-6EB903BB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041794"/>
      </p:ext>
    </p:extLst>
  </p:cSld>
  <p:clrMapOvr>
    <a:masterClrMapping/>
  </p:clrMapOvr>
  <p:transition spd="slow" advTm="86399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473C3-A8C8-6D41-A4ED-FD13BA76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C02E53-46FB-6941-8AC8-82836033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9B23F-D4B7-8C4E-8652-3659695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E339-B744-D44F-B8BC-8D87B20C0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756255"/>
      </p:ext>
    </p:extLst>
  </p:cSld>
  <p:clrMapOvr>
    <a:masterClrMapping/>
  </p:clrMapOvr>
  <p:transition spd="slow" advTm="86399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AEA257-2D39-0B46-B7FB-992437EF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A4213B-A933-D942-A7A2-57932082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FFFE3A-8BE1-E544-86BD-34D3114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C9846-49F5-C143-927B-DF5828448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92046"/>
      </p:ext>
    </p:extLst>
  </p:cSld>
  <p:clrMapOvr>
    <a:masterClrMapping/>
  </p:clrMapOvr>
  <p:transition spd="slow" advTm="86399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3E948-1B1A-694E-8DE1-D24A597F1D18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BFECF-0482-A943-98A2-9A5797701725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5CB3C46-4D47-4445-AF11-7441559AA0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95F00BF-9F99-1D43-A47B-BFAB0F41E8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1CF3FB-F3FB-574D-A05E-2B1528B4B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DD83-BD46-5242-8F3A-23DF4C9CF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570182"/>
      </p:ext>
    </p:extLst>
  </p:cSld>
  <p:clrMapOvr>
    <a:masterClrMapping/>
  </p:clrMapOvr>
  <p:transition spd="slow" advTm="86399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316567-7FEF-7C44-AB45-D8C1074D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2F5FD8-B2EE-8E45-8B34-78A1B18B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5DAF2-3411-4D42-AD0C-61B489B8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151F-3A34-BE47-90E5-14541D73D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596521"/>
      </p:ext>
    </p:extLst>
  </p:cSld>
  <p:clrMapOvr>
    <a:masterClrMapping/>
  </p:clrMapOvr>
  <p:transition spd="slow" advTm="86399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A359564-FBB1-4748-91F2-AAB02743ACB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967DFC7-0FF8-AC4F-A069-24EF8903B1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A18504-F493-774D-A145-78C956B2C2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DA66-9609-7E4C-9865-A919CE066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81154"/>
      </p:ext>
    </p:extLst>
  </p:cSld>
  <p:clrMapOvr>
    <a:masterClrMapping/>
  </p:clrMapOvr>
  <p:transition spd="slow" advTm="86399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8113E46-A97A-974C-88D3-F05308CE07C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6F89E75-68C4-F743-8E87-56A61B5CA45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5371095-4C0A-1048-A329-020B718D0B5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E2FB-EB8F-984A-9A30-DEF517A85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42613"/>
      </p:ext>
    </p:extLst>
  </p:cSld>
  <p:clrMapOvr>
    <a:masterClrMapping/>
  </p:clrMapOvr>
  <p:transition spd="slow" advTm="86399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679A-F255-6040-9D34-B3345459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F9ACE-8FFA-C045-B018-76F9BB8A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187FA-9F8C-2040-B72E-F056F530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51F6-DE39-8940-8DA6-3572B63B1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664456"/>
      </p:ext>
    </p:extLst>
  </p:cSld>
  <p:clrMapOvr>
    <a:masterClrMapping/>
  </p:clrMapOvr>
  <p:transition spd="slow" advTm="86399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8F9-16DE-4F46-AA9A-14768765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64AEA-408B-CD41-B367-64B3C496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BADB-04D5-5345-AB32-366DC788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6BE6-36B0-2B42-9C90-9E9748185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588551"/>
      </p:ext>
    </p:extLst>
  </p:cSld>
  <p:clrMapOvr>
    <a:masterClrMapping/>
  </p:clrMapOvr>
  <p:transition spd="slow" advTm="86399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0291BD42-5D53-854F-92E0-6FA0B30ED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E9A20F42-7835-7A47-8B02-B76C0B28F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FC809478-7ACC-AA44-BE3B-D195D2CC2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1452-5392-3D44-9710-D4543D206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19646"/>
      </p:ext>
    </p:extLst>
  </p:cSld>
  <p:clrMapOvr>
    <a:masterClrMapping/>
  </p:clrMapOvr>
  <p:transition spd="slow" advTm="86399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BE27-7718-8B41-B7B2-5D98A8F5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FEC9-7880-3842-88C4-D06D22B0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7A22-088B-074E-ABA5-7D4947F5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3D2D-1FAD-A944-BE93-3154442FF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238063"/>
      </p:ext>
    </p:extLst>
  </p:cSld>
  <p:clrMapOvr>
    <a:masterClrMapping/>
  </p:clrMapOvr>
  <p:transition spd="slow" advTm="86399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60CE5-83BF-1041-8AE7-6BBFE0F9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0C0C-7F9C-344E-B7A6-453113F0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D368-1B15-8E4E-8DB2-5B5C8933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C065-94FD-6D4D-A13D-E8BC4C39C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949644"/>
      </p:ext>
    </p:extLst>
  </p:cSld>
  <p:clrMapOvr>
    <a:masterClrMapping/>
  </p:clrMapOvr>
  <p:transition spd="slow" advTm="86399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39AF58-DA5B-794B-AFFB-12284EAA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84DA4E-9F57-6740-8D50-392F167A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BD8931-23A1-BE4B-8163-3C4C4394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6560-CE71-1941-8EF2-B0E165C98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092247"/>
      </p:ext>
    </p:extLst>
  </p:cSld>
  <p:clrMapOvr>
    <a:masterClrMapping/>
  </p:clrMapOvr>
  <p:transition spd="slow" advTm="86399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FFAB0C-1A8A-2541-94DB-447863A7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782AFD-933E-6A4E-828F-2EFB2DF7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54024-40ED-D648-AF3F-4E5C13BF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ABF6-4317-7E48-8CE2-ADCAE63E9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22276"/>
      </p:ext>
    </p:extLst>
  </p:cSld>
  <p:clrMapOvr>
    <a:masterClrMapping/>
  </p:clrMapOvr>
  <p:transition spd="slow" advTm="86399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64A6A0-7BE4-D04B-9764-9C2E7D86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8D585F-5359-9948-85B9-210BF265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30692D-7305-584D-BEC4-8C17BDF5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2E22-23F0-E444-AEE3-604DECFC5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42545"/>
      </p:ext>
    </p:extLst>
  </p:cSld>
  <p:clrMapOvr>
    <a:masterClrMapping/>
  </p:clrMapOvr>
  <p:transition spd="slow" advTm="86399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87266C-03A5-114A-B900-D454A86A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E34DB9-694C-C54B-8139-5EC65D77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C845A5-84F0-B545-82AF-2656D87E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3659-DE03-0B49-81FF-23AD3C26C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23189"/>
      </p:ext>
    </p:extLst>
  </p:cSld>
  <p:clrMapOvr>
    <a:masterClrMapping/>
  </p:clrMapOvr>
  <p:transition spd="slow" advTm="86399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86100F-C1E2-0248-98D0-6FF01CD8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542F88-0B0F-FF45-B9B2-2C8C8D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7372ED-C327-F146-8B8F-B1B1527F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F67AC-22C6-5A43-9E82-17B7ED692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386873"/>
      </p:ext>
    </p:extLst>
  </p:cSld>
  <p:clrMapOvr>
    <a:masterClrMapping/>
  </p:clrMapOvr>
  <p:transition spd="slow" advTm="86399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C183DD-76BA-214F-BF8F-D7137BA7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9991E2-636B-804C-9F0B-A8FF37EA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76810-8EB9-174A-A97F-4E11D82D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9289-0143-DE49-BA63-E94E67F7D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828221"/>
      </p:ext>
    </p:extLst>
  </p:cSld>
  <p:clrMapOvr>
    <a:masterClrMapping/>
  </p:clrMapOvr>
  <p:transition spd="slow" advTm="86399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30DD18-69BB-A942-BB91-1E00E7D5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CB4CFE5E-4AC9-F14F-8002-966B350F42B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1B9B0-33F4-CF49-B81C-0692955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540DB-5632-8A42-9DBD-B8911F495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DD0D2-D36B-534B-B960-7E2396F94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520B-4F88-0F4B-8BAF-3F3739516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E68C-D90D-3241-9CA0-E606853C2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5506F8-4676-5246-B24B-96D63B268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97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8" r:id="rId12"/>
    <p:sldLayoutId id="2147484993" r:id="rId13"/>
    <p:sldLayoutId id="2147484994" r:id="rId14"/>
    <p:sldLayoutId id="2147484999" r:id="rId15"/>
    <p:sldLayoutId id="2147484995" r:id="rId16"/>
    <p:sldLayoutId id="2147484996" r:id="rId17"/>
    <p:sldLayoutId id="2147485000" r:id="rId18"/>
  </p:sldLayoutIdLst>
  <p:transition spd="slow" advTm="8639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3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62.jpeg"/><Relationship Id="rId12" Type="http://schemas.openxmlformats.org/officeDocument/2006/relationships/image" Target="../media/image6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48.png"/><Relationship Id="rId10" Type="http://schemas.openxmlformats.org/officeDocument/2006/relationships/image" Target="../media/image64.png"/><Relationship Id="rId4" Type="http://schemas.openxmlformats.org/officeDocument/2006/relationships/image" Target="../media/image41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26" Type="http://schemas.openxmlformats.org/officeDocument/2006/relationships/image" Target="../media/image93.png"/><Relationship Id="rId3" Type="http://schemas.openxmlformats.org/officeDocument/2006/relationships/image" Target="../media/image70.png"/><Relationship Id="rId21" Type="http://schemas.openxmlformats.org/officeDocument/2006/relationships/image" Target="../media/image88.sv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5" Type="http://schemas.openxmlformats.org/officeDocument/2006/relationships/image" Target="../media/image92.svg"/><Relationship Id="rId33" Type="http://schemas.openxmlformats.org/officeDocument/2006/relationships/image" Target="../media/image10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3.svg"/><Relationship Id="rId20" Type="http://schemas.openxmlformats.org/officeDocument/2006/relationships/image" Target="../media/image87.png"/><Relationship Id="rId29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svg"/><Relationship Id="rId28" Type="http://schemas.openxmlformats.org/officeDocument/2006/relationships/image" Target="../media/image95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31" Type="http://schemas.openxmlformats.org/officeDocument/2006/relationships/image" Target="../media/image98.sv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png"/><Relationship Id="rId27" Type="http://schemas.openxmlformats.org/officeDocument/2006/relationships/image" Target="../media/image94.svg"/><Relationship Id="rId30" Type="http://schemas.openxmlformats.org/officeDocument/2006/relationships/image" Target="../media/image97.png"/><Relationship Id="rId8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/InstitutoBiblicoInternacionaldeTexasIBIT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n/donations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inbi.org/" TargetMode="External"/><Relationship Id="rId2" Type="http://schemas.openxmlformats.org/officeDocument/2006/relationships/hyperlink" Target="http://www.ibitibi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IBIT-y-Sunsetonline-111879462197567/?fref=ts" TargetMode="External"/><Relationship Id="rId4" Type="http://schemas.openxmlformats.org/officeDocument/2006/relationships/hyperlink" Target="https://www.youtube.com/c/InstitutoBiblicoInternacionaldeTexasIBIT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jpeg"/><Relationship Id="rId21" Type="http://schemas.openxmlformats.org/officeDocument/2006/relationships/hyperlink" Target="http://ibitibi.org/wp-content/uploads/2017/10/Bernie-3.jpg" TargetMode="External"/><Relationship Id="rId34" Type="http://schemas.openxmlformats.org/officeDocument/2006/relationships/image" Target="../media/image5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tiff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2" Type="http://schemas.openxmlformats.org/officeDocument/2006/relationships/image" Target="../media/image24.jpeg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jpe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31" Type="http://schemas.openxmlformats.org/officeDocument/2006/relationships/image" Target="../media/image5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Relationship Id="rId22" Type="http://schemas.openxmlformats.org/officeDocument/2006/relationships/image" Target="../media/image43.jpe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8" Type="http://schemas.openxmlformats.org/officeDocument/2006/relationships/image" Target="../media/image30.jpeg"/><Relationship Id="rId3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7B31D36A-3FCA-B147-8ABE-1E54DD796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3075"/>
            <a:ext cx="5862638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0"/>
            <a:ext cx="6462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Masters of </a:t>
            </a:r>
            <a:r>
              <a:rPr lang="es-ES" altLang="en-US" sz="3200" b="1" dirty="0" err="1">
                <a:latin typeface="Georgia" panose="02040502050405020303" pitchFamily="18" charset="0"/>
              </a:rPr>
              <a:t>Practical</a:t>
            </a:r>
            <a:r>
              <a:rPr lang="es-ES" altLang="en-US" sz="3200" b="1" dirty="0">
                <a:latin typeface="Georgia" panose="02040502050405020303" pitchFamily="18" charset="0"/>
              </a:rPr>
              <a:t> </a:t>
            </a:r>
            <a:r>
              <a:rPr lang="es-ES" altLang="en-US" sz="3200" b="1" dirty="0" err="1">
                <a:latin typeface="Georgia" panose="02040502050405020303" pitchFamily="18" charset="0"/>
              </a:rPr>
              <a:t>Theology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762000"/>
            <a:ext cx="8832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‘TIBI collaborates with a group of schools (Red de </a:t>
            </a:r>
            <a:r>
              <a:rPr lang="en-US" sz="3000" dirty="0" err="1">
                <a:latin typeface="Cambria" panose="02040503050406030204" pitchFamily="18" charset="0"/>
              </a:rPr>
              <a:t>Institutos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Bíblicos</a:t>
            </a:r>
            <a:r>
              <a:rPr lang="en-US" sz="3000" dirty="0">
                <a:latin typeface="Cambria" panose="02040503050406030204" pitchFamily="18" charset="0"/>
              </a:rPr>
              <a:t>) which is now offering a new Masters of Practical Theology—a 36-hour degree requiring 3 years of study.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C787C2-24FC-B843-BC37-6B3C9C9E7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5" y="2788227"/>
            <a:ext cx="7333129" cy="40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20416"/>
      </p:ext>
    </p:extLst>
  </p:cSld>
  <p:clrMapOvr>
    <a:masterClrMapping/>
  </p:clrMapOvr>
  <p:transition spd="slow" advTm="9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152400"/>
            <a:ext cx="88323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</a:rPr>
              <a:t>46 students </a:t>
            </a:r>
            <a:r>
              <a:rPr lang="en-US" sz="3000" dirty="0">
                <a:latin typeface="Cambria" panose="02040503050406030204" pitchFamily="18" charset="0"/>
              </a:rPr>
              <a:t>from three different cohorts are currently pursuing this degree. The eighth cohort with  students started in August 2025.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We have graduated four cohorts so far, with a total of 49 students. 16 different countries are represented in these groups.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All professors of the master’s program have masters’ or doctoral degrees.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Cambria" panose="02040503050406030204" pitchFamily="18" charset="0"/>
              </a:rPr>
              <a:t>If you would like more information, go to the website at </a:t>
            </a:r>
            <a:r>
              <a:rPr lang="en-US" altLang="en-US" sz="3000" dirty="0">
                <a:latin typeface="Cambria" panose="02040503050406030204" pitchFamily="18" charset="0"/>
                <a:hlinkClick r:id="rId2"/>
              </a:rPr>
              <a:t>www.redinbi.org</a:t>
            </a:r>
            <a:r>
              <a:rPr lang="en-US" altLang="en-US" sz="3000" dirty="0">
                <a:latin typeface="Cambria" panose="02040503050406030204" pitchFamily="18" charset="0"/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78836"/>
      </p:ext>
    </p:extLst>
  </p:cSld>
  <p:clrMapOvr>
    <a:masterClrMapping/>
  </p:clrMapOvr>
  <p:transition spd="slow" advTm="9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28" y="2615406"/>
            <a:ext cx="1915566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8" y="2615406"/>
            <a:ext cx="1630367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55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Faculty--Red de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Institutos</a:t>
            </a: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Bíblicos</a:t>
            </a:r>
            <a:endParaRPr lang="en-US" alt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64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22055C9-EB02-F24B-8AE6-FC1FADEA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46" y="2598950"/>
            <a:ext cx="1923844" cy="16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ancy  Smith">
            <a:extLst>
              <a:ext uri="{FF2B5EF4-FFF2-40B4-BE49-F238E27FC236}">
                <a16:creationId xmlns:a16="http://schemas.microsoft.com/office/drawing/2014/main" id="{E01199F7-77A3-FD41-A86B-0035AFE6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30" y="964822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DFA08D9-29C1-8D4A-8A9B-A8F41BBB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024"/>
            <a:ext cx="1818612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2FF70-80A1-D94B-9136-A371816914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53" y="2598950"/>
            <a:ext cx="2008138" cy="1670566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AF34444-6DB6-284D-A0D7-7748E1CC13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46" y="915043"/>
            <a:ext cx="1453191" cy="1453191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AE40642-92F3-254C-997F-B2F9648033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27" y="4459770"/>
            <a:ext cx="1630367" cy="1675655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97C93F-A0E9-E448-8090-AC8FB0EF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79" y="976899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30A6DD8-D03A-3D6C-B703-0C14E14A7D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05693"/>
            <a:ext cx="1302866" cy="1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56996"/>
      </p:ext>
    </p:extLst>
  </p:cSld>
  <p:clrMapOvr>
    <a:masterClrMapping/>
  </p:clrMapOvr>
  <p:transition spd="slow" advTm="9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129" y="457200"/>
            <a:ext cx="3200400" cy="381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4th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>
                <a:latin typeface="Georgia" panose="02040502050405020303" pitchFamily="18" charset="0"/>
              </a:rPr>
              <a:t>August 10, 2024</a:t>
            </a:r>
          </a:p>
        </p:txBody>
      </p:sp>
      <p:pic>
        <p:nvPicPr>
          <p:cNvPr id="4" name="Picture 3" descr="A screenshot of a video call&#10;&#10;Description automatically generated">
            <a:extLst>
              <a:ext uri="{FF2B5EF4-FFF2-40B4-BE49-F238E27FC236}">
                <a16:creationId xmlns:a16="http://schemas.microsoft.com/office/drawing/2014/main" id="{7EE5FBF2-77C6-3D49-8E32-9D0A280D4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71" y="0"/>
            <a:ext cx="5946154" cy="6858000"/>
          </a:xfrm>
          <a:prstGeom prst="rect">
            <a:avLst/>
          </a:prstGeom>
        </p:spPr>
      </p:pic>
    </p:spTree>
  </p:cSld>
  <p:clrMapOvr>
    <a:masterClrMapping/>
  </p:clrMapOvr>
  <p:transition spd="slow" advTm="9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BFDAF-E943-F1AB-9662-50EE1F33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58177" cy="514553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D2E6DED-C009-E47E-9241-92E95D144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265" y="-76200"/>
            <a:ext cx="9260958" cy="118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24th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n:  </a:t>
            </a:r>
            <a:r>
              <a:rPr lang="es-ES" altLang="en-US" b="1" dirty="0" err="1">
                <a:latin typeface="Georgia" panose="02040502050405020303" pitchFamily="18" charset="0"/>
              </a:rPr>
              <a:t>July</a:t>
            </a:r>
            <a:r>
              <a:rPr lang="es-ES" altLang="en-US" b="1" dirty="0">
                <a:latin typeface="Georgia" panose="02040502050405020303" pitchFamily="18" charset="0"/>
              </a:rPr>
              <a:t> 19, 2025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>
                <a:latin typeface="Georgia" panose="02040502050405020303" pitchFamily="18" charset="0"/>
              </a:rPr>
              <a:t>Total </a:t>
            </a:r>
            <a:r>
              <a:rPr lang="es-ES" altLang="en-US" b="1" dirty="0" err="1">
                <a:latin typeface="Georgia" panose="02040502050405020303" pitchFamily="18" charset="0"/>
              </a:rPr>
              <a:t>graduates</a:t>
            </a:r>
            <a:r>
              <a:rPr lang="es-ES" altLang="en-US" b="1" dirty="0">
                <a:latin typeface="Georgia" panose="02040502050405020303" pitchFamily="18" charset="0"/>
              </a:rPr>
              <a:t> in 21 </a:t>
            </a:r>
            <a:r>
              <a:rPr lang="es-ES" altLang="en-US" b="1" dirty="0" err="1">
                <a:latin typeface="Georgia" panose="02040502050405020303" pitchFamily="18" charset="0"/>
              </a:rPr>
              <a:t>years</a:t>
            </a:r>
            <a:r>
              <a:rPr lang="es-ES" altLang="en-US" b="1" dirty="0">
                <a:latin typeface="Georgia" panose="02040502050405020303" pitchFamily="18" charset="0"/>
              </a:rPr>
              <a:t>:  244!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>
                <a:latin typeface="Georgia" panose="02040502050405020303" pitchFamily="18" charset="0"/>
              </a:rPr>
              <a:t>(Final </a:t>
            </a:r>
            <a:r>
              <a:rPr lang="es-ES" altLang="en-US" b="1" dirty="0" err="1">
                <a:latin typeface="Georgia" panose="02040502050405020303" pitchFamily="18" charset="0"/>
              </a:rPr>
              <a:t>prayer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s-ES" altLang="en-US" b="1" dirty="0" err="1">
                <a:latin typeface="Georgia" panose="02040502050405020303" pitchFamily="18" charset="0"/>
              </a:rPr>
              <a:t>of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s-ES" altLang="en-US" b="1" dirty="0" err="1">
                <a:latin typeface="Georgia" panose="02040502050405020303" pitchFamily="18" charset="0"/>
              </a:rPr>
              <a:t>blessing</a:t>
            </a:r>
            <a:r>
              <a:rPr lang="es-ES" altLang="en-US" b="1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1562240"/>
      </p:ext>
    </p:extLst>
  </p:cSld>
  <p:clrMapOvr>
    <a:masterClrMapping/>
  </p:clrMapOvr>
  <p:transition spd="slow" advTm="9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AB3ED-04BC-691D-C438-C94CBC520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-52" r="10415" b="52"/>
          <a:stretch/>
        </p:blipFill>
        <p:spPr>
          <a:xfrm>
            <a:off x="0" y="19493"/>
            <a:ext cx="9144000" cy="6838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FF36E-5487-C861-726D-E360397BC6B9}"/>
              </a:ext>
            </a:extLst>
          </p:cNvPr>
          <p:cNvSpPr txBox="1"/>
          <p:nvPr/>
        </p:nvSpPr>
        <p:spPr>
          <a:xfrm>
            <a:off x="116664" y="217699"/>
            <a:ext cx="2673417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5400" dirty="0">
                <a:solidFill>
                  <a:schemeClr val="bg1"/>
                </a:solidFill>
              </a:rPr>
              <a:t>In </a:t>
            </a:r>
            <a:r>
              <a:rPr lang="es-ES_tradnl" sz="5400" dirty="0" err="1">
                <a:solidFill>
                  <a:schemeClr val="bg1"/>
                </a:solidFill>
              </a:rPr>
              <a:t>all</a:t>
            </a:r>
            <a:r>
              <a:rPr lang="es-ES_tradnl" sz="5400" dirty="0">
                <a:solidFill>
                  <a:schemeClr val="bg1"/>
                </a:solidFill>
              </a:rPr>
              <a:t>:</a:t>
            </a:r>
            <a:endParaRPr lang="es-ES_tradnl" sz="8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D4AAB-D2AD-3468-0CAE-ECD3A4F12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9020" r="33334"/>
          <a:stretch/>
        </p:blipFill>
        <p:spPr>
          <a:xfrm>
            <a:off x="235674" y="3565556"/>
            <a:ext cx="2122045" cy="2969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phic 6" descr="Graduation cap">
            <a:extLst>
              <a:ext uri="{FF2B5EF4-FFF2-40B4-BE49-F238E27FC236}">
                <a16:creationId xmlns:a16="http://schemas.microsoft.com/office/drawing/2014/main" id="{A4C9C984-C399-A418-2A00-67DFB70A0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9864" y="137516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" name="Graphic 7" descr="Graduation cap">
            <a:extLst>
              <a:ext uri="{FF2B5EF4-FFF2-40B4-BE49-F238E27FC236}">
                <a16:creationId xmlns:a16="http://schemas.microsoft.com/office/drawing/2014/main" id="{661223AE-544A-63B8-8289-053F20076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3841" y="134525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" name="Graphic 8" descr="Graduation cap">
            <a:extLst>
              <a:ext uri="{FF2B5EF4-FFF2-40B4-BE49-F238E27FC236}">
                <a16:creationId xmlns:a16="http://schemas.microsoft.com/office/drawing/2014/main" id="{6620980B-148E-B1F7-A57B-6F6ABFEEF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76641" y="14361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" name="Graphic 9" descr="Graduation cap">
            <a:extLst>
              <a:ext uri="{FF2B5EF4-FFF2-40B4-BE49-F238E27FC236}">
                <a16:creationId xmlns:a16="http://schemas.microsoft.com/office/drawing/2014/main" id="{47D0A976-02AE-E057-4016-0EE054362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8638" y="15011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" name="Graphic 10" descr="Graduation cap">
            <a:extLst>
              <a:ext uri="{FF2B5EF4-FFF2-40B4-BE49-F238E27FC236}">
                <a16:creationId xmlns:a16="http://schemas.microsoft.com/office/drawing/2014/main" id="{D213880F-B523-2E8D-3B21-B0673D84A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2477" y="145400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" name="Graphic 11" descr="Graduation cap">
            <a:extLst>
              <a:ext uri="{FF2B5EF4-FFF2-40B4-BE49-F238E27FC236}">
                <a16:creationId xmlns:a16="http://schemas.microsoft.com/office/drawing/2014/main" id="{A0659933-C339-005A-6822-E0027A437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471" y="119991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" name="Graphic 12" descr="Graduation cap">
            <a:extLst>
              <a:ext uri="{FF2B5EF4-FFF2-40B4-BE49-F238E27FC236}">
                <a16:creationId xmlns:a16="http://schemas.microsoft.com/office/drawing/2014/main" id="{6F7E000D-DD80-1960-5169-403D9914C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618" y="117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4" name="Graphic 13" descr="Graduation cap">
            <a:extLst>
              <a:ext uri="{FF2B5EF4-FFF2-40B4-BE49-F238E27FC236}">
                <a16:creationId xmlns:a16="http://schemas.microsoft.com/office/drawing/2014/main" id="{6CD02532-B871-22EA-FC4F-04D5C10738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0452" y="115607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5" name="Graphic 14" descr="Graduation cap">
            <a:extLst>
              <a:ext uri="{FF2B5EF4-FFF2-40B4-BE49-F238E27FC236}">
                <a16:creationId xmlns:a16="http://schemas.microsoft.com/office/drawing/2014/main" id="{79EA34BA-74DE-E169-CF1F-0C6F4938E4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70163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6" name="Graphic 15" descr="Graduation cap">
            <a:extLst>
              <a:ext uri="{FF2B5EF4-FFF2-40B4-BE49-F238E27FC236}">
                <a16:creationId xmlns:a16="http://schemas.microsoft.com/office/drawing/2014/main" id="{1DFFAB37-935A-517A-D68D-82DFB6408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8545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8" name="Graphic 17" descr="Graduation cap">
            <a:extLst>
              <a:ext uri="{FF2B5EF4-FFF2-40B4-BE49-F238E27FC236}">
                <a16:creationId xmlns:a16="http://schemas.microsoft.com/office/drawing/2014/main" id="{88AE3AFF-E43D-1E4D-4CD8-A161D2A8D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77755" y="3234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9" name="Graphic 18" descr="Graduation cap">
            <a:extLst>
              <a:ext uri="{FF2B5EF4-FFF2-40B4-BE49-F238E27FC236}">
                <a16:creationId xmlns:a16="http://schemas.microsoft.com/office/drawing/2014/main" id="{E9B45749-F719-209C-4600-C9B367B7EF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95400" y="586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0" name="Graphic 19" descr="Graduation cap">
            <a:extLst>
              <a:ext uri="{FF2B5EF4-FFF2-40B4-BE49-F238E27FC236}">
                <a16:creationId xmlns:a16="http://schemas.microsoft.com/office/drawing/2014/main" id="{D8B6CE59-0C2D-0F9B-5859-6BC5A799B0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78256" y="139797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1" name="Graphic 20" descr="Graduation cap">
            <a:extLst>
              <a:ext uri="{FF2B5EF4-FFF2-40B4-BE49-F238E27FC236}">
                <a16:creationId xmlns:a16="http://schemas.microsoft.com/office/drawing/2014/main" id="{1C787021-11FC-0C91-29B8-1B02F1312A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1214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2" name="Graphic 21" descr="Graduation cap">
            <a:extLst>
              <a:ext uri="{FF2B5EF4-FFF2-40B4-BE49-F238E27FC236}">
                <a16:creationId xmlns:a16="http://schemas.microsoft.com/office/drawing/2014/main" id="{EDB1F8D3-8202-7117-6B01-9F65DA8D23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16355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3" name="Graphic 22" descr="Graduation cap">
            <a:extLst>
              <a:ext uri="{FF2B5EF4-FFF2-40B4-BE49-F238E27FC236}">
                <a16:creationId xmlns:a16="http://schemas.microsoft.com/office/drawing/2014/main" id="{6CD8AC75-FDE6-9801-711E-2E16794819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38800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4" name="Graphic 23" descr="Graduation cap">
            <a:extLst>
              <a:ext uri="{FF2B5EF4-FFF2-40B4-BE49-F238E27FC236}">
                <a16:creationId xmlns:a16="http://schemas.microsoft.com/office/drawing/2014/main" id="{A4F57FE2-D476-96F8-6A55-D51823969A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05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5" name="Graphic 24" descr="Graduation cap">
            <a:extLst>
              <a:ext uri="{FF2B5EF4-FFF2-40B4-BE49-F238E27FC236}">
                <a16:creationId xmlns:a16="http://schemas.microsoft.com/office/drawing/2014/main" id="{48F64F18-EF90-9620-64AD-8C8F6DAEF9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24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" name="Graphic 1" descr="Graduation cap">
            <a:extLst>
              <a:ext uri="{FF2B5EF4-FFF2-40B4-BE49-F238E27FC236}">
                <a16:creationId xmlns:a16="http://schemas.microsoft.com/office/drawing/2014/main" id="{CC418B63-E2CF-BC19-4006-F93ED4C6F2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99377" y="129805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" name="Graphic 2" descr="Graduation cap">
            <a:extLst>
              <a:ext uri="{FF2B5EF4-FFF2-40B4-BE49-F238E27FC236}">
                <a16:creationId xmlns:a16="http://schemas.microsoft.com/office/drawing/2014/main" id="{D7F30AFF-D7A8-F9D4-B824-8362AABE05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43849" y="131435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7" name="Graphic 16" descr="Graduation cap">
            <a:extLst>
              <a:ext uri="{FF2B5EF4-FFF2-40B4-BE49-F238E27FC236}">
                <a16:creationId xmlns:a16="http://schemas.microsoft.com/office/drawing/2014/main" id="{08D7CA47-2C21-4B17-624B-6325C20859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52354" y="17649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6" name="Graphic 25" descr="Graduation cap">
            <a:extLst>
              <a:ext uri="{FF2B5EF4-FFF2-40B4-BE49-F238E27FC236}">
                <a16:creationId xmlns:a16="http://schemas.microsoft.com/office/drawing/2014/main" id="{C762F430-3DC8-72A6-B947-8B2A909CA6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054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7" name="Graphic 26" descr="Graduation cap">
            <a:extLst>
              <a:ext uri="{FF2B5EF4-FFF2-40B4-BE49-F238E27FC236}">
                <a16:creationId xmlns:a16="http://schemas.microsoft.com/office/drawing/2014/main" id="{082BED81-FA4C-A1A7-7DF6-4F0F1AFB00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82755" y="3886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8" name="Graphic 27" descr="Graduation cap">
            <a:extLst>
              <a:ext uri="{FF2B5EF4-FFF2-40B4-BE49-F238E27FC236}">
                <a16:creationId xmlns:a16="http://schemas.microsoft.com/office/drawing/2014/main" id="{0E595267-DB4F-6CBA-A40C-3169127E96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729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62E57-3796-DBA6-DF4E-006BE040E9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14" y="97162"/>
            <a:ext cx="2596820" cy="4191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Graphic 29" descr="Graduation cap">
            <a:extLst>
              <a:ext uri="{FF2B5EF4-FFF2-40B4-BE49-F238E27FC236}">
                <a16:creationId xmlns:a16="http://schemas.microsoft.com/office/drawing/2014/main" id="{DE06B779-F56E-AC91-92CE-3B7DBF20B1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92555" y="1863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1" name="Graphic 30" descr="Graduation cap">
            <a:extLst>
              <a:ext uri="{FF2B5EF4-FFF2-40B4-BE49-F238E27FC236}">
                <a16:creationId xmlns:a16="http://schemas.microsoft.com/office/drawing/2014/main" id="{A54C2F85-5DA8-CE15-EA1D-FC472C1E68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735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3" name="Graphic 32" descr="Graduation cap">
            <a:extLst>
              <a:ext uri="{FF2B5EF4-FFF2-40B4-BE49-F238E27FC236}">
                <a16:creationId xmlns:a16="http://schemas.microsoft.com/office/drawing/2014/main" id="{EBD5858D-6F86-3045-5CAC-768A7A33F3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4729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4" name="Graphic 33" descr="Graduation cap">
            <a:extLst>
              <a:ext uri="{FF2B5EF4-FFF2-40B4-BE49-F238E27FC236}">
                <a16:creationId xmlns:a16="http://schemas.microsoft.com/office/drawing/2014/main" id="{1F7BCA2C-C004-98E8-DA54-F684F370EF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86000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2" name="Graphic 31" descr="Graduation cap">
            <a:extLst>
              <a:ext uri="{FF2B5EF4-FFF2-40B4-BE49-F238E27FC236}">
                <a16:creationId xmlns:a16="http://schemas.microsoft.com/office/drawing/2014/main" id="{7D5F67B4-FAC8-F2E9-B558-AB3DD8ED5A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98121" y="28523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5" name="Graphic 34" descr="Graduation cap">
            <a:extLst>
              <a:ext uri="{FF2B5EF4-FFF2-40B4-BE49-F238E27FC236}">
                <a16:creationId xmlns:a16="http://schemas.microsoft.com/office/drawing/2014/main" id="{A5108BBF-05F5-3A2D-FE70-BD2DAF59CC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81800" y="205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6" name="Graphic 35" descr="Graduation cap">
            <a:extLst>
              <a:ext uri="{FF2B5EF4-FFF2-40B4-BE49-F238E27FC236}">
                <a16:creationId xmlns:a16="http://schemas.microsoft.com/office/drawing/2014/main" id="{BA167549-3400-BA68-2FAB-78FE84B588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73155" y="3006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7" name="Graphic 36" descr="Graduation cap">
            <a:extLst>
              <a:ext uri="{FF2B5EF4-FFF2-40B4-BE49-F238E27FC236}">
                <a16:creationId xmlns:a16="http://schemas.microsoft.com/office/drawing/2014/main" id="{CC0148FA-2541-AAE9-4113-FCEBDF68C8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57400" y="1752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8" name="Graphic 37" descr="Graduation cap">
            <a:extLst>
              <a:ext uri="{FF2B5EF4-FFF2-40B4-BE49-F238E27FC236}">
                <a16:creationId xmlns:a16="http://schemas.microsoft.com/office/drawing/2014/main" id="{EDF0BF13-2EDA-69A5-B9C0-BD24D8C05F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44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9" name="Graphic 38" descr="Graduation cap">
            <a:extLst>
              <a:ext uri="{FF2B5EF4-FFF2-40B4-BE49-F238E27FC236}">
                <a16:creationId xmlns:a16="http://schemas.microsoft.com/office/drawing/2014/main" id="{45D83175-F252-39B0-ACF6-BAE0112CD3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75696" y="5119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0" name="Graphic 39" descr="Graduation cap">
            <a:extLst>
              <a:ext uri="{FF2B5EF4-FFF2-40B4-BE49-F238E27FC236}">
                <a16:creationId xmlns:a16="http://schemas.microsoft.com/office/drawing/2014/main" id="{B7DB27EE-EDBB-7133-1F35-1E9601260C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92555" y="51186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1" name="Graphic 40" descr="Graduation cap">
            <a:extLst>
              <a:ext uri="{FF2B5EF4-FFF2-40B4-BE49-F238E27FC236}">
                <a16:creationId xmlns:a16="http://schemas.microsoft.com/office/drawing/2014/main" id="{16DA358F-9F8D-B93E-3CD6-9FA3AE656E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2" name="Graphic 41" descr="Graduation cap">
            <a:extLst>
              <a:ext uri="{FF2B5EF4-FFF2-40B4-BE49-F238E27FC236}">
                <a16:creationId xmlns:a16="http://schemas.microsoft.com/office/drawing/2014/main" id="{0A6FF7DC-5677-A699-1906-9F44861B87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056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3" name="Graphic 42" descr="Graduation cap">
            <a:extLst>
              <a:ext uri="{FF2B5EF4-FFF2-40B4-BE49-F238E27FC236}">
                <a16:creationId xmlns:a16="http://schemas.microsoft.com/office/drawing/2014/main" id="{42516C3C-7BC9-6D5E-2F07-E2996B2668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78355" y="2514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4" name="Graphic 43" descr="Graduation cap">
            <a:extLst>
              <a:ext uri="{FF2B5EF4-FFF2-40B4-BE49-F238E27FC236}">
                <a16:creationId xmlns:a16="http://schemas.microsoft.com/office/drawing/2014/main" id="{6E548AD0-8D1A-9F44-8D7C-EB3FFB9E16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113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5" name="Graphic 44" descr="Graduation cap">
            <a:extLst>
              <a:ext uri="{FF2B5EF4-FFF2-40B4-BE49-F238E27FC236}">
                <a16:creationId xmlns:a16="http://schemas.microsoft.com/office/drawing/2014/main" id="{19153DDD-92D7-FA1B-8864-47FB4C08BC3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71832" y="52163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6" name="Graphic 45" descr="Graduation cap">
            <a:extLst>
              <a:ext uri="{FF2B5EF4-FFF2-40B4-BE49-F238E27FC236}">
                <a16:creationId xmlns:a16="http://schemas.microsoft.com/office/drawing/2014/main" id="{F57F88F4-2558-E5CC-DF37-A4DFF3564D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824232" y="53687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7" name="Graphic 46" descr="Graduation cap">
            <a:extLst>
              <a:ext uri="{FF2B5EF4-FFF2-40B4-BE49-F238E27FC236}">
                <a16:creationId xmlns:a16="http://schemas.microsoft.com/office/drawing/2014/main" id="{7FF91F98-3B74-660E-CAFD-D795890CF5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7600" y="5410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8" name="Graphic 47" descr="Graduation cap">
            <a:extLst>
              <a:ext uri="{FF2B5EF4-FFF2-40B4-BE49-F238E27FC236}">
                <a16:creationId xmlns:a16="http://schemas.microsoft.com/office/drawing/2014/main" id="{2F1EF8F9-00ED-ED36-B864-8F8AEB7C0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02155" y="5063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9" name="Graphic 48" descr="Graduation cap">
            <a:extLst>
              <a:ext uri="{FF2B5EF4-FFF2-40B4-BE49-F238E27FC236}">
                <a16:creationId xmlns:a16="http://schemas.microsoft.com/office/drawing/2014/main" id="{0D989F54-9A83-9275-E249-CF9936E885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663955" y="5181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0" name="Graphic 49" descr="Graduation cap">
            <a:extLst>
              <a:ext uri="{FF2B5EF4-FFF2-40B4-BE49-F238E27FC236}">
                <a16:creationId xmlns:a16="http://schemas.microsoft.com/office/drawing/2014/main" id="{DAD91CE4-C7E3-ED5C-CAB9-E42DD0EEF53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46177" y="2971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1" name="Graphic 50" descr="Graduation cap">
            <a:extLst>
              <a:ext uri="{FF2B5EF4-FFF2-40B4-BE49-F238E27FC236}">
                <a16:creationId xmlns:a16="http://schemas.microsoft.com/office/drawing/2014/main" id="{1F528C01-451F-009C-E71E-09FD425268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33132" y="309360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2" name="Graphic 51" descr="Graduation cap">
            <a:extLst>
              <a:ext uri="{FF2B5EF4-FFF2-40B4-BE49-F238E27FC236}">
                <a16:creationId xmlns:a16="http://schemas.microsoft.com/office/drawing/2014/main" id="{877872A3-CAD0-F931-F709-5042A178F5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628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3" name="Graphic 52" descr="Graduation cap">
            <a:extLst>
              <a:ext uri="{FF2B5EF4-FFF2-40B4-BE49-F238E27FC236}">
                <a16:creationId xmlns:a16="http://schemas.microsoft.com/office/drawing/2014/main" id="{2E5FA2D0-24A8-4959-8373-D2F99DADBE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549155" y="3124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4" name="Graphic 53" descr="Graduation cap">
            <a:extLst>
              <a:ext uri="{FF2B5EF4-FFF2-40B4-BE49-F238E27FC236}">
                <a16:creationId xmlns:a16="http://schemas.microsoft.com/office/drawing/2014/main" id="{9AE25516-6BCB-29FD-5B8A-023EEEEA6D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00200" y="2362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5" name="Graphic 54" descr="Graduation cap">
            <a:extLst>
              <a:ext uri="{FF2B5EF4-FFF2-40B4-BE49-F238E27FC236}">
                <a16:creationId xmlns:a16="http://schemas.microsoft.com/office/drawing/2014/main" id="{C16C7A44-4DD2-3412-710D-C027CA2920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01755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6" name="Graphic 55" descr="Graduation cap">
            <a:extLst>
              <a:ext uri="{FF2B5EF4-FFF2-40B4-BE49-F238E27FC236}">
                <a16:creationId xmlns:a16="http://schemas.microsoft.com/office/drawing/2014/main" id="{6A2F526F-57C4-1336-592E-DA0353B4C8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0955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7" name="Graphic 56" descr="Graduation cap">
            <a:extLst>
              <a:ext uri="{FF2B5EF4-FFF2-40B4-BE49-F238E27FC236}">
                <a16:creationId xmlns:a16="http://schemas.microsoft.com/office/drawing/2014/main" id="{148F6B93-CDE2-D52F-5C10-8A25E9F35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51478" y="447807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8" name="Graphic 57" descr="Graduation cap">
            <a:extLst>
              <a:ext uri="{FF2B5EF4-FFF2-40B4-BE49-F238E27FC236}">
                <a16:creationId xmlns:a16="http://schemas.microsoft.com/office/drawing/2014/main" id="{0EF52EB8-DE98-CE2F-486F-160E2E38F3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03878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9" name="Graphic 58" descr="Graduation cap">
            <a:extLst>
              <a:ext uri="{FF2B5EF4-FFF2-40B4-BE49-F238E27FC236}">
                <a16:creationId xmlns:a16="http://schemas.microsoft.com/office/drawing/2014/main" id="{DAA56E42-979E-CD11-1C43-0B40DEBC4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00600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0" name="Graphic 59" descr="Graduation cap">
            <a:extLst>
              <a:ext uri="{FF2B5EF4-FFF2-40B4-BE49-F238E27FC236}">
                <a16:creationId xmlns:a16="http://schemas.microsoft.com/office/drawing/2014/main" id="{EE14E3C5-70C1-ED5A-D4A8-039BED5AF2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307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1" name="Graphic 60" descr="Graduation cap">
            <a:extLst>
              <a:ext uri="{FF2B5EF4-FFF2-40B4-BE49-F238E27FC236}">
                <a16:creationId xmlns:a16="http://schemas.microsoft.com/office/drawing/2014/main" id="{F2BAA482-7A53-BFCF-BA31-43DEA09AD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35555" y="4876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2" name="Graphic 61" descr="Graduation cap">
            <a:extLst>
              <a:ext uri="{FF2B5EF4-FFF2-40B4-BE49-F238E27FC236}">
                <a16:creationId xmlns:a16="http://schemas.microsoft.com/office/drawing/2014/main" id="{74B35457-D137-978E-0C62-7B449CD12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07943" y="75898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3" name="Graphic 62" descr="Graduation cap">
            <a:extLst>
              <a:ext uri="{FF2B5EF4-FFF2-40B4-BE49-F238E27FC236}">
                <a16:creationId xmlns:a16="http://schemas.microsoft.com/office/drawing/2014/main" id="{FE89273D-5358-0CAF-C71D-E4DECD75AF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555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4" name="Graphic 63" descr="Graduation cap">
            <a:extLst>
              <a:ext uri="{FF2B5EF4-FFF2-40B4-BE49-F238E27FC236}">
                <a16:creationId xmlns:a16="http://schemas.microsoft.com/office/drawing/2014/main" id="{D030D03A-4EDD-CA92-ADCC-301796CFEC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25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5" name="Graphic 64" descr="Graduation cap">
            <a:extLst>
              <a:ext uri="{FF2B5EF4-FFF2-40B4-BE49-F238E27FC236}">
                <a16:creationId xmlns:a16="http://schemas.microsoft.com/office/drawing/2014/main" id="{6122AD88-C743-E082-758B-3EB5823831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91200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6" name="Graphic 65" descr="Graduation cap">
            <a:extLst>
              <a:ext uri="{FF2B5EF4-FFF2-40B4-BE49-F238E27FC236}">
                <a16:creationId xmlns:a16="http://schemas.microsoft.com/office/drawing/2014/main" id="{CEA42115-BEAB-057D-480B-D5A2355D83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78155" y="34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8" name="Graphic 67" descr="Graduation cap">
            <a:extLst>
              <a:ext uri="{FF2B5EF4-FFF2-40B4-BE49-F238E27FC236}">
                <a16:creationId xmlns:a16="http://schemas.microsoft.com/office/drawing/2014/main" id="{FC10D906-6035-3AAD-87B6-2951134070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23838" y="4707123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9" name="Graphic 68" descr="Graduation cap">
            <a:extLst>
              <a:ext uri="{FF2B5EF4-FFF2-40B4-BE49-F238E27FC236}">
                <a16:creationId xmlns:a16="http://schemas.microsoft.com/office/drawing/2014/main" id="{E2137784-94C6-B376-71E5-209823352DC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29919" y="4627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0" name="Graphic 69" descr="Graduation cap">
            <a:extLst>
              <a:ext uri="{FF2B5EF4-FFF2-40B4-BE49-F238E27FC236}">
                <a16:creationId xmlns:a16="http://schemas.microsoft.com/office/drawing/2014/main" id="{DC9775C4-04FA-03E3-1471-1845468A79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34719" y="44749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1" name="Graphic 70" descr="Graduation cap">
            <a:extLst>
              <a:ext uri="{FF2B5EF4-FFF2-40B4-BE49-F238E27FC236}">
                <a16:creationId xmlns:a16="http://schemas.microsoft.com/office/drawing/2014/main" id="{D1F8C8A7-EC3D-8C1F-3A93-8FE0E028B2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29919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2" name="Graphic 71" descr="Graduation cap">
            <a:extLst>
              <a:ext uri="{FF2B5EF4-FFF2-40B4-BE49-F238E27FC236}">
                <a16:creationId xmlns:a16="http://schemas.microsoft.com/office/drawing/2014/main" id="{869E5B28-0165-A967-EA5C-EB8D322D8F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93074" y="4246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3" name="Graphic 72" descr="Graduation cap">
            <a:extLst>
              <a:ext uri="{FF2B5EF4-FFF2-40B4-BE49-F238E27FC236}">
                <a16:creationId xmlns:a16="http://schemas.microsoft.com/office/drawing/2014/main" id="{75A4915A-989D-8529-3B30-14260AB77B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445474" y="4738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4" name="Graphic 73" descr="Graduation cap">
            <a:extLst>
              <a:ext uri="{FF2B5EF4-FFF2-40B4-BE49-F238E27FC236}">
                <a16:creationId xmlns:a16="http://schemas.microsoft.com/office/drawing/2014/main" id="{E0DBD244-1512-7A0D-76F9-156AEDEFEE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879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5" name="Graphic 74" descr="Graduation cap">
            <a:extLst>
              <a:ext uri="{FF2B5EF4-FFF2-40B4-BE49-F238E27FC236}">
                <a16:creationId xmlns:a16="http://schemas.microsoft.com/office/drawing/2014/main" id="{BAD2A8C6-A026-49C7-B1F5-9AA52C7F6F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296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6" name="Graphic 75" descr="Graduation cap">
            <a:extLst>
              <a:ext uri="{FF2B5EF4-FFF2-40B4-BE49-F238E27FC236}">
                <a16:creationId xmlns:a16="http://schemas.microsoft.com/office/drawing/2014/main" id="{A0AB04EB-ECFA-227A-AAE5-84C78D06A9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054355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7" name="Graphic 76" descr="Graduation cap">
            <a:extLst>
              <a:ext uri="{FF2B5EF4-FFF2-40B4-BE49-F238E27FC236}">
                <a16:creationId xmlns:a16="http://schemas.microsoft.com/office/drawing/2014/main" id="{FC3B219A-C57A-F6EC-D826-1DEB24B7EA6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5800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8" name="Graphic 77" descr="Graduation cap">
            <a:extLst>
              <a:ext uri="{FF2B5EF4-FFF2-40B4-BE49-F238E27FC236}">
                <a16:creationId xmlns:a16="http://schemas.microsoft.com/office/drawing/2014/main" id="{5E20F718-487B-08CE-A87F-566AF6C269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5155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9" name="Graphic 78" descr="Graduation cap">
            <a:extLst>
              <a:ext uri="{FF2B5EF4-FFF2-40B4-BE49-F238E27FC236}">
                <a16:creationId xmlns:a16="http://schemas.microsoft.com/office/drawing/2014/main" id="{3E9F5766-7076-F717-95BC-FDE404C3B1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43800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0" name="Graphic 79" descr="Graduation cap">
            <a:extLst>
              <a:ext uri="{FF2B5EF4-FFF2-40B4-BE49-F238E27FC236}">
                <a16:creationId xmlns:a16="http://schemas.microsoft.com/office/drawing/2014/main" id="{00890258-FD83-C147-5578-A7BABAB5B8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530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7" name="Graphic 66" descr="Graduation cap">
            <a:extLst>
              <a:ext uri="{FF2B5EF4-FFF2-40B4-BE49-F238E27FC236}">
                <a16:creationId xmlns:a16="http://schemas.microsoft.com/office/drawing/2014/main" id="{548BE4E6-642A-7782-7C70-EE874661153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025235" y="45511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1" name="Graphic 80" descr="Graduation cap">
            <a:extLst>
              <a:ext uri="{FF2B5EF4-FFF2-40B4-BE49-F238E27FC236}">
                <a16:creationId xmlns:a16="http://schemas.microsoft.com/office/drawing/2014/main" id="{80E57DE1-C278-9062-3B84-72CBFB5C58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28117" y="13720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2" name="Graphic 81" descr="Graduation cap">
            <a:extLst>
              <a:ext uri="{FF2B5EF4-FFF2-40B4-BE49-F238E27FC236}">
                <a16:creationId xmlns:a16="http://schemas.microsoft.com/office/drawing/2014/main" id="{DBD6A793-DA90-8EE9-439A-6FB8CCB5781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9342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3" name="Graphic 82" descr="Graduation cap">
            <a:extLst>
              <a:ext uri="{FF2B5EF4-FFF2-40B4-BE49-F238E27FC236}">
                <a16:creationId xmlns:a16="http://schemas.microsoft.com/office/drawing/2014/main" id="{D5B80DDD-2858-E344-B844-33D2561BD4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86600" y="144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4" name="Graphic 83" descr="Graduation cap">
            <a:extLst>
              <a:ext uri="{FF2B5EF4-FFF2-40B4-BE49-F238E27FC236}">
                <a16:creationId xmlns:a16="http://schemas.microsoft.com/office/drawing/2014/main" id="{74ECEEAE-1247-DB74-C7CE-820B2C045CA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054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5" name="Graphic 84" descr="Graduation cap">
            <a:extLst>
              <a:ext uri="{FF2B5EF4-FFF2-40B4-BE49-F238E27FC236}">
                <a16:creationId xmlns:a16="http://schemas.microsoft.com/office/drawing/2014/main" id="{8DC95138-D85E-3D3E-8C82-E0B2B70FB2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44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6" name="Graphic 85" descr="Graduation cap">
            <a:extLst>
              <a:ext uri="{FF2B5EF4-FFF2-40B4-BE49-F238E27FC236}">
                <a16:creationId xmlns:a16="http://schemas.microsoft.com/office/drawing/2014/main" id="{A0B9F27E-2F87-1682-86FD-7E219355BBE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25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7" name="Graphic 86" descr="Graduation cap">
            <a:extLst>
              <a:ext uri="{FF2B5EF4-FFF2-40B4-BE49-F238E27FC236}">
                <a16:creationId xmlns:a16="http://schemas.microsoft.com/office/drawing/2014/main" id="{D28B45C1-A626-0BE8-56A0-BC58F8A06CF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73555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8" name="Graphic 87" descr="Graduation cap">
            <a:extLst>
              <a:ext uri="{FF2B5EF4-FFF2-40B4-BE49-F238E27FC236}">
                <a16:creationId xmlns:a16="http://schemas.microsoft.com/office/drawing/2014/main" id="{7A70F9C0-6513-DC5D-2E7A-56E0D75F88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276600" y="76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9" name="Graphic 88" descr="Graduation cap">
            <a:extLst>
              <a:ext uri="{FF2B5EF4-FFF2-40B4-BE49-F238E27FC236}">
                <a16:creationId xmlns:a16="http://schemas.microsoft.com/office/drawing/2014/main" id="{A9589B85-5BD1-B2E5-DE5D-3E896756FD9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191000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0" name="Graphic 89" descr="Graduation cap">
            <a:extLst>
              <a:ext uri="{FF2B5EF4-FFF2-40B4-BE49-F238E27FC236}">
                <a16:creationId xmlns:a16="http://schemas.microsoft.com/office/drawing/2014/main" id="{87A1B490-5BDF-BF69-2E34-004EB44F588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02155" y="4377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1" name="Graphic 90" descr="Graduation cap">
            <a:extLst>
              <a:ext uri="{FF2B5EF4-FFF2-40B4-BE49-F238E27FC236}">
                <a16:creationId xmlns:a16="http://schemas.microsoft.com/office/drawing/2014/main" id="{F2AA4E95-D4D4-A1CF-F527-9B21CAED2A1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508759" y="87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2" name="Graphic 91" descr="Graduation cap">
            <a:extLst>
              <a:ext uri="{FF2B5EF4-FFF2-40B4-BE49-F238E27FC236}">
                <a16:creationId xmlns:a16="http://schemas.microsoft.com/office/drawing/2014/main" id="{66F0DF9F-DC1F-B00C-D216-729CD4499C5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289101" y="47350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3" name="Graphic 92" descr="Graduation cap">
            <a:extLst>
              <a:ext uri="{FF2B5EF4-FFF2-40B4-BE49-F238E27FC236}">
                <a16:creationId xmlns:a16="http://schemas.microsoft.com/office/drawing/2014/main" id="{2848ADDE-5052-D33E-D210-D15BC54D3E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711002" y="271841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4" name="Graphic 93" descr="Graduation cap">
            <a:extLst>
              <a:ext uri="{FF2B5EF4-FFF2-40B4-BE49-F238E27FC236}">
                <a16:creationId xmlns:a16="http://schemas.microsoft.com/office/drawing/2014/main" id="{57E65F56-910D-04AF-E5EC-4C91242825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44955" y="4454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5" name="Graphic 94" descr="Graduation cap">
            <a:extLst>
              <a:ext uri="{FF2B5EF4-FFF2-40B4-BE49-F238E27FC236}">
                <a16:creationId xmlns:a16="http://schemas.microsoft.com/office/drawing/2014/main" id="{FF9FF4F6-EC74-F587-71A8-F6CE85ED099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187955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6" name="Graphic 95" descr="Graduation cap">
            <a:extLst>
              <a:ext uri="{FF2B5EF4-FFF2-40B4-BE49-F238E27FC236}">
                <a16:creationId xmlns:a16="http://schemas.microsoft.com/office/drawing/2014/main" id="{6B468E37-0BFF-511E-A7E3-852FC568C14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4927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7" name="Graphic 96" descr="Graduation cap">
            <a:extLst>
              <a:ext uri="{FF2B5EF4-FFF2-40B4-BE49-F238E27FC236}">
                <a16:creationId xmlns:a16="http://schemas.microsoft.com/office/drawing/2014/main" id="{CC3271B5-F49A-2F5B-7CC0-66111B60EF6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29200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8" name="Graphic 97" descr="Graduation cap">
            <a:extLst>
              <a:ext uri="{FF2B5EF4-FFF2-40B4-BE49-F238E27FC236}">
                <a16:creationId xmlns:a16="http://schemas.microsoft.com/office/drawing/2014/main" id="{C5C62FAC-BE35-BB8E-F3BC-65B9AA29A73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4259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9" name="Graphic 98" descr="Graduation cap">
            <a:extLst>
              <a:ext uri="{FF2B5EF4-FFF2-40B4-BE49-F238E27FC236}">
                <a16:creationId xmlns:a16="http://schemas.microsoft.com/office/drawing/2014/main" id="{C36D93C4-3D18-B8B6-9588-1AB2EDCC47D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43400" y="2895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0" name="Graphic 99" descr="Graduation cap">
            <a:extLst>
              <a:ext uri="{FF2B5EF4-FFF2-40B4-BE49-F238E27FC236}">
                <a16:creationId xmlns:a16="http://schemas.microsoft.com/office/drawing/2014/main" id="{59D27B54-131F-4213-7C89-CF837961F4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86600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1" name="Graphic 100" descr="Graduation cap">
            <a:extLst>
              <a:ext uri="{FF2B5EF4-FFF2-40B4-BE49-F238E27FC236}">
                <a16:creationId xmlns:a16="http://schemas.microsoft.com/office/drawing/2014/main" id="{FC279500-798D-5C62-D7B4-549915FE2C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77955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2" name="Graphic 101" descr="Graduation cap">
            <a:extLst>
              <a:ext uri="{FF2B5EF4-FFF2-40B4-BE49-F238E27FC236}">
                <a16:creationId xmlns:a16="http://schemas.microsoft.com/office/drawing/2014/main" id="{6891206C-7563-F13B-03F6-399B1645FBE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93626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4" name="Graphic 103" descr="Graduation cap">
            <a:extLst>
              <a:ext uri="{FF2B5EF4-FFF2-40B4-BE49-F238E27FC236}">
                <a16:creationId xmlns:a16="http://schemas.microsoft.com/office/drawing/2014/main" id="{B9D1E086-9C0F-68B2-40C5-F7AA7FAF818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1616" y="251459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5" name="Graphic 104" descr="Graduation cap">
            <a:extLst>
              <a:ext uri="{FF2B5EF4-FFF2-40B4-BE49-F238E27FC236}">
                <a16:creationId xmlns:a16="http://schemas.microsoft.com/office/drawing/2014/main" id="{E1E0BDE4-F6AE-0197-7C0F-7071DDD0F8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0549" y="272237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6" name="Graphic 105" descr="Graduation cap">
            <a:extLst>
              <a:ext uri="{FF2B5EF4-FFF2-40B4-BE49-F238E27FC236}">
                <a16:creationId xmlns:a16="http://schemas.microsoft.com/office/drawing/2014/main" id="{72665B51-AA70-CF92-FB82-D6DF19E812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83627" y="28712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7" name="Graphic 106" descr="Graduation cap">
            <a:extLst>
              <a:ext uri="{FF2B5EF4-FFF2-40B4-BE49-F238E27FC236}">
                <a16:creationId xmlns:a16="http://schemas.microsoft.com/office/drawing/2014/main" id="{87AEC55B-EF8A-94DE-8C13-FC99F2B84FD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07910" y="243499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8" name="Graphic 107" descr="Graduation cap">
            <a:extLst>
              <a:ext uri="{FF2B5EF4-FFF2-40B4-BE49-F238E27FC236}">
                <a16:creationId xmlns:a16="http://schemas.microsoft.com/office/drawing/2014/main" id="{6B89C88E-DCD7-C68C-F4FD-5EE74816320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781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9" name="Graphic 108" descr="Graduation cap">
            <a:extLst>
              <a:ext uri="{FF2B5EF4-FFF2-40B4-BE49-F238E27FC236}">
                <a16:creationId xmlns:a16="http://schemas.microsoft.com/office/drawing/2014/main" id="{A0C6671A-3576-BBAE-7D2C-837DC4A052F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781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0" name="Graphic 109" descr="Graduation cap">
            <a:extLst>
              <a:ext uri="{FF2B5EF4-FFF2-40B4-BE49-F238E27FC236}">
                <a16:creationId xmlns:a16="http://schemas.microsoft.com/office/drawing/2014/main" id="{D6A06D3A-52B2-C412-2D17-729EA4C40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3355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3" name="Graphic 102" descr="Graduation cap">
            <a:extLst>
              <a:ext uri="{FF2B5EF4-FFF2-40B4-BE49-F238E27FC236}">
                <a16:creationId xmlns:a16="http://schemas.microsoft.com/office/drawing/2014/main" id="{5D623466-5747-8AC8-3763-1443B39743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97155" y="2701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1" name="Graphic 110" descr="Graduation cap">
            <a:extLst>
              <a:ext uri="{FF2B5EF4-FFF2-40B4-BE49-F238E27FC236}">
                <a16:creationId xmlns:a16="http://schemas.microsoft.com/office/drawing/2014/main" id="{6F065317-9FFE-8885-A0AF-9E4E3D644D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48200" y="4191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2" name="Graphic 111" descr="Graduation cap">
            <a:extLst>
              <a:ext uri="{FF2B5EF4-FFF2-40B4-BE49-F238E27FC236}">
                <a16:creationId xmlns:a16="http://schemas.microsoft.com/office/drawing/2014/main" id="{83D7AFBB-4985-0191-484B-5511C9BEE6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55988" y="131313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3" name="Graphic 112" descr="Graduation cap">
            <a:extLst>
              <a:ext uri="{FF2B5EF4-FFF2-40B4-BE49-F238E27FC236}">
                <a16:creationId xmlns:a16="http://schemas.microsoft.com/office/drawing/2014/main" id="{30523C80-BD6F-034C-4E94-82C2D793D5D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15200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4" name="Graphic 113" descr="Graduation cap">
            <a:extLst>
              <a:ext uri="{FF2B5EF4-FFF2-40B4-BE49-F238E27FC236}">
                <a16:creationId xmlns:a16="http://schemas.microsoft.com/office/drawing/2014/main" id="{01C57E74-AB6E-884B-144D-01D53E5730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403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5" name="Graphic 114" descr="Graduation cap">
            <a:extLst>
              <a:ext uri="{FF2B5EF4-FFF2-40B4-BE49-F238E27FC236}">
                <a16:creationId xmlns:a16="http://schemas.microsoft.com/office/drawing/2014/main" id="{EF1B4932-8192-05E0-490D-041282AAA3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6" name="Graphic 115" descr="Graduation cap">
            <a:extLst>
              <a:ext uri="{FF2B5EF4-FFF2-40B4-BE49-F238E27FC236}">
                <a16:creationId xmlns:a16="http://schemas.microsoft.com/office/drawing/2014/main" id="{7B43C410-FAB7-7F5A-CEAC-9640106E23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15955" y="3352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7" name="Graphic 116" descr="Graduation cap">
            <a:extLst>
              <a:ext uri="{FF2B5EF4-FFF2-40B4-BE49-F238E27FC236}">
                <a16:creationId xmlns:a16="http://schemas.microsoft.com/office/drawing/2014/main" id="{62D8907D-EDFA-DA98-34C3-80DD439C9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11355" y="22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8" name="Graphic 117" descr="Graduation cap">
            <a:extLst>
              <a:ext uri="{FF2B5EF4-FFF2-40B4-BE49-F238E27FC236}">
                <a16:creationId xmlns:a16="http://schemas.microsoft.com/office/drawing/2014/main" id="{10CDF037-0D56-6877-CCB3-B93B1E7B8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73155" y="358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9" name="Graphic 118" descr="Graduation cap">
            <a:extLst>
              <a:ext uri="{FF2B5EF4-FFF2-40B4-BE49-F238E27FC236}">
                <a16:creationId xmlns:a16="http://schemas.microsoft.com/office/drawing/2014/main" id="{8B93D445-6D47-DACA-01F8-EAC2331C47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82955" y="498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0" name="Graphic 119" descr="Graduation cap">
            <a:extLst>
              <a:ext uri="{FF2B5EF4-FFF2-40B4-BE49-F238E27FC236}">
                <a16:creationId xmlns:a16="http://schemas.microsoft.com/office/drawing/2014/main" id="{284C5EFC-A74B-C4CD-87EC-F6EC1BC7EF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984208" y="313169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1" name="Graphic 120" descr="Graduation cap">
            <a:extLst>
              <a:ext uri="{FF2B5EF4-FFF2-40B4-BE49-F238E27FC236}">
                <a16:creationId xmlns:a16="http://schemas.microsoft.com/office/drawing/2014/main" id="{8D74B3B3-5F84-AE96-1CB1-123ED476BBE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801991" y="124915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2" name="Graphic 121" descr="Graduation cap">
            <a:extLst>
              <a:ext uri="{FF2B5EF4-FFF2-40B4-BE49-F238E27FC236}">
                <a16:creationId xmlns:a16="http://schemas.microsoft.com/office/drawing/2014/main" id="{3D49D98C-02F2-13D7-A928-187AFE4E48F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495800" y="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3" name="Graphic 122" descr="Graduation cap">
            <a:extLst>
              <a:ext uri="{FF2B5EF4-FFF2-40B4-BE49-F238E27FC236}">
                <a16:creationId xmlns:a16="http://schemas.microsoft.com/office/drawing/2014/main" id="{0652EE28-20F1-DD2E-3F95-9C299F90992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065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4" name="Graphic 123" descr="Graduation cap">
            <a:extLst>
              <a:ext uri="{FF2B5EF4-FFF2-40B4-BE49-F238E27FC236}">
                <a16:creationId xmlns:a16="http://schemas.microsoft.com/office/drawing/2014/main" id="{993880B9-5AD5-14EF-F46E-3A44A55595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065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5" name="Graphic 124" descr="Graduation cap">
            <a:extLst>
              <a:ext uri="{FF2B5EF4-FFF2-40B4-BE49-F238E27FC236}">
                <a16:creationId xmlns:a16="http://schemas.microsoft.com/office/drawing/2014/main" id="{6CCDE9D6-96B5-E799-933B-D646499265B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11355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6" name="Graphic 125" descr="Graduation cap">
            <a:extLst>
              <a:ext uri="{FF2B5EF4-FFF2-40B4-BE49-F238E27FC236}">
                <a16:creationId xmlns:a16="http://schemas.microsoft.com/office/drawing/2014/main" id="{DD8DDE5C-81BB-3453-E4CB-B8E812F8B1C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273555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7" name="Graphic 126" descr="Graduation cap">
            <a:extLst>
              <a:ext uri="{FF2B5EF4-FFF2-40B4-BE49-F238E27FC236}">
                <a16:creationId xmlns:a16="http://schemas.microsoft.com/office/drawing/2014/main" id="{B5FC0410-607F-F7D8-5E03-48D4B114C6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705600" y="87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8" name="Graphic 127" descr="Graduation cap">
            <a:extLst>
              <a:ext uri="{FF2B5EF4-FFF2-40B4-BE49-F238E27FC236}">
                <a16:creationId xmlns:a16="http://schemas.microsoft.com/office/drawing/2014/main" id="{58BFCFBB-B64F-FAF9-B7DF-F0939F2AB9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086600" y="4835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9" name="Graphic 128" descr="Graduation cap">
            <a:extLst>
              <a:ext uri="{FF2B5EF4-FFF2-40B4-BE49-F238E27FC236}">
                <a16:creationId xmlns:a16="http://schemas.microsoft.com/office/drawing/2014/main" id="{B31EB96C-A34F-7F75-DF39-25E3528862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724400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0" name="Graphic 129" descr="Graduation cap">
            <a:extLst>
              <a:ext uri="{FF2B5EF4-FFF2-40B4-BE49-F238E27FC236}">
                <a16:creationId xmlns:a16="http://schemas.microsoft.com/office/drawing/2014/main" id="{814E860C-3D02-941F-F93F-9D00A64DD13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2161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1" name="Graphic 130" descr="Graduation cap">
            <a:extLst>
              <a:ext uri="{FF2B5EF4-FFF2-40B4-BE49-F238E27FC236}">
                <a16:creationId xmlns:a16="http://schemas.microsoft.com/office/drawing/2014/main" id="{AF9100CA-53C2-32E5-49D9-54BFF599802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400800" y="4648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2" name="Graphic 131" descr="Graduation cap">
            <a:extLst>
              <a:ext uri="{FF2B5EF4-FFF2-40B4-BE49-F238E27FC236}">
                <a16:creationId xmlns:a16="http://schemas.microsoft.com/office/drawing/2014/main" id="{6C6124C8-583F-4B07-3B65-E51BA3B7A77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72200" y="525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3" name="Graphic 132" descr="Graduation cap">
            <a:extLst>
              <a:ext uri="{FF2B5EF4-FFF2-40B4-BE49-F238E27FC236}">
                <a16:creationId xmlns:a16="http://schemas.microsoft.com/office/drawing/2014/main" id="{EE11B7A9-8105-FD06-3433-475801DB23E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0866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4" name="Graphic 133" descr="Graduation cap">
            <a:extLst>
              <a:ext uri="{FF2B5EF4-FFF2-40B4-BE49-F238E27FC236}">
                <a16:creationId xmlns:a16="http://schemas.microsoft.com/office/drawing/2014/main" id="{FF8FB4DF-886D-8331-5B6B-AACDBFE3FBA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791200" y="640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5" name="Graphic 134" descr="Graduation cap">
            <a:extLst>
              <a:ext uri="{FF2B5EF4-FFF2-40B4-BE49-F238E27FC236}">
                <a16:creationId xmlns:a16="http://schemas.microsoft.com/office/drawing/2014/main" id="{67019884-2483-0427-0266-A23535B08EC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197355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6" name="Graphic 135" descr="Graduation cap">
            <a:extLst>
              <a:ext uri="{FF2B5EF4-FFF2-40B4-BE49-F238E27FC236}">
                <a16:creationId xmlns:a16="http://schemas.microsoft.com/office/drawing/2014/main" id="{F7289C0A-2E81-C21E-BD5E-324DDC3415B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324600" y="5520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3D758811-07A3-FF5B-453C-8FE0A76C265C}"/>
              </a:ext>
            </a:extLst>
          </p:cNvPr>
          <p:cNvSpPr txBox="1"/>
          <p:nvPr/>
        </p:nvSpPr>
        <p:spPr>
          <a:xfrm>
            <a:off x="335829" y="1068621"/>
            <a:ext cx="192150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7200" dirty="0"/>
              <a:t>244</a:t>
            </a:r>
          </a:p>
        </p:txBody>
      </p:sp>
      <p:pic>
        <p:nvPicPr>
          <p:cNvPr id="139" name="Graphic 138" descr="Graduation cap">
            <a:extLst>
              <a:ext uri="{FF2B5EF4-FFF2-40B4-BE49-F238E27FC236}">
                <a16:creationId xmlns:a16="http://schemas.microsoft.com/office/drawing/2014/main" id="{8E9BA207-B8CC-1A36-A26A-CE292109F6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15200" y="2396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7" name="Graphic 136" descr="Graduation cap">
            <a:extLst>
              <a:ext uri="{FF2B5EF4-FFF2-40B4-BE49-F238E27FC236}">
                <a16:creationId xmlns:a16="http://schemas.microsoft.com/office/drawing/2014/main" id="{F3D34308-8213-8DD1-50DB-897448B93D5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645155" y="643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40" name="Graphic 139" descr="Graduation cap">
            <a:extLst>
              <a:ext uri="{FF2B5EF4-FFF2-40B4-BE49-F238E27FC236}">
                <a16:creationId xmlns:a16="http://schemas.microsoft.com/office/drawing/2014/main" id="{D36F160F-C290-5286-31C8-F73C1DE6507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492755" y="990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0043985"/>
      </p:ext>
    </p:extLst>
  </p:cSld>
  <p:clrMapOvr>
    <a:masterClrMapping/>
  </p:clrMapOvr>
  <p:transition spd="slow" advTm="9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2AA58BDA-2FEF-0745-8F7F-AB2631BB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Hispanic Theological Education Association certifies our Bachelor of Ministry and Biblical Studies degree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October 2020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Jessica Lugo,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Director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Justo Gonzalez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Founder</a:t>
            </a:r>
            <a:endParaRPr lang="en-US" altLang="en-US" sz="28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9FD4E-D515-903E-64AA-6C16F436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8" y="918990"/>
            <a:ext cx="3505200" cy="4300228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01C266-F2F5-6627-8A16-6D3983DB9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8" y="5204604"/>
            <a:ext cx="3505200" cy="1653396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32A2B7C-B76C-4A17-6210-AF7B502E1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62" y="4038600"/>
            <a:ext cx="2730537" cy="279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CA4E2-4202-9207-285D-6ABCCD58E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61" y="1066800"/>
            <a:ext cx="2730538" cy="273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69808"/>
      </p:ext>
    </p:extLst>
  </p:cSld>
  <p:clrMapOvr>
    <a:masterClrMapping/>
  </p:clrMapOvr>
  <p:transition spd="slow" advTm="9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AETH </a:t>
            </a:r>
            <a:r>
              <a:rPr lang="es-ES" altLang="en-US" sz="3200" b="1" dirty="0" err="1">
                <a:latin typeface="Georgia" panose="02040502050405020303" pitchFamily="18" charset="0"/>
              </a:rPr>
              <a:t>Certification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8" y="914400"/>
            <a:ext cx="88323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In 2020, after a process lasting almost two years, TIBI received word from the </a:t>
            </a:r>
            <a:r>
              <a:rPr lang="en-US" sz="2400" dirty="0" err="1">
                <a:latin typeface="Georgia" panose="02040502050405020303" pitchFamily="18" charset="0"/>
              </a:rPr>
              <a:t>Asociación</a:t>
            </a:r>
            <a:r>
              <a:rPr lang="en-US" sz="2400" dirty="0">
                <a:latin typeface="Georgia" panose="02040502050405020303" pitchFamily="18" charset="0"/>
              </a:rPr>
              <a:t> de </a:t>
            </a:r>
            <a:r>
              <a:rPr lang="en-US" sz="2400" dirty="0" err="1">
                <a:latin typeface="Georgia" panose="02040502050405020303" pitchFamily="18" charset="0"/>
              </a:rPr>
              <a:t>Estudios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Teológicos</a:t>
            </a:r>
            <a:r>
              <a:rPr lang="en-US" sz="2400" dirty="0">
                <a:latin typeface="Georgia" panose="02040502050405020303" pitchFamily="18" charset="0"/>
              </a:rPr>
              <a:t> Hispanos (Association of Hispanic Theological Studies) that they have officially certified our Bachelors Degree, the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Licenciatura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en el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Ministerio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y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Estudios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Bíblicos</a:t>
            </a:r>
            <a:r>
              <a:rPr lang="en-US" sz="24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>
                <a:latin typeface="Georgia" panose="02040502050405020303" pitchFamily="18" charset="0"/>
              </a:rPr>
              <a:t>(Bachelor of Ministry and Biblical Studies).  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certification is extended in collaboration with the Association of Theological School, the main accrediting agency of seminaries in the US.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is a valuable external endorsement of our program which will allow our graduates to apply for graduate studies at any seminary in the US.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The class of 2022 was the first class to receive this new degree.</a:t>
            </a:r>
          </a:p>
        </p:txBody>
      </p:sp>
    </p:spTree>
    <p:extLst>
      <p:ext uri="{BB962C8B-B14F-4D97-AF65-F5344CB8AC3E}">
        <p14:creationId xmlns:p14="http://schemas.microsoft.com/office/powerpoint/2010/main" val="3817134829"/>
      </p:ext>
    </p:extLst>
  </p:cSld>
  <p:clrMapOvr>
    <a:masterClrMapping/>
  </p:clrMapOvr>
  <p:transition spd="slow" advTm="9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B51E7584-2124-784E-9BD1-CB6E3428B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solidFill>
                  <a:srgbClr val="FFFF00"/>
                </a:solidFill>
                <a:latin typeface="Georgia" panose="02040502050405020303" pitchFamily="18" charset="0"/>
              </a:rPr>
              <a:t>Growing Kingdom Impact Worldwide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D1BB349-5BB5-754C-9A46-C844FFCA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594100"/>
            <a:ext cx="2895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Georgia" panose="02040502050405020303" pitchFamily="18" charset="0"/>
              </a:rPr>
              <a:t>6100+ baptisms </a:t>
            </a:r>
            <a:r>
              <a:rPr lang="en-US" altLang="en-US" dirty="0">
                <a:latin typeface="Georgia" panose="02040502050405020303" pitchFamily="18" charset="0"/>
              </a:rPr>
              <a:t>and </a:t>
            </a:r>
            <a:r>
              <a:rPr lang="en-US" altLang="en-US" dirty="0">
                <a:solidFill>
                  <a:srgbClr val="FFFF00"/>
                </a:solidFill>
                <a:latin typeface="Georgia" panose="02040502050405020303" pitchFamily="18" charset="0"/>
              </a:rPr>
              <a:t>80 church plants </a:t>
            </a:r>
            <a:r>
              <a:rPr lang="en-US" altLang="en-US" dirty="0">
                <a:latin typeface="Georgia" panose="02040502050405020303" pitchFamily="18" charset="0"/>
              </a:rPr>
              <a:t>worldwide since 2009!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(Plus those that weren</a:t>
            </a:r>
            <a:r>
              <a:rPr lang="en-US" altLang="es-MX" dirty="0">
                <a:latin typeface="Georgia" panose="02040502050405020303" pitchFamily="18" charset="0"/>
              </a:rPr>
              <a:t>’</a:t>
            </a:r>
            <a:r>
              <a:rPr lang="en-US" altLang="en-US" dirty="0">
                <a:latin typeface="Georgia" panose="02040502050405020303" pitchFamily="18" charset="0"/>
              </a:rPr>
              <a:t>t reported!)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July 2025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57C90AFC-C0BD-1B4A-9787-22FC0791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762000"/>
            <a:ext cx="502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We have at least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311 current full-time students </a:t>
            </a:r>
            <a:r>
              <a:rPr lang="en-US" altLang="en-US" dirty="0">
                <a:latin typeface="Georgia" panose="02040502050405020303" pitchFamily="18" charset="0"/>
              </a:rPr>
              <a:t>or graduates working 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235 congregations </a:t>
            </a:r>
            <a:r>
              <a:rPr lang="en-US" altLang="en-US" dirty="0">
                <a:latin typeface="Georgia" panose="02040502050405020303" pitchFamily="18" charset="0"/>
              </a:rPr>
              <a:t>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167 cities </a:t>
            </a:r>
            <a:r>
              <a:rPr lang="en-US" altLang="en-US" dirty="0">
                <a:latin typeface="Georgia" panose="02040502050405020303" pitchFamily="18" charset="0"/>
              </a:rPr>
              <a:t>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20 countries </a:t>
            </a:r>
            <a:r>
              <a:rPr lang="en-US" altLang="en-US" dirty="0">
                <a:latin typeface="Georgia" panose="02040502050405020303" pitchFamily="18" charset="0"/>
              </a:rPr>
              <a:t>(not counting any of our several thousand part-time students)</a:t>
            </a:r>
          </a:p>
        </p:txBody>
      </p:sp>
      <p:pic>
        <p:nvPicPr>
          <p:cNvPr id="3" name="Picture 2" descr="A picture containing outdoor, water, person, child&#10;&#10;Description automatically generated">
            <a:extLst>
              <a:ext uri="{FF2B5EF4-FFF2-40B4-BE49-F238E27FC236}">
                <a16:creationId xmlns:a16="http://schemas.microsoft.com/office/drawing/2014/main" id="{53410FB7-098B-7A43-B6D3-E1DBEB612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102100" cy="3001283"/>
          </a:xfrm>
          <a:prstGeom prst="rect">
            <a:avLst/>
          </a:prstGeom>
        </p:spPr>
      </p:pic>
      <p:pic>
        <p:nvPicPr>
          <p:cNvPr id="5" name="Picture 4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680A47D5-1C82-9B43-817E-706346B2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95021"/>
            <a:ext cx="3886200" cy="3762979"/>
          </a:xfrm>
          <a:prstGeom prst="rect">
            <a:avLst/>
          </a:prstGeom>
        </p:spPr>
      </p:pic>
    </p:spTree>
  </p:cSld>
  <p:clrMapOvr>
    <a:masterClrMapping/>
  </p:clrMapOvr>
  <p:transition spd="slow" advTm="9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7240A5E9-657C-7346-B3A9-3FC7FD58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396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</a:rPr>
              <a:t>Minimum 10 hours/week, supervised, in church planting and ministry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6022CD1C-0F99-194A-A137-B024D2E1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786" y="538270"/>
            <a:ext cx="43053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5400" i="1" dirty="0">
                <a:latin typeface="Cambria" panose="02040503050406030204" pitchFamily="18" charset="0"/>
              </a:rPr>
              <a:t>ACTIVITIES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B7B44A1-8216-7D4E-9AB8-EC3668DB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0"/>
            <a:ext cx="4838700" cy="3365500"/>
          </a:xfrm>
          <a:prstGeom prst="rect">
            <a:avLst/>
          </a:prstGeom>
        </p:spPr>
      </p:pic>
      <p:pic>
        <p:nvPicPr>
          <p:cNvPr id="3" name="Picture 2" descr="A group of people ea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10EE68C-9A74-F048-8B96-D81B89C75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14" y="3036666"/>
            <a:ext cx="4900886" cy="3478434"/>
          </a:xfrm>
          <a:prstGeom prst="rect">
            <a:avLst/>
          </a:prstGeom>
        </p:spPr>
      </p:pic>
    </p:spTree>
  </p:cSld>
  <p:clrMapOvr>
    <a:masterClrMapping/>
  </p:clrMapOvr>
  <p:transition spd="slow" advTm="9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84D8B634-CF49-1146-8103-F735271A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Mission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To make disciples who make other disciples, planting and nurturing churches that are: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Biblical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Nurturing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Relevant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Evangelistic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28AFA5A-D197-5441-9AEA-F8974435B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Representatives of 35 church plants in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68A3D21-16CA-EB44-B3DD-13D254A22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03B8E249-685F-504C-B6CE-398F4383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015769"/>
            <a:ext cx="7696200" cy="168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i="1" dirty="0">
                <a:latin typeface="Georgia" panose="02040502050405020303" pitchFamily="18" charset="0"/>
              </a:rPr>
              <a:t>La Puerta—Agustin Garcia, minister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i="1" dirty="0">
                <a:latin typeface="Georgia" panose="02040502050405020303" pitchFamily="18" charset="0"/>
              </a:rPr>
              <a:t>This church was planted after TIBI was founded, and in spring 2025 had its 19</a:t>
            </a:r>
            <a:r>
              <a:rPr lang="en-US" altLang="en-US" sz="2800" i="1" baseline="30000" dirty="0">
                <a:latin typeface="Georgia" panose="02040502050405020303" pitchFamily="18" charset="0"/>
              </a:rPr>
              <a:t>th</a:t>
            </a:r>
            <a:r>
              <a:rPr lang="en-US" altLang="en-US" sz="2800" i="1" dirty="0">
                <a:latin typeface="Georgia" panose="02040502050405020303" pitchFamily="18" charset="0"/>
              </a:rPr>
              <a:t> anniversary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0FB027-98D8-DC6D-4ABB-C481960A4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" y="0"/>
            <a:ext cx="9144001" cy="4834466"/>
          </a:xfrm>
          <a:prstGeom prst="rect">
            <a:avLst/>
          </a:prstGeom>
        </p:spPr>
      </p:pic>
    </p:spTree>
  </p:cSld>
  <p:clrMapOvr>
    <a:masterClrMapping/>
  </p:clrMapOvr>
  <p:transition spd="slow" advTm="9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CEF9FAF-2446-4E49-9B8E-0645047E9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Planted 50 congregations since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6871F391-3B69-E446-90CC-FC08AC8FA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54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79E7796-43DF-4240-B0AC-6900EBA88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1" dirty="0">
                <a:latin typeface="Georgia" panose="02040502050405020303" pitchFamily="18" charset="0"/>
              </a:rPr>
              <a:t>New congregation of El Salto, Mexico that opened in May 2022, helped by José Luis Martinez and Claudia </a:t>
            </a:r>
            <a:r>
              <a:rPr lang="en-US" altLang="en-US" i="1" dirty="0" err="1">
                <a:latin typeface="Georgia" panose="02040502050405020303" pitchFamily="18" charset="0"/>
              </a:rPr>
              <a:t>Inglés</a:t>
            </a:r>
            <a:r>
              <a:rPr lang="en-US" altLang="en-US" i="1" dirty="0">
                <a:latin typeface="Georgia" panose="02040502050405020303" pitchFamily="18" charset="0"/>
              </a:rPr>
              <a:t>, TIBI graduates</a:t>
            </a:r>
          </a:p>
        </p:txBody>
      </p:sp>
      <p:pic>
        <p:nvPicPr>
          <p:cNvPr id="3074" name="Picture 2" descr="May be an image of 5 people, people standing and outdoors">
            <a:extLst>
              <a:ext uri="{FF2B5EF4-FFF2-40B4-BE49-F238E27FC236}">
                <a16:creationId xmlns:a16="http://schemas.microsoft.com/office/drawing/2014/main" id="{33BF89FC-0257-9442-8221-C8F682D4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51680"/>
      </p:ext>
    </p:extLst>
  </p:cSld>
  <p:clrMapOvr>
    <a:masterClrMapping/>
  </p:clrMapOvr>
  <p:transition spd="slow" advTm="9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12981103-A4D6-354B-A9CA-2274F9EA8B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CONFERENCING</a:t>
            </a:r>
            <a:endParaRPr lang="es-ES" altLang="en-US" sz="72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Tm="9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E72738B4-1920-404A-89FE-38855A6FD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20637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6201A86-731A-8B67-1766-4292A7D55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587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B069B959-EBE3-AB44-94CA-432B395CF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Up to 49 sites on the screen at once!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The TIBI system has capacity for 11,700 sites concurrently (300 sites in each of 39 classrooms) 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Easy to connect and use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Accessible from any place in world with Internet (even a park in Cuba!)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Inexpensive, easily expandable, all virtual, continuously upgraded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8F2074EF-5D09-124C-AA94-AC68B5BC01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28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options/advantages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Recording to the Cloud or personal computer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whiteboard interactively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any document and illustrate it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videos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break out groups within classroom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stream live to Facebook or YouTube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offer simultaneous translations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Multiple methods of student feedback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Excellent administrative control and stats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2EA-5712-4640-B5F4-3D1CD0A2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	What is needed for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F795C82-E995-864D-A20F-621BCAA57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Computer with at least average processor speed and RAM 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Webcam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Microphone (often included in webcam)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Connection to the internet with speeds at least 384k upload and 1 Mb download (the higher the better!)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Zoom software (free)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Small annual network access fee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>
            <a:extLst>
              <a:ext uri="{FF2B5EF4-FFF2-40B4-BE49-F238E27FC236}">
                <a16:creationId xmlns:a16="http://schemas.microsoft.com/office/drawing/2014/main" id="{ED1D41BD-DDE0-E24F-A43F-8713DE215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0"/>
            <a:ext cx="4970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Video library in the cloud</a:t>
            </a:r>
          </a:p>
        </p:txBody>
      </p:sp>
      <p:pic>
        <p:nvPicPr>
          <p:cNvPr id="3" name="Picture 2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25DB695-72D1-1B4F-BF88-8A4C519CF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387"/>
            <a:ext cx="9144000" cy="6249613"/>
          </a:xfrm>
          <a:prstGeom prst="rect">
            <a:avLst/>
          </a:prstGeom>
        </p:spPr>
      </p:pic>
    </p:spTree>
  </p:cSld>
  <p:clrMapOvr>
    <a:masterClrMapping/>
  </p:clrMapOvr>
  <p:transition spd="slow" advTm="9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49972" y="2748636"/>
            <a:ext cx="2825311" cy="6740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Board 2025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625" y="1910586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-7126" y="4825103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4792716"/>
            <a:ext cx="2152455" cy="2046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6765719" y="554355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2402967"/>
            <a:ext cx="1681765" cy="24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2710"/>
      </p:ext>
    </p:extLst>
  </p:cSld>
  <p:clrMapOvr>
    <a:masterClrMapping/>
  </p:clrMapOvr>
  <p:transition spd="slow" advTm="9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760438A7-7863-9F4C-94F7-B36F4D881C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KINGDOM ACTIVITIES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With video conferencing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0ED30999-780B-8241-8441-4C4F8D27B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Normal live interactive classes (students, churches)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60+ courses offered in 2023-24 school year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25 hours per week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Various Saturday seminars</a:t>
            </a:r>
          </a:p>
        </p:txBody>
      </p:sp>
      <p:pic>
        <p:nvPicPr>
          <p:cNvPr id="50178" name="Picture 1">
            <a:extLst>
              <a:ext uri="{FF2B5EF4-FFF2-40B4-BE49-F238E27FC236}">
                <a16:creationId xmlns:a16="http://schemas.microsoft.com/office/drawing/2014/main" id="{CF273B5F-A0BD-5D42-A316-AD4CB5332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7041"/>
            <a:ext cx="9144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CA9764C7-B870-DF4F-80E4-17E868439B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 typeface="Wingdings 2" pitchFamily="2" charset="2"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current, past, or future activities</a:t>
            </a:r>
          </a:p>
          <a:p>
            <a:pPr algn="ctr" eaLnBrk="1" hangingPunct="1">
              <a:buFont typeface="Wingdings 2" pitchFamily="2" charset="2"/>
              <a:buNone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One-day seminars or retreats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</a:t>
            </a:r>
            <a:r>
              <a:rPr lang="ja-JP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level courses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Ongoing mentoring by other missionaries, elders, ministers, or professionals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Mission team training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Individual or marriage counseling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Classes for refugees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Marriage ceremonies or baptisms!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706E31FA-0712-F944-8E78-4BF6E227C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ONLINE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endParaRPr lang="es-E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Tm="90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>
            <a:extLst>
              <a:ext uri="{FF2B5EF4-FFF2-40B4-BE49-F238E27FC236}">
                <a16:creationId xmlns:a16="http://schemas.microsoft.com/office/drawing/2014/main" id="{46A7DDF2-7881-4347-8B0E-0C171A38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Available now—42 courses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Old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New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Tools</a:t>
            </a:r>
            <a:r>
              <a:rPr lang="en-US" altLang="en-US" sz="1800" dirty="0">
                <a:latin typeface="Times New Roman" panose="02020603050405020304" pitchFamily="18" charset="0"/>
              </a:rPr>
              <a:t>		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Ministry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OT 1, 2, 3, 4 	 		Life of Christ 1, 2 		Hebrew 1	, 2			Spiritual Formation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Wisdom literature 		Acts			    		Greek 1, 2 			Christian Home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Isaiah 				Romans/Galatians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800" dirty="0">
                <a:latin typeface="Times New Roman" panose="02020603050405020304" pitchFamily="18" charset="0"/>
              </a:rPr>
              <a:t>./</a:t>
            </a:r>
            <a:r>
              <a:rPr lang="en-US" altLang="en-US" sz="18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800" dirty="0">
                <a:latin typeface="Times New Roman" panose="02020603050405020304" pitchFamily="18" charset="0"/>
              </a:rPr>
              <a:t>. 1, 2	 	Counseling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Jeremiah/Lamentations 	1-2 Corinthians 		Homiletics 2024		Leadership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Ezekiel/Daniel	 		Prison epistles		 	Analytical thinking 	Christianity/Culture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Minor prophets 		Pastorals									Intro to Ministry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1-2 Peter, James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  <a:r>
              <a:rPr lang="en-US" altLang="en-US" sz="1800" dirty="0">
                <a:latin typeface="Times New Roman" panose="02020603050405020304" pitchFamily="18" charset="0"/>
              </a:rPr>
              <a:t>Small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Hebrews	 			History/Geography		Religious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    			</a:t>
            </a:r>
            <a:r>
              <a:rPr lang="es-MX" altLang="en-US" sz="1800" dirty="0">
                <a:latin typeface="Book Antiqua" panose="02040602050305030304" pitchFamily="18" charset="0"/>
              </a:rPr>
              <a:t>Revelation			</a:t>
            </a:r>
            <a:r>
              <a:rPr lang="en-US" altLang="en-US" sz="1800" dirty="0">
                <a:latin typeface="Times New Roman" panose="02020603050405020304" pitchFamily="18" charset="0"/>
              </a:rPr>
              <a:t>Church History 1 		Church planting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         			      					Restoration History 	Worship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    										Heaven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										Anthropology 1		   			</a:t>
            </a: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5C86473D-9649-FC4C-A51B-F62F210D3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2800" b="1" dirty="0">
                <a:latin typeface="Book Antiqua" panose="02040602050305030304" pitchFamily="18" charset="0"/>
              </a:rPr>
              <a:t>www.ibitenlinea.org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latin typeface="Book Antiqua" panose="02040602050305030304" pitchFamily="18" charset="0"/>
              </a:rPr>
              <a:t>In preparation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Anthropology 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Church history 1 and 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Praise and worship 2025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Faith and human development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Spiritual formation 2025</a:t>
            </a:r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F63F1F47-8480-9446-A4A4-3D535C8A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>
            <a:extLst>
              <a:ext uri="{FF2B5EF4-FFF2-40B4-BE49-F238E27FC236}">
                <a16:creationId xmlns:a16="http://schemas.microsoft.com/office/drawing/2014/main" id="{C3E90692-2CB8-5C46-9760-35839439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Online video courses</a:t>
            </a:r>
          </a:p>
        </p:txBody>
      </p:sp>
      <p:sp>
        <p:nvSpPr>
          <p:cNvPr id="54274" name="Rectangle 5">
            <a:extLst>
              <a:ext uri="{FF2B5EF4-FFF2-40B4-BE49-F238E27FC236}">
                <a16:creationId xmlns:a16="http://schemas.microsoft.com/office/drawing/2014/main" id="{2D5CFE88-E98C-B448-A0E4-9CC0E3E04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With 42 courses recorded, one can now study online and receive the Bachelor of Biblical Studies diploma.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3100+ students in 76 countries—including 20 of the 21 Spanish speaking countries as well as other nations like Russia, Sweden, Finland, Algeria, Zambia, and Angola!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Tm="9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6B5511E-9FA7-9241-99C0-9325F512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8600"/>
            <a:ext cx="3200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Benefits</a:t>
            </a:r>
            <a:endParaRPr lang="en-US" altLang="en-US" b="1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83BFFDD2-46FD-9F42-B283-89F06E67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3505200" cy="4648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Requires only an internet connection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 are available 24 hours a day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Can take the courses for free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0B05E9FD-1E98-B742-B4B0-3B9F55A9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C193-212E-B246-A75F-70522735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Hard Drives for Remote Schools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D94939C7-CC98-2946-95B9-96275A93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For remote locations where there is limited to no access to the internet, we put all our course materials on hard drives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Facilitated and graded by local workers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We have had 55 EBLs in 17 countries, with a total of 59 coordinators and 935 students since we began.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Additionally, in Cuba TIBI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has more than 18,000 students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who have used this format.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C43A6F8-5204-D14E-AEB9-96B5A0998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57700"/>
            <a:ext cx="31242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493ECEB7-B507-A048-AA59-5A73233841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60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 on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sz="3600" i="1" dirty="0">
                <a:latin typeface="Cambria" panose="02040503050406030204" pitchFamily="18" charset="0"/>
                <a:hlinkClick r:id="rId2"/>
              </a:rPr>
              <a:t>https://www.youtube.com/c/InstitutoBiblicoInternacionaldeTexasIBIT</a:t>
            </a:r>
            <a:endParaRPr lang="en-US" sz="3600" i="1" dirty="0">
              <a:latin typeface="Cambria" panose="02040503050406030204" pitchFamily="18" charset="0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</a:t>
            </a: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search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Instituto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on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the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YouTube page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>
            <a:extLst>
              <a:ext uri="{FF2B5EF4-FFF2-40B4-BE49-F238E27FC236}">
                <a16:creationId xmlns:a16="http://schemas.microsoft.com/office/drawing/2014/main" id="{19DEB176-113E-F44F-8062-01E2953E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8370" name="TextBox 5">
            <a:extLst>
              <a:ext uri="{FF2B5EF4-FFF2-40B4-BE49-F238E27FC236}">
                <a16:creationId xmlns:a16="http://schemas.microsoft.com/office/drawing/2014/main" id="{9C0C374F-E85F-F341-94E7-917532400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-76200"/>
            <a:ext cx="34750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TIBI Playlist page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FDFFE795-D0D9-D949-AF90-314D9479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6A867486-99D1-BD44-9B8E-04245CA18B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36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</a:t>
            </a:r>
            <a:r>
              <a:rPr lang="en-US" altLang="es-MX" sz="36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US" sz="36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 values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Love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Respect</a:t>
            </a:r>
            <a:endParaRPr lang="es-ES_tradnl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Open dialogue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Passion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to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search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truth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together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and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learn</a:t>
            </a:r>
            <a:endParaRPr lang="es-ES_tradnl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Unity in the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heart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of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the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gospel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as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found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I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Cor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15:1-4, Mat. 22:37-40, Matt. 23:23,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Eph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 4:4-6, etc.</a:t>
            </a: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Tm="9000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7DFB7B51-BAC3-D244-8B03-54C549F81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SINCE APRIL 2015 ON YOUTUBE… </a:t>
            </a:r>
          </a:p>
        </p:txBody>
      </p:sp>
      <p:sp>
        <p:nvSpPr>
          <p:cNvPr id="59394" name="Rectangle 5">
            <a:extLst>
              <a:ext uri="{FF2B5EF4-FFF2-40B4-BE49-F238E27FC236}">
                <a16:creationId xmlns:a16="http://schemas.microsoft.com/office/drawing/2014/main" id="{CFF5D06D-AB8E-F841-8990-139C10DC8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1300+ videos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uploaded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1,485,000+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More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than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10.4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million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minutes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14,300+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subscribers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Easier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access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some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Internet-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limited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places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>
            <a:extLst>
              <a:ext uri="{FF2B5EF4-FFF2-40B4-BE49-F238E27FC236}">
                <a16:creationId xmlns:a16="http://schemas.microsoft.com/office/drawing/2014/main" id="{7FA205C1-6C07-CB4F-9F2B-E0FD3884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18" name="TextBox 5">
            <a:extLst>
              <a:ext uri="{FF2B5EF4-FFF2-40B4-BE49-F238E27FC236}">
                <a16:creationId xmlns:a16="http://schemas.microsoft.com/office/drawing/2014/main" id="{4BF4ECE3-A636-E94D-A464-57CD61A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65087"/>
            <a:ext cx="2551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TIBI website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(</a:t>
            </a:r>
            <a:r>
              <a:rPr lang="en-US" altLang="en-US" sz="3200" dirty="0" err="1">
                <a:latin typeface="Cambria" panose="02040503050406030204" pitchFamily="18" charset="0"/>
              </a:rPr>
              <a:t>ibitibi.org</a:t>
            </a:r>
            <a:r>
              <a:rPr lang="en-US" altLang="en-US" sz="3200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F20B32-D1BF-7045-98AC-6C7445353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482"/>
            <a:ext cx="9144000" cy="5088718"/>
          </a:xfrm>
          <a:prstGeom prst="rect">
            <a:avLst/>
          </a:prstGeom>
        </p:spPr>
      </p:pic>
    </p:spTree>
  </p:cSld>
  <p:clrMapOvr>
    <a:masterClrMapping/>
  </p:clrMapOvr>
  <p:transition spd="slow" advTm="9000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FE48127-3A9F-DD4A-B09D-F234790E2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FABULOUS STORIES OF HOW GOD WORKS…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C92A3342-83F9-9B48-B9A1-4F19D10837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gang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neighborhoods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Isaac Torres in Venezuela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national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crises in Colombia and Nicaragua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Cuba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Tony and Liudmila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Fernandez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or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prison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jails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Felix</a:t>
            </a: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  <a:buFontTx/>
              <a:buNone/>
            </a:pP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Who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knows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what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else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God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has in store?</a:t>
            </a:r>
          </a:p>
        </p:txBody>
      </p:sp>
    </p:spTree>
  </p:cSld>
  <p:clrMapOvr>
    <a:masterClrMapping/>
  </p:clrMapOvr>
  <p:transition spd="slow" advTm="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C56B5830-9BC0-7241-9F47-FCD5FD34D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With  God</a:t>
            </a:r>
            <a:r>
              <a:rPr lang="es-E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s power and creativity, we are like:</a:t>
            </a:r>
          </a:p>
          <a:p>
            <a:pPr algn="ctr" eaLnBrk="1" hangingPunct="1">
              <a:buFontTx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Gideon, whose weakness God changed to strength.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Esther, whom God used in the right place at the right time.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Mustard plants, which grow large from a tiny seed.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D9D7FAAB-7C4A-A14B-9525-BFB44B837D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  <a:ea typeface="ＭＳ Ｐゴシック" panose="020B0600070205080204" pitchFamily="34" charset="-128"/>
              </a:rPr>
              <a:t>How can you help?</a:t>
            </a:r>
          </a:p>
          <a:p>
            <a:pPr algn="ctr" eaLnBrk="1" hangingPunct="1">
              <a:buFontTx/>
              <a:buNone/>
            </a:pPr>
            <a:endParaRPr lang="en-US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Encouragement and prayer.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Come visit! And tell others…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Recommend students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Contribute to a student scholarship ($100-700/month)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Buy hard drive for remote sites ($70)</a:t>
            </a:r>
          </a:p>
        </p:txBody>
      </p:sp>
    </p:spTree>
  </p:cSld>
  <p:clrMapOvr>
    <a:masterClrMapping/>
  </p:clrMapOvr>
  <p:transition spd="slow" advTm="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968C4D35-B7B6-1647-9FFA-C950712669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en-US" sz="4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Ways to Donate</a:t>
            </a:r>
          </a:p>
          <a:p>
            <a:pPr algn="ctr" eaLnBrk="1" hangingPunct="1">
              <a:buFontTx/>
              <a:buNone/>
              <a:defRPr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Download the Zelle app on your phone or tablet, and send money to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bill pay with your bank (can set it up to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Go to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http://ibitibi.org/en/donations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click on Donate, and put in our info (can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Normal checks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Even estate gifts or IRA disbursements.</a:t>
            </a:r>
          </a:p>
          <a:p>
            <a:pPr eaLnBrk="1" hangingPunct="1">
              <a:defRPr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Tm="9000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5A4A40D6-94E9-3D47-A7D6-9705D03A3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TIBI Information and Resources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09E6BE55-CEAC-A345-B3C4-1C1A5B9CF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/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School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Website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video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courses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(courses and Israel videos) </a:t>
            </a:r>
            <a:r>
              <a:rPr lang="en-US" sz="2800" dirty="0">
                <a:latin typeface="Cambria" panose="02040503050406030204" pitchFamily="18" charset="0"/>
                <a:hlinkClick r:id="rId4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https://www.facebook.com/IBIT-y-Sunsetonline-111879462197567/?fref=</a:t>
            </a:r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ts</a:t>
            </a:r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Tm="9000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7807A2C0-13BC-C043-B935-2900EE69B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Texas International Bible Institute</a:t>
            </a:r>
          </a:p>
        </p:txBody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CD8B3A93-DA17-3343-9497-40B8AFA9F8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3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STEPHEN AUSTIN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Austin@ibitibi.org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KEVIN MONTGOMERY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Montgomery@ibitibi.org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CCC66710-B53A-464B-9E35-22D0C12F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Or P.O. Box 1501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(713) 910-2819</a:t>
            </a:r>
          </a:p>
        </p:txBody>
      </p:sp>
      <p:pic>
        <p:nvPicPr>
          <p:cNvPr id="68612" name="Picture 6">
            <a:extLst>
              <a:ext uri="{FF2B5EF4-FFF2-40B4-BE49-F238E27FC236}">
                <a16:creationId xmlns:a16="http://schemas.microsoft.com/office/drawing/2014/main" id="{E0193164-F308-0E42-AE85-F22248F2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114800"/>
            <a:ext cx="2755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AB358DE4-D060-F44F-82CB-DFF6ADC60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8674" name="Line 25">
            <a:extLst>
              <a:ext uri="{FF2B5EF4-FFF2-40B4-BE49-F238E27FC236}">
                <a16:creationId xmlns:a16="http://schemas.microsoft.com/office/drawing/2014/main" id="{FD8BF07E-15AC-4C4B-9632-10D80D017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Rectangle 26">
            <a:extLst>
              <a:ext uri="{FF2B5EF4-FFF2-40B4-BE49-F238E27FC236}">
                <a16:creationId xmlns:a16="http://schemas.microsoft.com/office/drawing/2014/main" id="{C818083C-ABC9-AB4D-B7A9-9368401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3915F454-2A25-6A42-ADAD-CAF76F852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468227CF-B0A6-1A48-AA0D-4B68506B9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E807C216-DA50-714A-8881-795BE567E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1CCB7CE1-6453-4749-B3B6-536B7F7A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EC1BF680-2241-1A45-8C77-4C83A51FD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83B394F9-68BB-F640-BBD2-A8A56223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33C4D160-2311-EE49-BEFB-60F66455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814E0D8E-0210-F248-BD31-50524F15A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F3372759-35CF-974C-A66F-3E4AD7B2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60CDEC74-8FAF-D943-BC39-CE0B79D6C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C4F19108-F685-534A-8D26-A5781F52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F91AFC1A-9540-E744-A182-45CAD1BE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8688" name="Picture 18">
            <a:extLst>
              <a:ext uri="{FF2B5EF4-FFF2-40B4-BE49-F238E27FC236}">
                <a16:creationId xmlns:a16="http://schemas.microsoft.com/office/drawing/2014/main" id="{1230210B-4492-8D4C-A127-7F3C858F2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044EF501-F75A-FC4E-AFE0-2A7A0E8F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C8683FB0-0AE8-7042-A36D-D9A6B4A2A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9CA2BB8C-BB33-B44F-BDDD-D3CE87015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180BBAE3-0B7B-5347-A979-1D991A2C0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AEB1AB9E-728D-A148-99D8-54DCA6062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786974E4-A6AB-A341-B23B-B7D9B7905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F77313B9-2ED9-344F-8775-21325BECC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B571C983-B9C1-4445-9517-F3C9CBFD0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54B3B317-C976-DD4C-AF02-788B59B18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7327507A-09D2-2D45-9CA4-5A878BBF5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F2B0B0F7-B6C4-2D4D-8819-60161B114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AA1364F3-2FF4-D14B-98B1-229D73DB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DDE1A7AD-2B2D-A34B-8437-0FDAF0D0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FB77B20F-DACB-E146-B1F3-B5C73546D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F9F3FA68-492F-C34E-8D22-9D5D72A5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DE1F11D0-096C-9841-A9A0-C0F71E207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FC32D3DF-4848-8243-A64D-1D6FDFFB5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0A8BF750-B935-CF4C-8370-0478D3F11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7FA323F7-B368-C94C-A263-6886EA784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74C4325-A549-7442-A08B-AC157BED4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077D855F-919F-154B-BA8D-007A00F3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122D3933-09AF-EC4B-ABC9-AEFCD9013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362A1CC4-E348-1E4D-AFF2-372C5816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C927E9FB-F42C-A84A-9AAD-62755B5C2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1403"/>
            <a:ext cx="9144000" cy="2057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Countries with video conferencing sites (yellow):  18</a:t>
            </a:r>
            <a:b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Students visited online from 76 countries total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(3100 current students, and more than 7000 in all since we began)</a:t>
            </a: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A6DB84A2-9057-D74A-BA11-8652E209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FE2E46A-C2A0-8448-8DC5-D15E3D46E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2B45C188-21D6-7240-B3B3-F7B112C6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2C2F4CFE-A917-9145-84B8-15C850E98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BEAB6EB6-F7AA-0540-A03C-D0132D39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8DC16E1E-B44D-CF41-BC47-C18564506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AF825252-E441-E74F-B63A-7DB050F6E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2D5F9388-BF03-7048-9D25-29418A1BA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DFB515DE-71F8-CD48-B686-6712AA0DC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2448BCC8-1D34-5746-93CA-DEFB250C8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95C4AC81-6ABF-2643-9336-CC47F2350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29BC6874-7D98-D444-AF43-669F43271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E0757454-5331-A04E-BF97-94A150E17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DF22F5F2-EF0C-3F46-8489-6273148C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38961B22-C503-B342-914C-B9A0C49FF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13F07525-3339-E240-8425-5F9C0136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AF9CB762-86C0-B14C-B3CA-A13762A83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F7CB8181-7866-3F4E-9A87-006C3CB4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558DE209-98D4-7F46-83A7-45775A2EF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E63A6F9D-B1F0-DE42-BED3-3AD1CDD9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60EB9C3D-9070-EC49-829E-44B16AED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2ED78B78-79EA-6D43-9234-5FA01E9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F89A0B85-6FCC-E74E-8E25-6D0CFBC3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9" name="AutoShape 11">
            <a:extLst>
              <a:ext uri="{FF2B5EF4-FFF2-40B4-BE49-F238E27FC236}">
                <a16:creationId xmlns:a16="http://schemas.microsoft.com/office/drawing/2014/main" id="{6156B7A3-D968-A948-A123-3913F2A3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7" name="AutoShape 11">
            <a:extLst>
              <a:ext uri="{FF2B5EF4-FFF2-40B4-BE49-F238E27FC236}">
                <a16:creationId xmlns:a16="http://schemas.microsoft.com/office/drawing/2014/main" id="{C3935439-EEB6-244A-83E4-FE93D4AA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8" name="AutoShape 11">
            <a:extLst>
              <a:ext uri="{FF2B5EF4-FFF2-40B4-BE49-F238E27FC236}">
                <a16:creationId xmlns:a16="http://schemas.microsoft.com/office/drawing/2014/main" id="{098FFD5C-3221-2042-8B05-68D2A471E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0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9" name="AutoShape 11">
            <a:extLst>
              <a:ext uri="{FF2B5EF4-FFF2-40B4-BE49-F238E27FC236}">
                <a16:creationId xmlns:a16="http://schemas.microsoft.com/office/drawing/2014/main" id="{2E260CB2-F174-F049-AFA5-5B246AA42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0" name="AutoShape 11">
            <a:extLst>
              <a:ext uri="{FF2B5EF4-FFF2-40B4-BE49-F238E27FC236}">
                <a16:creationId xmlns:a16="http://schemas.microsoft.com/office/drawing/2014/main" id="{D7AC3E43-CEE9-6642-85CE-DFE7AAE3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1" name="AutoShape 11">
            <a:extLst>
              <a:ext uri="{FF2B5EF4-FFF2-40B4-BE49-F238E27FC236}">
                <a16:creationId xmlns:a16="http://schemas.microsoft.com/office/drawing/2014/main" id="{E45725F6-EDA6-1946-AC8F-05A856D26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2" name="AutoShape 11">
            <a:extLst>
              <a:ext uri="{FF2B5EF4-FFF2-40B4-BE49-F238E27FC236}">
                <a16:creationId xmlns:a16="http://schemas.microsoft.com/office/drawing/2014/main" id="{BAD2CEAB-B4C7-E74E-B50D-C1497D513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90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3" name="AutoShape 11">
            <a:extLst>
              <a:ext uri="{FF2B5EF4-FFF2-40B4-BE49-F238E27FC236}">
                <a16:creationId xmlns:a16="http://schemas.microsoft.com/office/drawing/2014/main" id="{4A359095-9EE2-9448-BF5D-8AA564C0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4" name="AutoShape 11">
            <a:extLst>
              <a:ext uri="{FF2B5EF4-FFF2-40B4-BE49-F238E27FC236}">
                <a16:creationId xmlns:a16="http://schemas.microsoft.com/office/drawing/2014/main" id="{67808057-9C8A-9F48-B6CB-CB0F107ED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5" name="AutoShape 11">
            <a:extLst>
              <a:ext uri="{FF2B5EF4-FFF2-40B4-BE49-F238E27FC236}">
                <a16:creationId xmlns:a16="http://schemas.microsoft.com/office/drawing/2014/main" id="{387272D9-4790-B941-B969-3E385CE62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1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6" name="AutoShape 11">
            <a:extLst>
              <a:ext uri="{FF2B5EF4-FFF2-40B4-BE49-F238E27FC236}">
                <a16:creationId xmlns:a16="http://schemas.microsoft.com/office/drawing/2014/main" id="{72CF3071-5C1E-CD45-B1E0-3B170EEC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7" name="AutoShape 11">
            <a:extLst>
              <a:ext uri="{FF2B5EF4-FFF2-40B4-BE49-F238E27FC236}">
                <a16:creationId xmlns:a16="http://schemas.microsoft.com/office/drawing/2014/main" id="{E6AD1AD9-754B-9A47-98F0-831A8310D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83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8" name="AutoShape 11">
            <a:extLst>
              <a:ext uri="{FF2B5EF4-FFF2-40B4-BE49-F238E27FC236}">
                <a16:creationId xmlns:a16="http://schemas.microsoft.com/office/drawing/2014/main" id="{BD08B30D-FB7D-5842-BFAC-50919D12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9" name="AutoShape 11">
            <a:extLst>
              <a:ext uri="{FF2B5EF4-FFF2-40B4-BE49-F238E27FC236}">
                <a16:creationId xmlns:a16="http://schemas.microsoft.com/office/drawing/2014/main" id="{013774F7-4D91-9848-B7D8-BE3421024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0" name="AutoShape 11">
            <a:extLst>
              <a:ext uri="{FF2B5EF4-FFF2-40B4-BE49-F238E27FC236}">
                <a16:creationId xmlns:a16="http://schemas.microsoft.com/office/drawing/2014/main" id="{69A14D15-95B5-4545-A0B7-FD425487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1" name="AutoShape 11">
            <a:extLst>
              <a:ext uri="{FF2B5EF4-FFF2-40B4-BE49-F238E27FC236}">
                <a16:creationId xmlns:a16="http://schemas.microsoft.com/office/drawing/2014/main" id="{05378EEF-5C04-314F-A577-45ED7D5F5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64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8D46A-44B6-2F13-0E3C-C5B1EFD43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11">
            <a:extLst>
              <a:ext uri="{FF2B5EF4-FFF2-40B4-BE49-F238E27FC236}">
                <a16:creationId xmlns:a16="http://schemas.microsoft.com/office/drawing/2014/main" id="{D316A29F-3FC7-D54E-26E7-140A3EC9A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DF4F7FE4-5FE9-49D0-62E7-807300B97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A90E4EB0-B4AF-DF8A-4CEA-A54081A50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2D424E0A-811A-436C-4E17-F90BA8662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3920559B-EFA5-D6A0-4CE5-9C80784E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00D6244D-8D8D-A202-D124-A16223117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46FAC3D8-B5F0-5A67-EF8E-E3C123935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BCCD4FA9-D95B-B7B0-07CB-FB3E061B1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0" name="AutoShape 11">
            <a:extLst>
              <a:ext uri="{FF2B5EF4-FFF2-40B4-BE49-F238E27FC236}">
                <a16:creationId xmlns:a16="http://schemas.microsoft.com/office/drawing/2014/main" id="{D4443EF4-0C9E-92B9-F305-C143E16DB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5473023E-4418-61C2-40D2-229A79CA1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7F356574-A6B2-CCC6-487B-57515B0F5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ED79AC24-721B-75C7-ED56-7C45867F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57684F0D-2501-5DE7-9AB6-4D3A439C8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65333129-F669-ADF7-2B50-182C946AC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963ECBE7-4BBC-5147-AD55-DCB4525F3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21E607DA-A7C7-16F7-4723-B0E49AA1F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4BF1B16B-0D42-1AA8-69C0-1A0DC22FC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1D739D64-0847-82F5-B6C0-5D257F530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CD932138-5581-E882-CBEE-E263EA835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11AF511F-7557-A047-BB90-0921BCA50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4B6D8E91-0C83-11FB-9136-178E5DFF5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18BFE687-91F9-B7FF-3C4C-4882A0DDD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811B395C-AAC5-4C3A-1803-CDD5EEA32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CAB24C43-380C-4577-6A89-A4F8E8CB3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9C7CBB94-0426-7864-3777-08B37E4FB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CD8AAF7F-89E0-35D7-7436-E070E6CE5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E6664C7B-E5CF-DE77-9F6D-90CC748B4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D28057F2-7E6D-BE01-3C5D-70EA7BA8E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A6CCAA33-1010-18DC-CB71-6B50A43AF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985B5BB1-3FC7-6C74-8E78-566066A2E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5A7E8723-AB15-E044-0D79-B68EF6D92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2B5264F7-4957-7A45-B9C8-B3691B971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19AF9107-BDA8-F150-DD7E-E0A350FC9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B9EDB4EE-C333-5312-B648-74A6A93A5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951F86B4-5CA1-6541-41C0-AA4A37D5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336F09AB-2E5B-EF2E-053A-94083214B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CE3AC43B-ADAD-F344-B0CF-2857C383B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3DBC9C05-A43B-5907-EBEE-64D7FDA89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F2798F76-6C21-8447-F069-B6D71F76A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6AA13408-1DA2-6815-46E6-03C28843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D8B8B14F-68B9-E80E-4777-40A13915A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8499CE6D-5F0D-F2F3-B09E-DCCCA83C8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1C3CA9D1-3DC6-23D6-6318-24A1F31B1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F8A35AC3-8958-0775-7870-45284B172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9BF86887-CD83-DD7B-32B3-1DC250216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346A8339-818F-190F-1D2E-9A0D6AE5F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B8B9EF0E-A088-5239-3DF6-28DA3B87B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B5771795-F371-FB86-FD2E-6B1532A9A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45587348-3CF5-43FC-AC27-6A864FBD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0BE85998-0D90-2D93-DD57-C5F242C74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3051BDB8-FF0F-8638-F631-F2C87D313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B9B688AF-02B6-0404-76D4-56245336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9" name="AutoShape 11">
            <a:extLst>
              <a:ext uri="{FF2B5EF4-FFF2-40B4-BE49-F238E27FC236}">
                <a16:creationId xmlns:a16="http://schemas.microsoft.com/office/drawing/2014/main" id="{79063A0F-CABB-5120-C21C-C9493F966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7" name="AutoShape 11">
            <a:extLst>
              <a:ext uri="{FF2B5EF4-FFF2-40B4-BE49-F238E27FC236}">
                <a16:creationId xmlns:a16="http://schemas.microsoft.com/office/drawing/2014/main" id="{46F5283F-F74B-7F3E-4EA5-32F4CFC94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8" name="AutoShape 11">
            <a:extLst>
              <a:ext uri="{FF2B5EF4-FFF2-40B4-BE49-F238E27FC236}">
                <a16:creationId xmlns:a16="http://schemas.microsoft.com/office/drawing/2014/main" id="{013C75E5-ECE6-1F03-0738-C7AAD2943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0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9" name="AutoShape 11">
            <a:extLst>
              <a:ext uri="{FF2B5EF4-FFF2-40B4-BE49-F238E27FC236}">
                <a16:creationId xmlns:a16="http://schemas.microsoft.com/office/drawing/2014/main" id="{C5A033C7-A816-0D79-3445-C6F5AE678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0" name="AutoShape 11">
            <a:extLst>
              <a:ext uri="{FF2B5EF4-FFF2-40B4-BE49-F238E27FC236}">
                <a16:creationId xmlns:a16="http://schemas.microsoft.com/office/drawing/2014/main" id="{ED593EA7-ED85-D5B5-1CF9-6241510D4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1" name="AutoShape 11">
            <a:extLst>
              <a:ext uri="{FF2B5EF4-FFF2-40B4-BE49-F238E27FC236}">
                <a16:creationId xmlns:a16="http://schemas.microsoft.com/office/drawing/2014/main" id="{0ABEF94F-41E7-A654-E800-BF17010E6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2" name="AutoShape 11">
            <a:extLst>
              <a:ext uri="{FF2B5EF4-FFF2-40B4-BE49-F238E27FC236}">
                <a16:creationId xmlns:a16="http://schemas.microsoft.com/office/drawing/2014/main" id="{913881FC-0583-2EAC-5E39-4AC9C3760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90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3" name="AutoShape 11">
            <a:extLst>
              <a:ext uri="{FF2B5EF4-FFF2-40B4-BE49-F238E27FC236}">
                <a16:creationId xmlns:a16="http://schemas.microsoft.com/office/drawing/2014/main" id="{7F959F02-A7E4-71BF-0AB6-D288687E5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4" name="AutoShape 11">
            <a:extLst>
              <a:ext uri="{FF2B5EF4-FFF2-40B4-BE49-F238E27FC236}">
                <a16:creationId xmlns:a16="http://schemas.microsoft.com/office/drawing/2014/main" id="{0B616628-FCD1-C2AC-EB5A-1AE3C49BA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5" name="AutoShape 11">
            <a:extLst>
              <a:ext uri="{FF2B5EF4-FFF2-40B4-BE49-F238E27FC236}">
                <a16:creationId xmlns:a16="http://schemas.microsoft.com/office/drawing/2014/main" id="{29236DC2-B236-1C72-9E58-B445A8E10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1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6" name="AutoShape 11">
            <a:extLst>
              <a:ext uri="{FF2B5EF4-FFF2-40B4-BE49-F238E27FC236}">
                <a16:creationId xmlns:a16="http://schemas.microsoft.com/office/drawing/2014/main" id="{71922C4C-63E0-185C-F86F-EAB95BC5D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8" name="AutoShape 11">
            <a:extLst>
              <a:ext uri="{FF2B5EF4-FFF2-40B4-BE49-F238E27FC236}">
                <a16:creationId xmlns:a16="http://schemas.microsoft.com/office/drawing/2014/main" id="{948EEE63-CE00-8823-D179-2B2248BA1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9" name="AutoShape 11">
            <a:extLst>
              <a:ext uri="{FF2B5EF4-FFF2-40B4-BE49-F238E27FC236}">
                <a16:creationId xmlns:a16="http://schemas.microsoft.com/office/drawing/2014/main" id="{4214E8C6-12F7-B87F-194C-CC2FF5A62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0" name="AutoShape 11">
            <a:extLst>
              <a:ext uri="{FF2B5EF4-FFF2-40B4-BE49-F238E27FC236}">
                <a16:creationId xmlns:a16="http://schemas.microsoft.com/office/drawing/2014/main" id="{AC2F8101-F9D2-BD99-43D9-8F7713F4C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7BAF2-DF90-D1BB-2B2C-10F4B3864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009"/>
            <a:ext cx="9172975" cy="3627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B15603-46B5-EA9F-FA97-67467C1DB8CD}"/>
              </a:ext>
            </a:extLst>
          </p:cNvPr>
          <p:cNvSpPr txBox="1"/>
          <p:nvPr/>
        </p:nvSpPr>
        <p:spPr>
          <a:xfrm>
            <a:off x="1126886" y="65239"/>
            <a:ext cx="6919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Part of TIBI’s alumni worldwide</a:t>
            </a:r>
          </a:p>
        </p:txBody>
      </p:sp>
    </p:spTree>
    <p:extLst>
      <p:ext uri="{BB962C8B-B14F-4D97-AF65-F5344CB8AC3E}">
        <p14:creationId xmlns:p14="http://schemas.microsoft.com/office/powerpoint/2010/main" val="2299236062"/>
      </p:ext>
    </p:extLst>
  </p:cSld>
  <p:clrMapOvr>
    <a:masterClrMapping/>
  </p:clrMapOvr>
  <p:transition spd="slow" advTm="9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98BA46AA-CEF1-8847-9C72-6791B3747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85000" lnSpcReduction="20000"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5600+ TIBI students worldwide!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students in intensive,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interactive live video conferencing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3100+ online students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     2400+ EBL students (hard drive)</a:t>
            </a:r>
          </a:p>
        </p:txBody>
      </p:sp>
      <p:pic>
        <p:nvPicPr>
          <p:cNvPr id="29698" name="Picture 5">
            <a:extLst>
              <a:ext uri="{FF2B5EF4-FFF2-40B4-BE49-F238E27FC236}">
                <a16:creationId xmlns:a16="http://schemas.microsoft.com/office/drawing/2014/main" id="{E0DEFF4E-4E26-5845-9FF1-56DBB878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07A70B67-35A0-1A42-91BB-EA9EEB0E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4A72F3DC-4B91-F444-95CB-D6A70133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0">
            <a:extLst>
              <a:ext uri="{FF2B5EF4-FFF2-40B4-BE49-F238E27FC236}">
                <a16:creationId xmlns:a16="http://schemas.microsoft.com/office/drawing/2014/main" id="{59747295-A36A-E64F-8BE9-C05DDF97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02299" y="-18953"/>
            <a:ext cx="2590800" cy="5143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Admin</a:t>
            </a:r>
            <a:r>
              <a:rPr lang="es-ES_tradnl" altLang="en-US" sz="3200" b="1" cap="none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team</a:t>
            </a:r>
            <a:endParaRPr lang="en-US" altLang="en-US" sz="3200" b="1" cap="none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9BEB46A9-DAB6-2A43-84AE-AE4E3A9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2899" y="5177342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Assistant director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 dirty="0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328C53C-8A1F-D64B-B994-5CBB95CB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50" y="3500942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93298DA7-26C0-0D4D-BDBE-6A71DAC3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370" y="6022847"/>
            <a:ext cx="317339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Pedro and Silvia del </a:t>
            </a:r>
            <a:r>
              <a:rPr lang="en-US" altLang="en-US" sz="2000" dirty="0" err="1">
                <a:latin typeface="Georgia" panose="02040502050405020303" pitchFamily="18" charset="0"/>
              </a:rPr>
              <a:t>Pozo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000" dirty="0">
                <a:latin typeface="Georgia" panose="02040502050405020303" pitchFamily="18" charset="0"/>
              </a:rPr>
              <a:t>Online, EBL </a:t>
            </a:r>
            <a:r>
              <a:rPr lang="es-ES" altLang="en-US" sz="2000" dirty="0" err="1">
                <a:latin typeface="Georgia" panose="02040502050405020303" pitchFamily="18" charset="0"/>
              </a:rPr>
              <a:t>coordinators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43900DC4-25AD-B045-A419-FBFD186F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8" y="7637"/>
            <a:ext cx="2590801" cy="19431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A8C90D7-4293-934B-B5E8-B0519CC69E13}"/>
              </a:ext>
            </a:extLst>
          </p:cNvPr>
          <p:cNvSpPr txBox="1">
            <a:spLocks noChangeArrowheads="1"/>
          </p:cNvSpPr>
          <p:nvPr/>
        </p:nvSpPr>
        <p:spPr>
          <a:xfrm>
            <a:off x="6107094" y="2061413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Field work supervisor</a:t>
            </a: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283C2833-E957-624F-8884-E2FE9F96E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31" y="655336"/>
            <a:ext cx="1384536" cy="2033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D2B6427D-A04D-4949-86B0-E7E0B50B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799" y="25146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IT specialist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CD264CBC-9FE1-EF45-A5B1-90FEB801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1912321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Steve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">
            <a:extLst>
              <a:ext uri="{FF2B5EF4-FFF2-40B4-BE49-F238E27FC236}">
                <a16:creationId xmlns:a16="http://schemas.microsoft.com/office/drawing/2014/main" id="{B046F7AF-B293-F245-AF1D-BCE69E48F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" y="3133570"/>
            <a:ext cx="168936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1520DBDB-C236-8A4F-88AD-B65D938A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04"/>
            <a:ext cx="2286000" cy="18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B0821B9F-B60D-A963-EA2A-7B59BC1F2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306" y="5946647"/>
            <a:ext cx="30860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Liudmila</a:t>
            </a:r>
            <a:r>
              <a:rPr lang="en-US" altLang="en-US" sz="2000" dirty="0">
                <a:latin typeface="Georgia" panose="02040502050405020303" pitchFamily="18" charset="0"/>
              </a:rPr>
              <a:t> </a:t>
            </a:r>
            <a:r>
              <a:rPr lang="en-US" altLang="en-US" sz="2000" dirty="0" err="1">
                <a:latin typeface="Georgia" panose="02040502050405020303" pitchFamily="18" charset="0"/>
              </a:rPr>
              <a:t>Bencosme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TIBI coordinator--Cuba</a:t>
            </a:r>
          </a:p>
        </p:txBody>
      </p:sp>
      <p:pic>
        <p:nvPicPr>
          <p:cNvPr id="4" name="Picture 3" descr="A picture containing person, music&#10;&#10;Description automatically generated">
            <a:extLst>
              <a:ext uri="{FF2B5EF4-FFF2-40B4-BE49-F238E27FC236}">
                <a16:creationId xmlns:a16="http://schemas.microsoft.com/office/drawing/2014/main" id="{FD4DA9CA-A3C4-F013-17BE-C8D737952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5" y="3426401"/>
            <a:ext cx="2344882" cy="2410626"/>
          </a:xfrm>
          <a:prstGeom prst="rect">
            <a:avLst/>
          </a:prstGeom>
        </p:spPr>
      </p:pic>
    </p:spTree>
  </p:cSld>
  <p:clrMapOvr>
    <a:masterClrMapping/>
  </p:clrMapOvr>
  <p:transition spd="slow" advTm="9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2E01632D-F29A-6A4A-9282-CA5D82EA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41" y="5775325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A3B30637-BB6C-4C46-BD9F-E101FAF6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17" y="1357866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316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6999EF19-DD76-214B-8C8C-08A8E60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32" y="1270550"/>
            <a:ext cx="871423" cy="129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37" y="1434212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2DB166B5-5D7A-D94E-80DB-2F335CA12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ADF6125B-DB88-014F-8FE7-87A58688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83" y="5652106"/>
            <a:ext cx="1042872" cy="122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CBB82B12-D145-A34B-98F7-CA6BAA2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A5B3EC57-2F2D-E44F-946D-A2BC0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29" y="2841280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EFE444CE-E1D2-2C4B-8CDF-AC4918D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62" y="3810922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6526261E-70C7-B746-A2D6-86C57A18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4744157"/>
            <a:ext cx="1190625" cy="7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14FCF4A8-8D0F-4440-930F-A0BE2EC8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26" y="72174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483E5327-07C8-8D41-9673-5A21CFCC13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" y="1390984"/>
            <a:ext cx="1247053" cy="12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C4CE7F64-B857-284E-B6CE-55259A69D1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13" y="2815936"/>
            <a:ext cx="1143001" cy="11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11" y="28147"/>
            <a:ext cx="111094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42" y="5797609"/>
            <a:ext cx="808072" cy="99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21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209" y="3048000"/>
            <a:ext cx="214239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600" b="1" dirty="0">
                <a:latin typeface="Cambria" panose="02040503050406030204" pitchFamily="18" charset="0"/>
              </a:rPr>
              <a:t>26 teachers, 9 countries!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F125E05A-928D-5545-8929-81279424D3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68" y="3751274"/>
            <a:ext cx="1252996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892A474D-C4F9-704D-8791-0D417147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59" y="20689"/>
            <a:ext cx="1178718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45B7B-3FDD-8144-9508-F0908477BD7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53489" y="2839476"/>
            <a:ext cx="1178718" cy="7858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9" y="1447800"/>
            <a:ext cx="1029726" cy="10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97513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3978468-FCC1-AC4A-8036-EFAE4A77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78" y="1357866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Image of Naval Ensign">
            <a:extLst>
              <a:ext uri="{FF2B5EF4-FFF2-40B4-BE49-F238E27FC236}">
                <a16:creationId xmlns:a16="http://schemas.microsoft.com/office/drawing/2014/main" id="{89DD1CBD-7383-2249-BA05-994F8280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71" y="3757380"/>
            <a:ext cx="1241426" cy="83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9C316C0-3DE9-CD42-9298-08A941C34C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76" y="4703974"/>
            <a:ext cx="1285076" cy="831067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2ECAC28-DAFD-864A-A06D-7715AB21EA4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71" y="2877154"/>
            <a:ext cx="1245605" cy="71045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E16BC36-891D-8444-BD06-E47708A8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06" y="5638800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408DCCD-0DE6-6443-8F3A-65F8EEEC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5" y="2912738"/>
            <a:ext cx="1117437" cy="11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wall, suit&#10;&#10;Description automatically generated">
            <a:extLst>
              <a:ext uri="{FF2B5EF4-FFF2-40B4-BE49-F238E27FC236}">
                <a16:creationId xmlns:a16="http://schemas.microsoft.com/office/drawing/2014/main" id="{7931B711-B216-4542-9D21-F446428DB2B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" y="4185394"/>
            <a:ext cx="1155700" cy="14478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B98F6B7-20AA-7F44-B6C3-4D90BD9ACA2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33" y="4689880"/>
            <a:ext cx="1241426" cy="828593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81A449AA-0A66-DF4E-897A-B53AAE0F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10" y="56837"/>
            <a:ext cx="1308100" cy="10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5795BA7A-42E6-F440-9A77-B77DECD8C5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26" y="4242111"/>
            <a:ext cx="112712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D8B6C1F-15AD-9C47-8F4A-3D41D48E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24" y="4191000"/>
            <a:ext cx="1285076" cy="12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9000"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25212</TotalTime>
  <Words>1712</Words>
  <Application>Microsoft Macintosh PowerPoint</Application>
  <PresentationFormat>On-screen Show (4:3)</PresentationFormat>
  <Paragraphs>306</Paragraphs>
  <Slides>47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ＭＳ Ｐゴシック</vt:lpstr>
      <vt:lpstr>Arial</vt:lpstr>
      <vt:lpstr>Book Antiqua</vt:lpstr>
      <vt:lpstr>Cambria</vt:lpstr>
      <vt:lpstr>Georgia</vt:lpstr>
      <vt:lpstr>Symbol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Board 2025</vt:lpstr>
      <vt:lpstr>PowerPoint Presentation</vt:lpstr>
      <vt:lpstr>PowerPoint Presentation</vt:lpstr>
      <vt:lpstr>PowerPoint Presentation</vt:lpstr>
      <vt:lpstr>PowerPoint Presentation</vt:lpstr>
      <vt:lpstr>Admin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What is needed for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video courses</vt:lpstr>
      <vt:lpstr>       Benefits</vt:lpstr>
      <vt:lpstr>Hard Drives for Remote Schools</vt:lpstr>
      <vt:lpstr>PowerPoint Presentation</vt:lpstr>
      <vt:lpstr>PowerPoint Presentation</vt:lpstr>
      <vt:lpstr>SINCE APRIL 2015 ON YOUTUBE… </vt:lpstr>
      <vt:lpstr>PowerPoint Presentation</vt:lpstr>
      <vt:lpstr>FABULOUS STORIES OF HOW GOD WORKS…</vt:lpstr>
      <vt:lpstr>PowerPoint Presentation</vt:lpstr>
      <vt:lpstr>PowerPoint Presentation</vt:lpstr>
      <vt:lpstr>PowerPoint Presentation</vt:lpstr>
      <vt:lpstr>TIBI Information and Resources</vt:lpstr>
      <vt:lpstr>Texas International Bible Institute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183</cp:revision>
  <dcterms:created xsi:type="dcterms:W3CDTF">2016-08-02T21:11:14Z</dcterms:created>
  <dcterms:modified xsi:type="dcterms:W3CDTF">2025-07-20T19:44:30Z</dcterms:modified>
</cp:coreProperties>
</file>