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51"/>
  </p:notesMasterIdLst>
  <p:handoutMasterIdLst>
    <p:handoutMasterId r:id="rId52"/>
  </p:handoutMasterIdLst>
  <p:sldIdLst>
    <p:sldId id="367" r:id="rId2"/>
    <p:sldId id="671" r:id="rId3"/>
    <p:sldId id="802" r:id="rId4"/>
    <p:sldId id="703" r:id="rId5"/>
    <p:sldId id="693" r:id="rId6"/>
    <p:sldId id="765" r:id="rId7"/>
    <p:sldId id="814" r:id="rId8"/>
    <p:sldId id="673" r:id="rId9"/>
    <p:sldId id="811" r:id="rId10"/>
    <p:sldId id="812" r:id="rId11"/>
    <p:sldId id="806" r:id="rId12"/>
    <p:sldId id="762" r:id="rId13"/>
    <p:sldId id="815" r:id="rId14"/>
    <p:sldId id="726" r:id="rId15"/>
    <p:sldId id="817" r:id="rId16"/>
    <p:sldId id="803" r:id="rId17"/>
    <p:sldId id="816" r:id="rId18"/>
    <p:sldId id="808" r:id="rId19"/>
    <p:sldId id="809" r:id="rId20"/>
    <p:sldId id="764" r:id="rId21"/>
    <p:sldId id="810" r:id="rId22"/>
    <p:sldId id="653" r:id="rId23"/>
    <p:sldId id="714" r:id="rId24"/>
    <p:sldId id="652" r:id="rId25"/>
    <p:sldId id="804" r:id="rId26"/>
    <p:sldId id="606" r:id="rId27"/>
    <p:sldId id="676" r:id="rId28"/>
    <p:sldId id="677" r:id="rId29"/>
    <p:sldId id="716" r:id="rId30"/>
    <p:sldId id="690" r:id="rId31"/>
    <p:sldId id="680" r:id="rId32"/>
    <p:sldId id="681" r:id="rId33"/>
    <p:sldId id="682" r:id="rId34"/>
    <p:sldId id="685" r:id="rId35"/>
    <p:sldId id="607" r:id="rId36"/>
    <p:sldId id="705" r:id="rId37"/>
    <p:sldId id="692" r:id="rId38"/>
    <p:sldId id="669" r:id="rId39"/>
    <p:sldId id="715" r:id="rId40"/>
    <p:sldId id="711" r:id="rId41"/>
    <p:sldId id="713" r:id="rId42"/>
    <p:sldId id="708" r:id="rId43"/>
    <p:sldId id="813" r:id="rId44"/>
    <p:sldId id="712" r:id="rId45"/>
    <p:sldId id="390" r:id="rId46"/>
    <p:sldId id="499" r:id="rId47"/>
    <p:sldId id="767" r:id="rId48"/>
    <p:sldId id="658" r:id="rId49"/>
    <p:sldId id="661" r:id="rId5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589"/>
    <p:restoredTop sz="94558"/>
  </p:normalViewPr>
  <p:slideViewPr>
    <p:cSldViewPr>
      <p:cViewPr varScale="1">
        <p:scale>
          <a:sx n="121" d="100"/>
          <a:sy n="121" d="100"/>
        </p:scale>
        <p:origin x="107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3217D0-435E-DE4A-BFC5-78D835599D5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574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>
            <a:extLst>
              <a:ext uri="{FF2B5EF4-FFF2-40B4-BE49-F238E27FC236}">
                <a16:creationId xmlns:a16="http://schemas.microsoft.com/office/drawing/2014/main" id="{461316DF-28DD-804C-8604-495817D56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>
            <a:extLst>
              <a:ext uri="{FF2B5EF4-FFF2-40B4-BE49-F238E27FC236}">
                <a16:creationId xmlns:a16="http://schemas.microsoft.com/office/drawing/2014/main" id="{413106EB-AE72-CB45-9F5F-7D4004BE8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9635" name="Slide Number Placeholder 3">
            <a:extLst>
              <a:ext uri="{FF2B5EF4-FFF2-40B4-BE49-F238E27FC236}">
                <a16:creationId xmlns:a16="http://schemas.microsoft.com/office/drawing/2014/main" id="{D79DA003-F542-9E4B-A7C6-F32B799CB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65BE61D-0DC4-664C-8251-11355022C057}" type="slidenum">
              <a:rPr lang="en-US" altLang="en-US" smtClean="0">
                <a:latin typeface="Times New Roman" panose="02020603050405020304" pitchFamily="18" charset="0"/>
              </a:rPr>
              <a:pPr/>
              <a:t>49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 spd="slow" advClick="0" advTm="7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  <p:transition spd="slow" advClick="0" advTm="7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  <p:transition spd="slow" advClick="0" advTm="7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  <p:transition spd="slow" advClick="0" advTm="7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  <p:transition spd="slow" advClick="0" advTm="7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  <p:transition spd="slow" advClick="0" advTm="7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  <p:transition spd="slow" advClick="0" advTm="7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 spd="slow" advClick="0" advTm="7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 spd="slow" advClick="0" advTm="7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spd="slow" advClick="0"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 spd="slow" advClick="0" advTm="7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 spd="slow" advClick="0" advTm="7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 spd="slow" advClick="0" advTm="7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 spd="slow" advClick="0" advTm="7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 spd="slow" advClick="0"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 spd="slow" advClick="0" advTm="7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 spd="slow" advClick="0" advTm="7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 spd="slow" advClick="0" advTm="7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inbi.org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28.jpeg"/><Relationship Id="rId7" Type="http://schemas.openxmlformats.org/officeDocument/2006/relationships/image" Target="../media/image49.png"/><Relationship Id="rId12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65.png"/><Relationship Id="rId5" Type="http://schemas.openxmlformats.org/officeDocument/2006/relationships/image" Target="../media/image42.png"/><Relationship Id="rId10" Type="http://schemas.openxmlformats.org/officeDocument/2006/relationships/image" Target="../media/image58.jpeg"/><Relationship Id="rId4" Type="http://schemas.openxmlformats.org/officeDocument/2006/relationships/image" Target="../media/image40.png"/><Relationship Id="rId9" Type="http://schemas.openxmlformats.org/officeDocument/2006/relationships/image" Target="../media/image64.jpeg"/><Relationship Id="rId1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sv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svg"/><Relationship Id="rId7" Type="http://schemas.openxmlformats.org/officeDocument/2006/relationships/image" Target="../media/image75.png"/><Relationship Id="rId12" Type="http://schemas.openxmlformats.org/officeDocument/2006/relationships/image" Target="../media/image80.svg"/><Relationship Id="rId17" Type="http://schemas.openxmlformats.org/officeDocument/2006/relationships/image" Target="../media/image85.png"/><Relationship Id="rId25" Type="http://schemas.openxmlformats.org/officeDocument/2006/relationships/image" Target="../media/image93.svg"/><Relationship Id="rId33" Type="http://schemas.openxmlformats.org/officeDocument/2006/relationships/image" Target="../media/image10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4.svg"/><Relationship Id="rId20" Type="http://schemas.openxmlformats.org/officeDocument/2006/relationships/image" Target="../media/image88.png"/><Relationship Id="rId29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svg"/><Relationship Id="rId28" Type="http://schemas.openxmlformats.org/officeDocument/2006/relationships/image" Target="../media/image96.png"/><Relationship Id="rId10" Type="http://schemas.openxmlformats.org/officeDocument/2006/relationships/image" Target="../media/image78.svg"/><Relationship Id="rId19" Type="http://schemas.openxmlformats.org/officeDocument/2006/relationships/image" Target="../media/image87.png"/><Relationship Id="rId31" Type="http://schemas.openxmlformats.org/officeDocument/2006/relationships/image" Target="../media/image99.sv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svg"/><Relationship Id="rId22" Type="http://schemas.openxmlformats.org/officeDocument/2006/relationships/image" Target="../media/image90.png"/><Relationship Id="rId27" Type="http://schemas.openxmlformats.org/officeDocument/2006/relationships/image" Target="../media/image95.svg"/><Relationship Id="rId30" Type="http://schemas.openxmlformats.org/officeDocument/2006/relationships/image" Target="../media/image98.png"/><Relationship Id="rId8" Type="http://schemas.openxmlformats.org/officeDocument/2006/relationships/image" Target="../media/image7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/InstitutoBiblicoInternacionaldeTexasIB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ibitibi.org/en/donations" TargetMode="External"/><Relationship Id="rId2" Type="http://schemas.openxmlformats.org/officeDocument/2006/relationships/hyperlink" Target="mailto:montgomery.texasbible@gmail.com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IBITcursos" TargetMode="Externa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8.jpeg"/><Relationship Id="rId21" Type="http://schemas.openxmlformats.org/officeDocument/2006/relationships/hyperlink" Target="http://ibitibi.org/wp-content/uploads/2017/10/Bernie-3.jpg" TargetMode="External"/><Relationship Id="rId34" Type="http://schemas.openxmlformats.org/officeDocument/2006/relationships/image" Target="../media/image56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7.tiff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31" Type="http://schemas.openxmlformats.org/officeDocument/2006/relationships/image" Target="../media/image5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pn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1.jpeg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2B2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152400"/>
            <a:ext cx="88323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</a:rPr>
              <a:t>37 students </a:t>
            </a:r>
            <a:r>
              <a:rPr lang="en-US" sz="3000" dirty="0">
                <a:latin typeface="Cambria" panose="02040503050406030204" pitchFamily="18" charset="0"/>
              </a:rPr>
              <a:t>from three different cohorts are currently pursuing this degree. The sixth cohort with 15 students starts in August 2023.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We have graduated three cohorts so far, with a total of 27 students. 13 different countries are represented in these groups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All professors of the master’s program have masters’ or doctoral degrees.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latin typeface="Cambria" panose="02040503050406030204" pitchFamily="18" charset="0"/>
              </a:rPr>
              <a:t>If you would like more information, go to the website at </a:t>
            </a:r>
            <a:r>
              <a:rPr lang="en-US" altLang="en-US" sz="3000" dirty="0">
                <a:latin typeface="Cambria" panose="02040503050406030204" pitchFamily="18" charset="0"/>
                <a:hlinkClick r:id="rId2"/>
              </a:rPr>
              <a:t>www.redinbi.org</a:t>
            </a:r>
            <a:r>
              <a:rPr lang="en-US" altLang="en-US" sz="3000" dirty="0">
                <a:latin typeface="Cambria" panose="02040503050406030204" pitchFamily="18" charset="0"/>
              </a:rPr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878836"/>
      </p:ext>
    </p:extLst>
  </p:cSld>
  <p:clrMapOvr>
    <a:masterClrMapping/>
  </p:clrMapOvr>
  <p:transition spd="slow" advClick="0" advTm="7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9">
            <a:extLst>
              <a:ext uri="{FF2B5EF4-FFF2-40B4-BE49-F238E27FC236}">
                <a16:creationId xmlns:a16="http://schemas.microsoft.com/office/drawing/2014/main" id="{52C19B4C-6BFF-844E-9E35-611D8EE5F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58" y="2615406"/>
            <a:ext cx="2483626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28" y="2615406"/>
            <a:ext cx="1915566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8" y="2615406"/>
            <a:ext cx="1630367" cy="165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64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87" y="4509822"/>
            <a:ext cx="1675654" cy="16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46" y="2598950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964822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24"/>
            <a:ext cx="1818612" cy="14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2" y="912023"/>
            <a:ext cx="2008138" cy="1496909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915043"/>
            <a:ext cx="1453191" cy="1453191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55" y="4449068"/>
            <a:ext cx="1630367" cy="1675655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97C93F-A0E9-E448-8090-AC8FB0E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379" y="976899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56996"/>
      </p:ext>
    </p:extLst>
  </p:cSld>
  <p:clrMapOvr>
    <a:masterClrMapping/>
  </p:clrMapOvr>
  <p:transition spd="slow" advClick="0" advTm="7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19th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latin typeface="Georgia" panose="02040502050405020303" pitchFamily="18" charset="0"/>
              </a:rPr>
              <a:t>January</a:t>
            </a:r>
            <a:r>
              <a:rPr lang="es-ES" altLang="en-US" b="1" dirty="0">
                <a:latin typeface="Georgia" panose="02040502050405020303" pitchFamily="18" charset="0"/>
              </a:rPr>
              <a:t> 14, 2023</a:t>
            </a:r>
          </a:p>
        </p:txBody>
      </p:sp>
      <p:pic>
        <p:nvPicPr>
          <p:cNvPr id="3" name="Picture 2" descr="A screenshot of a video conference&#10;&#10;Description automatically generated with medium confidence">
            <a:extLst>
              <a:ext uri="{FF2B5EF4-FFF2-40B4-BE49-F238E27FC236}">
                <a16:creationId xmlns:a16="http://schemas.microsoft.com/office/drawing/2014/main" id="{D0BF3D86-243C-5E07-F8C6-20C3DA36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02"/>
            <a:ext cx="8763000" cy="606101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-5646"/>
            <a:ext cx="774382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dirty="0">
                <a:latin typeface="Georgia" panose="02040502050405020303" pitchFamily="18" charset="0"/>
              </a:rPr>
              <a:t>20th</a:t>
            </a:r>
            <a:r>
              <a:rPr lang="es-ES" altLang="en-US" b="1" dirty="0">
                <a:latin typeface="Georgia" panose="02040502050405020303" pitchFamily="18" charset="0"/>
              </a:rPr>
              <a:t> </a:t>
            </a:r>
            <a:r>
              <a:rPr lang="en-US" altLang="en-US" b="1" dirty="0" err="1">
                <a:latin typeface="Georgia" panose="02040502050405020303" pitchFamily="18" charset="0"/>
              </a:rPr>
              <a:t>Graduatio</a:t>
            </a:r>
            <a:r>
              <a:rPr lang="es-ES" altLang="en-US" b="1" dirty="0">
                <a:latin typeface="Georgia" panose="02040502050405020303" pitchFamily="18" charset="0"/>
              </a:rPr>
              <a:t>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latin typeface="Georgia" panose="02040502050405020303" pitchFamily="18" charset="0"/>
              </a:rPr>
              <a:t>July</a:t>
            </a:r>
            <a:r>
              <a:rPr lang="es-ES" altLang="en-US" b="1" dirty="0">
                <a:latin typeface="Georgia" panose="02040502050405020303" pitchFamily="18" charset="0"/>
              </a:rPr>
              <a:t> 22, 2023</a:t>
            </a:r>
          </a:p>
        </p:txBody>
      </p:sp>
      <p:sp>
        <p:nvSpPr>
          <p:cNvPr id="32770" name="Rectangle 1">
            <a:extLst>
              <a:ext uri="{FF2B5EF4-FFF2-40B4-BE49-F238E27FC236}">
                <a16:creationId xmlns:a16="http://schemas.microsoft.com/office/drawing/2014/main" id="{622E101B-F609-5345-84B4-79FC4354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6334780"/>
            <a:ext cx="6553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800" b="1" dirty="0">
                <a:latin typeface="Georgia" panose="02040502050405020303" pitchFamily="18" charset="0"/>
              </a:rPr>
              <a:t>Total </a:t>
            </a:r>
            <a:r>
              <a:rPr lang="es-ES" altLang="en-US" sz="2800" b="1" dirty="0" err="1">
                <a:latin typeface="Georgia" panose="02040502050405020303" pitchFamily="18" charset="0"/>
              </a:rPr>
              <a:t>graduates</a:t>
            </a:r>
            <a:r>
              <a:rPr lang="es-ES" altLang="en-US" sz="2800" b="1" dirty="0">
                <a:latin typeface="Georgia" panose="02040502050405020303" pitchFamily="18" charset="0"/>
              </a:rPr>
              <a:t> in 20 </a:t>
            </a:r>
            <a:r>
              <a:rPr lang="es-ES" altLang="en-US" sz="2800" b="1" dirty="0" err="1">
                <a:latin typeface="Georgia" panose="02040502050405020303" pitchFamily="18" charset="0"/>
              </a:rPr>
              <a:t>years</a:t>
            </a:r>
            <a:r>
              <a:rPr lang="es-ES" altLang="en-US" sz="2800" b="1" dirty="0">
                <a:latin typeface="Georgia" panose="02040502050405020303" pitchFamily="18" charset="0"/>
              </a:rPr>
              <a:t>: 185!</a:t>
            </a:r>
            <a:endParaRPr lang="en-US" altLang="en-US" sz="2800" b="1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May be an image of 7 people and text">
            <a:extLst>
              <a:ext uri="{FF2B5EF4-FFF2-40B4-BE49-F238E27FC236}">
                <a16:creationId xmlns:a16="http://schemas.microsoft.com/office/drawing/2014/main" id="{36583C67-FB45-182C-11B5-146038C9D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1266"/>
            <a:ext cx="9144000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562240"/>
      </p:ext>
    </p:extLst>
  </p:cSld>
  <p:clrMapOvr>
    <a:masterClrMapping/>
  </p:clrMapOvr>
  <p:transition spd="slow" advClick="0" advTm="7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CAB3ED-04BC-691D-C438-C94CBC520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-52" r="10415" b="52"/>
          <a:stretch/>
        </p:blipFill>
        <p:spPr>
          <a:xfrm>
            <a:off x="0" y="19493"/>
            <a:ext cx="9144000" cy="6838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FF36E-5487-C861-726D-E360397BC6B9}"/>
              </a:ext>
            </a:extLst>
          </p:cNvPr>
          <p:cNvSpPr txBox="1"/>
          <p:nvPr/>
        </p:nvSpPr>
        <p:spPr>
          <a:xfrm>
            <a:off x="116664" y="217699"/>
            <a:ext cx="2673417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5400" dirty="0">
                <a:solidFill>
                  <a:schemeClr val="bg1"/>
                </a:solidFill>
              </a:rPr>
              <a:t>In </a:t>
            </a:r>
            <a:r>
              <a:rPr lang="es-ES_tradnl" sz="5400" dirty="0" err="1">
                <a:solidFill>
                  <a:schemeClr val="bg1"/>
                </a:solidFill>
              </a:rPr>
              <a:t>all</a:t>
            </a:r>
            <a:r>
              <a:rPr lang="es-ES_tradnl" sz="5400" dirty="0">
                <a:solidFill>
                  <a:schemeClr val="bg1"/>
                </a:solidFill>
              </a:rPr>
              <a:t>:</a:t>
            </a:r>
            <a:endParaRPr lang="es-ES_tradnl" sz="8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5D4AAB-D2AD-3468-0CAE-ECD3A4F12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9020" r="33334"/>
          <a:stretch/>
        </p:blipFill>
        <p:spPr>
          <a:xfrm>
            <a:off x="235674" y="3565556"/>
            <a:ext cx="2122045" cy="2969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Graphic 6" descr="Graduation cap">
            <a:extLst>
              <a:ext uri="{FF2B5EF4-FFF2-40B4-BE49-F238E27FC236}">
                <a16:creationId xmlns:a16="http://schemas.microsoft.com/office/drawing/2014/main" id="{A4C9C984-C399-A418-2A00-67DFB70A0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9864" y="137516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61223AE-544A-63B8-8289-053F20076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3841" y="134525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" name="Graphic 8" descr="Graduation cap">
            <a:extLst>
              <a:ext uri="{FF2B5EF4-FFF2-40B4-BE49-F238E27FC236}">
                <a16:creationId xmlns:a16="http://schemas.microsoft.com/office/drawing/2014/main" id="{6620980B-148E-B1F7-A57B-6F6ABFEEF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76641" y="14361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" name="Graphic 9" descr="Graduation cap">
            <a:extLst>
              <a:ext uri="{FF2B5EF4-FFF2-40B4-BE49-F238E27FC236}">
                <a16:creationId xmlns:a16="http://schemas.microsoft.com/office/drawing/2014/main" id="{47D0A976-02AE-E057-4016-0EE054362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8638" y="15011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" name="Graphic 10" descr="Graduation cap">
            <a:extLst>
              <a:ext uri="{FF2B5EF4-FFF2-40B4-BE49-F238E27FC236}">
                <a16:creationId xmlns:a16="http://schemas.microsoft.com/office/drawing/2014/main" id="{D213880F-B523-2E8D-3B21-B0673D84A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62477" y="145400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" name="Graphic 11" descr="Graduation cap">
            <a:extLst>
              <a:ext uri="{FF2B5EF4-FFF2-40B4-BE49-F238E27FC236}">
                <a16:creationId xmlns:a16="http://schemas.microsoft.com/office/drawing/2014/main" id="{A0659933-C339-005A-6822-E0027A437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21471" y="119991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" name="Graphic 12" descr="Graduation cap">
            <a:extLst>
              <a:ext uri="{FF2B5EF4-FFF2-40B4-BE49-F238E27FC236}">
                <a16:creationId xmlns:a16="http://schemas.microsoft.com/office/drawing/2014/main" id="{6F7E000D-DD80-1960-5169-403D9914C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60618" y="117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4" name="Graphic 13" descr="Graduation cap">
            <a:extLst>
              <a:ext uri="{FF2B5EF4-FFF2-40B4-BE49-F238E27FC236}">
                <a16:creationId xmlns:a16="http://schemas.microsoft.com/office/drawing/2014/main" id="{6CD02532-B871-22EA-FC4F-04D5C1073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0452" y="115607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5" name="Graphic 14" descr="Graduation cap">
            <a:extLst>
              <a:ext uri="{FF2B5EF4-FFF2-40B4-BE49-F238E27FC236}">
                <a16:creationId xmlns:a16="http://schemas.microsoft.com/office/drawing/2014/main" id="{79EA34BA-74DE-E169-CF1F-0C6F4938E4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0163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6" name="Graphic 15" descr="Graduation cap">
            <a:extLst>
              <a:ext uri="{FF2B5EF4-FFF2-40B4-BE49-F238E27FC236}">
                <a16:creationId xmlns:a16="http://schemas.microsoft.com/office/drawing/2014/main" id="{1DFFAB37-935A-517A-D68D-82DFB6408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8545" y="162113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88AE3AFF-E43D-1E4D-4CD8-A161D2A8D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77755" y="3234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9" name="Graphic 18" descr="Graduation cap">
            <a:extLst>
              <a:ext uri="{FF2B5EF4-FFF2-40B4-BE49-F238E27FC236}">
                <a16:creationId xmlns:a16="http://schemas.microsoft.com/office/drawing/2014/main" id="{E9B45749-F719-209C-4600-C9B367B7EF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95400" y="586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0" name="Graphic 19" descr="Graduation cap">
            <a:extLst>
              <a:ext uri="{FF2B5EF4-FFF2-40B4-BE49-F238E27FC236}">
                <a16:creationId xmlns:a16="http://schemas.microsoft.com/office/drawing/2014/main" id="{D8B6CE59-0C2D-0F9B-5859-6BC5A799B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78256" y="139797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1" name="Graphic 20" descr="Graduation cap">
            <a:extLst>
              <a:ext uri="{FF2B5EF4-FFF2-40B4-BE49-F238E27FC236}">
                <a16:creationId xmlns:a16="http://schemas.microsoft.com/office/drawing/2014/main" id="{1C787021-11FC-0C91-29B8-1B02F1312A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1214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2" name="Graphic 21" descr="Graduation cap">
            <a:extLst>
              <a:ext uri="{FF2B5EF4-FFF2-40B4-BE49-F238E27FC236}">
                <a16:creationId xmlns:a16="http://schemas.microsoft.com/office/drawing/2014/main" id="{EDB1F8D3-8202-7117-6B01-9F65DA8D23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16355" y="5292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3" name="Graphic 22" descr="Graduation cap">
            <a:extLst>
              <a:ext uri="{FF2B5EF4-FFF2-40B4-BE49-F238E27FC236}">
                <a16:creationId xmlns:a16="http://schemas.microsoft.com/office/drawing/2014/main" id="{6CD8AC75-FDE6-9801-711E-2E16794819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38800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4" name="Graphic 23" descr="Graduation cap">
            <a:extLst>
              <a:ext uri="{FF2B5EF4-FFF2-40B4-BE49-F238E27FC236}">
                <a16:creationId xmlns:a16="http://schemas.microsoft.com/office/drawing/2014/main" id="{A4F57FE2-D476-96F8-6A55-D51823969A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05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5" name="Graphic 24" descr="Graduation cap">
            <a:extLst>
              <a:ext uri="{FF2B5EF4-FFF2-40B4-BE49-F238E27FC236}">
                <a16:creationId xmlns:a16="http://schemas.microsoft.com/office/drawing/2014/main" id="{48F64F18-EF90-9620-64AD-8C8F6DAEF9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24400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" name="Graphic 1" descr="Graduation cap">
            <a:extLst>
              <a:ext uri="{FF2B5EF4-FFF2-40B4-BE49-F238E27FC236}">
                <a16:creationId xmlns:a16="http://schemas.microsoft.com/office/drawing/2014/main" id="{CC418B63-E2CF-BC19-4006-F93ED4C6F2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9377" y="129805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" name="Graphic 2" descr="Graduation cap">
            <a:extLst>
              <a:ext uri="{FF2B5EF4-FFF2-40B4-BE49-F238E27FC236}">
                <a16:creationId xmlns:a16="http://schemas.microsoft.com/office/drawing/2014/main" id="{D7F30AFF-D7A8-F9D4-B824-8362AABE05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43849" y="131435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7" name="Graphic 16" descr="Graduation cap">
            <a:extLst>
              <a:ext uri="{FF2B5EF4-FFF2-40B4-BE49-F238E27FC236}">
                <a16:creationId xmlns:a16="http://schemas.microsoft.com/office/drawing/2014/main" id="{08D7CA47-2C21-4B17-624B-6325C20859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152354" y="176499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6" name="Graphic 25" descr="Graduation cap">
            <a:extLst>
              <a:ext uri="{FF2B5EF4-FFF2-40B4-BE49-F238E27FC236}">
                <a16:creationId xmlns:a16="http://schemas.microsoft.com/office/drawing/2014/main" id="{C762F430-3DC8-72A6-B947-8B2A909CA6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054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7" name="Graphic 26" descr="Graduation cap">
            <a:extLst>
              <a:ext uri="{FF2B5EF4-FFF2-40B4-BE49-F238E27FC236}">
                <a16:creationId xmlns:a16="http://schemas.microsoft.com/office/drawing/2014/main" id="{082BED81-FA4C-A1A7-7DF6-4F0F1AFB0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682755" y="3886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8" name="Graphic 27" descr="Graduation cap">
            <a:extLst>
              <a:ext uri="{FF2B5EF4-FFF2-40B4-BE49-F238E27FC236}">
                <a16:creationId xmlns:a16="http://schemas.microsoft.com/office/drawing/2014/main" id="{0E595267-DB4F-6CBA-A40C-3169127E96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729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362E57-3796-DBA6-DF4E-006BE040E94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80" y="76200"/>
            <a:ext cx="2596820" cy="4191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Graphic 29" descr="Graduation cap">
            <a:extLst>
              <a:ext uri="{FF2B5EF4-FFF2-40B4-BE49-F238E27FC236}">
                <a16:creationId xmlns:a16="http://schemas.microsoft.com/office/drawing/2014/main" id="{DE06B779-F56E-AC91-92CE-3B7DBF20B1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2555" y="1863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1" name="Graphic 30" descr="Graduation cap">
            <a:extLst>
              <a:ext uri="{FF2B5EF4-FFF2-40B4-BE49-F238E27FC236}">
                <a16:creationId xmlns:a16="http://schemas.microsoft.com/office/drawing/2014/main" id="{A54C2F85-5DA8-CE15-EA1D-FC472C1E68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735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3" name="Graphic 32" descr="Graduation cap">
            <a:extLst>
              <a:ext uri="{FF2B5EF4-FFF2-40B4-BE49-F238E27FC236}">
                <a16:creationId xmlns:a16="http://schemas.microsoft.com/office/drawing/2014/main" id="{EBD5858D-6F86-3045-5CAC-768A7A33F3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729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4" name="Graphic 33" descr="Graduation cap">
            <a:extLst>
              <a:ext uri="{FF2B5EF4-FFF2-40B4-BE49-F238E27FC236}">
                <a16:creationId xmlns:a16="http://schemas.microsoft.com/office/drawing/2014/main" id="{1F7BCA2C-C004-98E8-DA54-F684F370EFC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6000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2" name="Graphic 31" descr="Graduation cap">
            <a:extLst>
              <a:ext uri="{FF2B5EF4-FFF2-40B4-BE49-F238E27FC236}">
                <a16:creationId xmlns:a16="http://schemas.microsoft.com/office/drawing/2014/main" id="{7D5F67B4-FAC8-F2E9-B558-AB3DD8ED5A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98121" y="28523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5" name="Graphic 34" descr="Graduation cap">
            <a:extLst>
              <a:ext uri="{FF2B5EF4-FFF2-40B4-BE49-F238E27FC236}">
                <a16:creationId xmlns:a16="http://schemas.microsoft.com/office/drawing/2014/main" id="{A5108BBF-05F5-3A2D-FE70-BD2DAF59CC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81800" y="2057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6" name="Graphic 35" descr="Graduation cap">
            <a:extLst>
              <a:ext uri="{FF2B5EF4-FFF2-40B4-BE49-F238E27FC236}">
                <a16:creationId xmlns:a16="http://schemas.microsoft.com/office/drawing/2014/main" id="{BA167549-3400-BA68-2FAB-78FE84B588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73155" y="3006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7" name="Graphic 36" descr="Graduation cap">
            <a:extLst>
              <a:ext uri="{FF2B5EF4-FFF2-40B4-BE49-F238E27FC236}">
                <a16:creationId xmlns:a16="http://schemas.microsoft.com/office/drawing/2014/main" id="{CC0148FA-2541-AAE9-4113-FCEBDF68C8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57400" y="1752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8" name="Graphic 37" descr="Graduation cap">
            <a:extLst>
              <a:ext uri="{FF2B5EF4-FFF2-40B4-BE49-F238E27FC236}">
                <a16:creationId xmlns:a16="http://schemas.microsoft.com/office/drawing/2014/main" id="{EDF0BF13-2EDA-69A5-B9C0-BD24D8C05F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4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39" name="Graphic 38" descr="Graduation cap">
            <a:extLst>
              <a:ext uri="{FF2B5EF4-FFF2-40B4-BE49-F238E27FC236}">
                <a16:creationId xmlns:a16="http://schemas.microsoft.com/office/drawing/2014/main" id="{45D83175-F252-39B0-ACF6-BAE0112CD3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475696" y="5119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0" name="Graphic 39" descr="Graduation cap">
            <a:extLst>
              <a:ext uri="{FF2B5EF4-FFF2-40B4-BE49-F238E27FC236}">
                <a16:creationId xmlns:a16="http://schemas.microsoft.com/office/drawing/2014/main" id="{B7DB27EE-EDBB-7133-1F35-1E9601260C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92555" y="51186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1" name="Graphic 40" descr="Graduation cap">
            <a:extLst>
              <a:ext uri="{FF2B5EF4-FFF2-40B4-BE49-F238E27FC236}">
                <a16:creationId xmlns:a16="http://schemas.microsoft.com/office/drawing/2014/main" id="{16DA358F-9F8D-B93E-3CD6-9FA3AE656E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2" name="Graphic 41" descr="Graduation cap">
            <a:extLst>
              <a:ext uri="{FF2B5EF4-FFF2-40B4-BE49-F238E27FC236}">
                <a16:creationId xmlns:a16="http://schemas.microsoft.com/office/drawing/2014/main" id="{0A6FF7DC-5677-A699-1906-9F44861B87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056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3" name="Graphic 42" descr="Graduation cap">
            <a:extLst>
              <a:ext uri="{FF2B5EF4-FFF2-40B4-BE49-F238E27FC236}">
                <a16:creationId xmlns:a16="http://schemas.microsoft.com/office/drawing/2014/main" id="{42516C3C-7BC9-6D5E-2F07-E2996B2668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8355" y="2514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4" name="Graphic 43" descr="Graduation cap">
            <a:extLst>
              <a:ext uri="{FF2B5EF4-FFF2-40B4-BE49-F238E27FC236}">
                <a16:creationId xmlns:a16="http://schemas.microsoft.com/office/drawing/2014/main" id="{6E548AD0-8D1A-9F44-8D7C-EB3FFB9E16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11355" y="4495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5" name="Graphic 44" descr="Graduation cap">
            <a:extLst>
              <a:ext uri="{FF2B5EF4-FFF2-40B4-BE49-F238E27FC236}">
                <a16:creationId xmlns:a16="http://schemas.microsoft.com/office/drawing/2014/main" id="{19153DDD-92D7-FA1B-8864-47FB4C08BC3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71832" y="52163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6" name="Graphic 45" descr="Graduation cap">
            <a:extLst>
              <a:ext uri="{FF2B5EF4-FFF2-40B4-BE49-F238E27FC236}">
                <a16:creationId xmlns:a16="http://schemas.microsoft.com/office/drawing/2014/main" id="{F57F88F4-2558-E5CC-DF37-A4DFF3564D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824232" y="536878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7" name="Graphic 46" descr="Graduation cap">
            <a:extLst>
              <a:ext uri="{FF2B5EF4-FFF2-40B4-BE49-F238E27FC236}">
                <a16:creationId xmlns:a16="http://schemas.microsoft.com/office/drawing/2014/main" id="{7FF91F98-3B74-660E-CAFD-D795890CF5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467600" y="5410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8" name="Graphic 47" descr="Graduation cap">
            <a:extLst>
              <a:ext uri="{FF2B5EF4-FFF2-40B4-BE49-F238E27FC236}">
                <a16:creationId xmlns:a16="http://schemas.microsoft.com/office/drawing/2014/main" id="{2F1EF8F9-00ED-ED36-B864-8F8AEB7C0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502155" y="5063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49" name="Graphic 48" descr="Graduation cap">
            <a:extLst>
              <a:ext uri="{FF2B5EF4-FFF2-40B4-BE49-F238E27FC236}">
                <a16:creationId xmlns:a16="http://schemas.microsoft.com/office/drawing/2014/main" id="{0D989F54-9A83-9275-E249-CF9936E885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663955" y="5181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0" name="Graphic 49" descr="Graduation cap">
            <a:extLst>
              <a:ext uri="{FF2B5EF4-FFF2-40B4-BE49-F238E27FC236}">
                <a16:creationId xmlns:a16="http://schemas.microsoft.com/office/drawing/2014/main" id="{DAD91CE4-C7E3-ED5C-CAB9-E42DD0EEF5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46177" y="2971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1" name="Graphic 50" descr="Graduation cap">
            <a:extLst>
              <a:ext uri="{FF2B5EF4-FFF2-40B4-BE49-F238E27FC236}">
                <a16:creationId xmlns:a16="http://schemas.microsoft.com/office/drawing/2014/main" id="{1F528C01-451F-009C-E71E-09FD425268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833132" y="309360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2" name="Graphic 51" descr="Graduation cap">
            <a:extLst>
              <a:ext uri="{FF2B5EF4-FFF2-40B4-BE49-F238E27FC236}">
                <a16:creationId xmlns:a16="http://schemas.microsoft.com/office/drawing/2014/main" id="{877872A3-CAD0-F931-F709-5042A178F5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628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3" name="Graphic 52" descr="Graduation cap">
            <a:extLst>
              <a:ext uri="{FF2B5EF4-FFF2-40B4-BE49-F238E27FC236}">
                <a16:creationId xmlns:a16="http://schemas.microsoft.com/office/drawing/2014/main" id="{2E5FA2D0-24A8-4959-8373-D2F99DADBED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549155" y="3124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4" name="Graphic 53" descr="Graduation cap">
            <a:extLst>
              <a:ext uri="{FF2B5EF4-FFF2-40B4-BE49-F238E27FC236}">
                <a16:creationId xmlns:a16="http://schemas.microsoft.com/office/drawing/2014/main" id="{9AE25516-6BCB-29FD-5B8A-023EEEEA6D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0200" y="2362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5" name="Graphic 54" descr="Graduation cap">
            <a:extLst>
              <a:ext uri="{FF2B5EF4-FFF2-40B4-BE49-F238E27FC236}">
                <a16:creationId xmlns:a16="http://schemas.microsoft.com/office/drawing/2014/main" id="{C16C7A44-4DD2-3412-710D-C027CA2920F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301755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6" name="Graphic 55" descr="Graduation cap">
            <a:extLst>
              <a:ext uri="{FF2B5EF4-FFF2-40B4-BE49-F238E27FC236}">
                <a16:creationId xmlns:a16="http://schemas.microsoft.com/office/drawing/2014/main" id="{6A2F526F-57C4-1336-592E-DA0353B4C8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10955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7" name="Graphic 56" descr="Graduation cap">
            <a:extLst>
              <a:ext uri="{FF2B5EF4-FFF2-40B4-BE49-F238E27FC236}">
                <a16:creationId xmlns:a16="http://schemas.microsoft.com/office/drawing/2014/main" id="{148F6B93-CDE2-D52F-5C10-8A25E9F354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1478" y="447807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8" name="Graphic 57" descr="Graduation cap">
            <a:extLst>
              <a:ext uri="{FF2B5EF4-FFF2-40B4-BE49-F238E27FC236}">
                <a16:creationId xmlns:a16="http://schemas.microsoft.com/office/drawing/2014/main" id="{0EF52EB8-DE98-CE2F-486F-160E2E38F3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03878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59" name="Graphic 58" descr="Graduation cap">
            <a:extLst>
              <a:ext uri="{FF2B5EF4-FFF2-40B4-BE49-F238E27FC236}">
                <a16:creationId xmlns:a16="http://schemas.microsoft.com/office/drawing/2014/main" id="{DAA56E42-979E-CD11-1C43-0B40DEBC4C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00600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0" name="Graphic 59" descr="Graduation cap">
            <a:extLst>
              <a:ext uri="{FF2B5EF4-FFF2-40B4-BE49-F238E27FC236}">
                <a16:creationId xmlns:a16="http://schemas.microsoft.com/office/drawing/2014/main" id="{EE14E3C5-70C1-ED5A-D4A8-039BED5AF2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307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1" name="Graphic 60" descr="Graduation cap">
            <a:extLst>
              <a:ext uri="{FF2B5EF4-FFF2-40B4-BE49-F238E27FC236}">
                <a16:creationId xmlns:a16="http://schemas.microsoft.com/office/drawing/2014/main" id="{F2BAA482-7A53-BFCF-BA31-43DEA09AD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35555" y="4876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2" name="Graphic 61" descr="Graduation cap">
            <a:extLst>
              <a:ext uri="{FF2B5EF4-FFF2-40B4-BE49-F238E27FC236}">
                <a16:creationId xmlns:a16="http://schemas.microsoft.com/office/drawing/2014/main" id="{74B35457-D137-978E-0C62-7B449CD12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007943" y="75898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3" name="Graphic 62" descr="Graduation cap">
            <a:extLst>
              <a:ext uri="{FF2B5EF4-FFF2-40B4-BE49-F238E27FC236}">
                <a16:creationId xmlns:a16="http://schemas.microsoft.com/office/drawing/2014/main" id="{FE89273D-5358-0CAF-C71D-E4DECD75AF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555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4" name="Graphic 63" descr="Graduation cap">
            <a:extLst>
              <a:ext uri="{FF2B5EF4-FFF2-40B4-BE49-F238E27FC236}">
                <a16:creationId xmlns:a16="http://schemas.microsoft.com/office/drawing/2014/main" id="{D030D03A-4EDD-CA92-ADCC-301796CFEC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59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5" name="Graphic 64" descr="Graduation cap">
            <a:extLst>
              <a:ext uri="{FF2B5EF4-FFF2-40B4-BE49-F238E27FC236}">
                <a16:creationId xmlns:a16="http://schemas.microsoft.com/office/drawing/2014/main" id="{6122AD88-C743-E082-758B-3EB5823831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91200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6" name="Graphic 65" descr="Graduation cap">
            <a:extLst>
              <a:ext uri="{FF2B5EF4-FFF2-40B4-BE49-F238E27FC236}">
                <a16:creationId xmlns:a16="http://schemas.microsoft.com/office/drawing/2014/main" id="{CEA42115-BEAB-057D-480B-D5A2355D83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78155" y="34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8" name="Graphic 67" descr="Graduation cap">
            <a:extLst>
              <a:ext uri="{FF2B5EF4-FFF2-40B4-BE49-F238E27FC236}">
                <a16:creationId xmlns:a16="http://schemas.microsoft.com/office/drawing/2014/main" id="{FC10D906-6035-3AAD-87B6-2951134070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23838" y="4707123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9" name="Graphic 68" descr="Graduation cap">
            <a:extLst>
              <a:ext uri="{FF2B5EF4-FFF2-40B4-BE49-F238E27FC236}">
                <a16:creationId xmlns:a16="http://schemas.microsoft.com/office/drawing/2014/main" id="{E2137784-94C6-B376-71E5-209823352DC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627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0" name="Graphic 69" descr="Graduation cap">
            <a:extLst>
              <a:ext uri="{FF2B5EF4-FFF2-40B4-BE49-F238E27FC236}">
                <a16:creationId xmlns:a16="http://schemas.microsoft.com/office/drawing/2014/main" id="{DC9775C4-04FA-03E3-1471-1845468A79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334719" y="44749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1" name="Graphic 70" descr="Graduation cap">
            <a:extLst>
              <a:ext uri="{FF2B5EF4-FFF2-40B4-BE49-F238E27FC236}">
                <a16:creationId xmlns:a16="http://schemas.microsoft.com/office/drawing/2014/main" id="{D1F8C8A7-EC3D-8C1F-3A93-8FE0E028B22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029919" y="43225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2" name="Graphic 71" descr="Graduation cap">
            <a:extLst>
              <a:ext uri="{FF2B5EF4-FFF2-40B4-BE49-F238E27FC236}">
                <a16:creationId xmlns:a16="http://schemas.microsoft.com/office/drawing/2014/main" id="{869E5B28-0165-A967-EA5C-EB8D322D8F5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293074" y="42463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3" name="Graphic 72" descr="Graduation cap">
            <a:extLst>
              <a:ext uri="{FF2B5EF4-FFF2-40B4-BE49-F238E27FC236}">
                <a16:creationId xmlns:a16="http://schemas.microsoft.com/office/drawing/2014/main" id="{75A4915A-989D-8529-3B30-14260AB77B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45474" y="47381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4" name="Graphic 73" descr="Graduation cap">
            <a:extLst>
              <a:ext uri="{FF2B5EF4-FFF2-40B4-BE49-F238E27FC236}">
                <a16:creationId xmlns:a16="http://schemas.microsoft.com/office/drawing/2014/main" id="{E0DBD244-1512-7A0D-76F9-156AEDEFEE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879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5" name="Graphic 74" descr="Graduation cap">
            <a:extLst>
              <a:ext uri="{FF2B5EF4-FFF2-40B4-BE49-F238E27FC236}">
                <a16:creationId xmlns:a16="http://schemas.microsoft.com/office/drawing/2014/main" id="{BAD2A8C6-A026-49C7-B1F5-9AA52C7F6F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2296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6" name="Graphic 75" descr="Graduation cap">
            <a:extLst>
              <a:ext uri="{FF2B5EF4-FFF2-40B4-BE49-F238E27FC236}">
                <a16:creationId xmlns:a16="http://schemas.microsoft.com/office/drawing/2014/main" id="{A0AB04EB-ECFA-227A-AAE5-84C78D06A9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054355" y="6054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7" name="Graphic 76" descr="Graduation cap">
            <a:extLst>
              <a:ext uri="{FF2B5EF4-FFF2-40B4-BE49-F238E27FC236}">
                <a16:creationId xmlns:a16="http://schemas.microsoft.com/office/drawing/2014/main" id="{FC3B219A-C57A-F6EC-D826-1DEB24B7EA6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5800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8" name="Graphic 77" descr="Graduation cap">
            <a:extLst>
              <a:ext uri="{FF2B5EF4-FFF2-40B4-BE49-F238E27FC236}">
                <a16:creationId xmlns:a16="http://schemas.microsoft.com/office/drawing/2014/main" id="{5E20F718-487B-08CE-A87F-566AF6C2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5155" y="5749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79" name="Graphic 78" descr="Graduation cap">
            <a:extLst>
              <a:ext uri="{FF2B5EF4-FFF2-40B4-BE49-F238E27FC236}">
                <a16:creationId xmlns:a16="http://schemas.microsoft.com/office/drawing/2014/main" id="{3E9F5766-7076-F717-95BC-FDE404C3B1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43800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0" name="Graphic 79" descr="Graduation cap">
            <a:extLst>
              <a:ext uri="{FF2B5EF4-FFF2-40B4-BE49-F238E27FC236}">
                <a16:creationId xmlns:a16="http://schemas.microsoft.com/office/drawing/2014/main" id="{00890258-FD83-C147-5578-A7BABAB5B8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953000" y="3920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67" name="Graphic 66" descr="Graduation cap">
            <a:extLst>
              <a:ext uri="{FF2B5EF4-FFF2-40B4-BE49-F238E27FC236}">
                <a16:creationId xmlns:a16="http://schemas.microsoft.com/office/drawing/2014/main" id="{548BE4E6-642A-7782-7C70-EE87466115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025235" y="4551177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1" name="Graphic 80" descr="Graduation cap">
            <a:extLst>
              <a:ext uri="{FF2B5EF4-FFF2-40B4-BE49-F238E27FC236}">
                <a16:creationId xmlns:a16="http://schemas.microsoft.com/office/drawing/2014/main" id="{80E57DE1-C278-9062-3B84-72CBFB5C58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28117" y="1372054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2" name="Graphic 81" descr="Graduation cap">
            <a:extLst>
              <a:ext uri="{FF2B5EF4-FFF2-40B4-BE49-F238E27FC236}">
                <a16:creationId xmlns:a16="http://schemas.microsoft.com/office/drawing/2014/main" id="{DBD6A793-DA90-8EE9-439A-6FB8CCB5781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342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3" name="Graphic 82" descr="Graduation cap">
            <a:extLst>
              <a:ext uri="{FF2B5EF4-FFF2-40B4-BE49-F238E27FC236}">
                <a16:creationId xmlns:a16="http://schemas.microsoft.com/office/drawing/2014/main" id="{D5B80DDD-2858-E344-B844-33D2561BD4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086600" y="144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4" name="Graphic 83" descr="Graduation cap">
            <a:extLst>
              <a:ext uri="{FF2B5EF4-FFF2-40B4-BE49-F238E27FC236}">
                <a16:creationId xmlns:a16="http://schemas.microsoft.com/office/drawing/2014/main" id="{74ECEEAE-1247-DB74-C7CE-820B2C045CA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105400" y="4530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5" name="Graphic 84" descr="Graduation cap">
            <a:extLst>
              <a:ext uri="{FF2B5EF4-FFF2-40B4-BE49-F238E27FC236}">
                <a16:creationId xmlns:a16="http://schemas.microsoft.com/office/drawing/2014/main" id="{8DC95138-D85E-3D3E-8C82-E0B2B70FB2F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44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6" name="Graphic 85" descr="Graduation cap">
            <a:extLst>
              <a:ext uri="{FF2B5EF4-FFF2-40B4-BE49-F238E27FC236}">
                <a16:creationId xmlns:a16="http://schemas.microsoft.com/office/drawing/2014/main" id="{A0B9F27E-2F87-1682-86FD-7E219355BBE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25555" y="3733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7" name="Graphic 86" descr="Graduation cap">
            <a:extLst>
              <a:ext uri="{FF2B5EF4-FFF2-40B4-BE49-F238E27FC236}">
                <a16:creationId xmlns:a16="http://schemas.microsoft.com/office/drawing/2014/main" id="{D28B45C1-A626-0BE8-56A0-BC58F8A06C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273555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8" name="Graphic 87" descr="Graduation cap">
            <a:extLst>
              <a:ext uri="{FF2B5EF4-FFF2-40B4-BE49-F238E27FC236}">
                <a16:creationId xmlns:a16="http://schemas.microsoft.com/office/drawing/2014/main" id="{7A70F9C0-6513-DC5D-2E7A-56E0D75F88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276600" y="76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89" name="Graphic 88" descr="Graduation cap">
            <a:extLst>
              <a:ext uri="{FF2B5EF4-FFF2-40B4-BE49-F238E27FC236}">
                <a16:creationId xmlns:a16="http://schemas.microsoft.com/office/drawing/2014/main" id="{A9589B85-5BD1-B2E5-DE5D-3E896756FD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91000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0" name="Graphic 89" descr="Graduation cap">
            <a:extLst>
              <a:ext uri="{FF2B5EF4-FFF2-40B4-BE49-F238E27FC236}">
                <a16:creationId xmlns:a16="http://schemas.microsoft.com/office/drawing/2014/main" id="{87A1B490-5BDF-BF69-2E34-004EB44F58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02155" y="4377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1" name="Graphic 90" descr="Graduation cap">
            <a:extLst>
              <a:ext uri="{FF2B5EF4-FFF2-40B4-BE49-F238E27FC236}">
                <a16:creationId xmlns:a16="http://schemas.microsoft.com/office/drawing/2014/main" id="{F2AA4E95-D4D4-A1CF-F527-9B21CAED2A1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08759" y="87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2" name="Graphic 91" descr="Graduation cap">
            <a:extLst>
              <a:ext uri="{FF2B5EF4-FFF2-40B4-BE49-F238E27FC236}">
                <a16:creationId xmlns:a16="http://schemas.microsoft.com/office/drawing/2014/main" id="{66F0DF9F-DC1F-B00C-D216-729CD4499C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89101" y="473506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3" name="Graphic 92" descr="Graduation cap">
            <a:extLst>
              <a:ext uri="{FF2B5EF4-FFF2-40B4-BE49-F238E27FC236}">
                <a16:creationId xmlns:a16="http://schemas.microsoft.com/office/drawing/2014/main" id="{2848ADDE-5052-D33E-D210-D15BC54D3E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711002" y="271841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4" name="Graphic 93" descr="Graduation cap">
            <a:extLst>
              <a:ext uri="{FF2B5EF4-FFF2-40B4-BE49-F238E27FC236}">
                <a16:creationId xmlns:a16="http://schemas.microsoft.com/office/drawing/2014/main" id="{57E65F56-910D-04AF-E5EC-4C912428256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44955" y="4454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5" name="Graphic 94" descr="Graduation cap">
            <a:extLst>
              <a:ext uri="{FF2B5EF4-FFF2-40B4-BE49-F238E27FC236}">
                <a16:creationId xmlns:a16="http://schemas.microsoft.com/office/drawing/2014/main" id="{FF9FF4F6-EC74-F587-71A8-F6CE85ED099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187955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6" name="Graphic 95" descr="Graduation cap">
            <a:extLst>
              <a:ext uri="{FF2B5EF4-FFF2-40B4-BE49-F238E27FC236}">
                <a16:creationId xmlns:a16="http://schemas.microsoft.com/office/drawing/2014/main" id="{6B468E37-0BFF-511E-A7E3-852FC568C14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492755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7" name="Graphic 96" descr="Graduation cap">
            <a:extLst>
              <a:ext uri="{FF2B5EF4-FFF2-40B4-BE49-F238E27FC236}">
                <a16:creationId xmlns:a16="http://schemas.microsoft.com/office/drawing/2014/main" id="{CC3271B5-F49A-2F5B-7CC0-66111B60EF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29200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8" name="Graphic 97" descr="Graduation cap">
            <a:extLst>
              <a:ext uri="{FF2B5EF4-FFF2-40B4-BE49-F238E27FC236}">
                <a16:creationId xmlns:a16="http://schemas.microsoft.com/office/drawing/2014/main" id="{C5C62FAC-BE35-BB8E-F3BC-65B9AA29A73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259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99" name="Graphic 98" descr="Graduation cap">
            <a:extLst>
              <a:ext uri="{FF2B5EF4-FFF2-40B4-BE49-F238E27FC236}">
                <a16:creationId xmlns:a16="http://schemas.microsoft.com/office/drawing/2014/main" id="{C36D93C4-3D18-B8B6-9588-1AB2EDCC47D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43400" y="2895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0" name="Graphic 99" descr="Graduation cap">
            <a:extLst>
              <a:ext uri="{FF2B5EF4-FFF2-40B4-BE49-F238E27FC236}">
                <a16:creationId xmlns:a16="http://schemas.microsoft.com/office/drawing/2014/main" id="{59D27B54-131F-4213-7C89-CF837961F42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086600" y="4225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1" name="Graphic 100" descr="Graduation cap">
            <a:extLst>
              <a:ext uri="{FF2B5EF4-FFF2-40B4-BE49-F238E27FC236}">
                <a16:creationId xmlns:a16="http://schemas.microsoft.com/office/drawing/2014/main" id="{FC279500-798D-5C62-D7B4-549915FE2C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377955" y="403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2" name="Graphic 101" descr="Graduation cap">
            <a:extLst>
              <a:ext uri="{FF2B5EF4-FFF2-40B4-BE49-F238E27FC236}">
                <a16:creationId xmlns:a16="http://schemas.microsoft.com/office/drawing/2014/main" id="{6891206C-7563-F13B-03F6-399B1645FB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93626" y="468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4" name="Graphic 103" descr="Graduation cap">
            <a:extLst>
              <a:ext uri="{FF2B5EF4-FFF2-40B4-BE49-F238E27FC236}">
                <a16:creationId xmlns:a16="http://schemas.microsoft.com/office/drawing/2014/main" id="{B9D1E086-9C0F-68B2-40C5-F7AA7FAF81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1616" y="2514599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5" name="Graphic 104" descr="Graduation cap">
            <a:extLst>
              <a:ext uri="{FF2B5EF4-FFF2-40B4-BE49-F238E27FC236}">
                <a16:creationId xmlns:a16="http://schemas.microsoft.com/office/drawing/2014/main" id="{E1E0BDE4-F6AE-0197-7C0F-7071DDD0F8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0549" y="272237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6" name="Graphic 105" descr="Graduation cap">
            <a:extLst>
              <a:ext uri="{FF2B5EF4-FFF2-40B4-BE49-F238E27FC236}">
                <a16:creationId xmlns:a16="http://schemas.microsoft.com/office/drawing/2014/main" id="{72665B51-AA70-CF92-FB82-D6DF19E812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83627" y="2871232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7" name="Graphic 106" descr="Graduation cap">
            <a:extLst>
              <a:ext uri="{FF2B5EF4-FFF2-40B4-BE49-F238E27FC236}">
                <a16:creationId xmlns:a16="http://schemas.microsoft.com/office/drawing/2014/main" id="{87AEC55B-EF8A-94DE-8C13-FC99F2B84FD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07910" y="2434996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8" name="Graphic 107" descr="Graduation cap">
            <a:extLst>
              <a:ext uri="{FF2B5EF4-FFF2-40B4-BE49-F238E27FC236}">
                <a16:creationId xmlns:a16="http://schemas.microsoft.com/office/drawing/2014/main" id="{6B89C88E-DCD7-C68C-F4FD-5EE74816320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59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9" name="Graphic 108" descr="Graduation cap">
            <a:extLst>
              <a:ext uri="{FF2B5EF4-FFF2-40B4-BE49-F238E27FC236}">
                <a16:creationId xmlns:a16="http://schemas.microsoft.com/office/drawing/2014/main" id="{A0C6671A-3576-BBAE-7D2C-837DC4A052F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781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0" name="Graphic 109" descr="Graduation cap">
            <a:extLst>
              <a:ext uri="{FF2B5EF4-FFF2-40B4-BE49-F238E27FC236}">
                <a16:creationId xmlns:a16="http://schemas.microsoft.com/office/drawing/2014/main" id="{D6A06D3A-52B2-C412-2D17-729EA4C407F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3355" y="26253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03" name="Graphic 102" descr="Graduation cap">
            <a:extLst>
              <a:ext uri="{FF2B5EF4-FFF2-40B4-BE49-F238E27FC236}">
                <a16:creationId xmlns:a16="http://schemas.microsoft.com/office/drawing/2014/main" id="{5D623466-5747-8AC8-3763-1443B39743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7155" y="2701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1" name="Graphic 110" descr="Graduation cap">
            <a:extLst>
              <a:ext uri="{FF2B5EF4-FFF2-40B4-BE49-F238E27FC236}">
                <a16:creationId xmlns:a16="http://schemas.microsoft.com/office/drawing/2014/main" id="{6F065317-9FFE-8885-A0AF-9E4E3D644D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48200" y="4191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2" name="Graphic 111" descr="Graduation cap">
            <a:extLst>
              <a:ext uri="{FF2B5EF4-FFF2-40B4-BE49-F238E27FC236}">
                <a16:creationId xmlns:a16="http://schemas.microsoft.com/office/drawing/2014/main" id="{83D7AFBB-4985-0191-484B-5511C9BEE6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55988" y="131313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3" name="Graphic 112" descr="Graduation cap">
            <a:extLst>
              <a:ext uri="{FF2B5EF4-FFF2-40B4-BE49-F238E27FC236}">
                <a16:creationId xmlns:a16="http://schemas.microsoft.com/office/drawing/2014/main" id="{30523C80-BD6F-034C-4E94-82C2D793D5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4" name="Graphic 113" descr="Graduation cap">
            <a:extLst>
              <a:ext uri="{FF2B5EF4-FFF2-40B4-BE49-F238E27FC236}">
                <a16:creationId xmlns:a16="http://schemas.microsoft.com/office/drawing/2014/main" id="{01C57E74-AB6E-884B-144D-01D53E5730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340355" y="4606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5" name="Graphic 114" descr="Graduation cap">
            <a:extLst>
              <a:ext uri="{FF2B5EF4-FFF2-40B4-BE49-F238E27FC236}">
                <a16:creationId xmlns:a16="http://schemas.microsoft.com/office/drawing/2014/main" id="{EF1B4932-8192-05E0-490D-041282AAA3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39000" y="4724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6" name="Graphic 115" descr="Graduation cap">
            <a:extLst>
              <a:ext uri="{FF2B5EF4-FFF2-40B4-BE49-F238E27FC236}">
                <a16:creationId xmlns:a16="http://schemas.microsoft.com/office/drawing/2014/main" id="{7B43C410-FAB7-7F5A-CEAC-9640106E23E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615955" y="3352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7" name="Graphic 116" descr="Graduation cap">
            <a:extLst>
              <a:ext uri="{FF2B5EF4-FFF2-40B4-BE49-F238E27FC236}">
                <a16:creationId xmlns:a16="http://schemas.microsoft.com/office/drawing/2014/main" id="{62D8907D-EDFA-DA98-34C3-80DD439C9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911355" y="228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8" name="Graphic 117" descr="Graduation cap">
            <a:extLst>
              <a:ext uri="{FF2B5EF4-FFF2-40B4-BE49-F238E27FC236}">
                <a16:creationId xmlns:a16="http://schemas.microsoft.com/office/drawing/2014/main" id="{10CDF037-0D56-6877-CCB3-B93B1E7B83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73155" y="3581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19" name="Graphic 118" descr="Graduation cap">
            <a:extLst>
              <a:ext uri="{FF2B5EF4-FFF2-40B4-BE49-F238E27FC236}">
                <a16:creationId xmlns:a16="http://schemas.microsoft.com/office/drawing/2014/main" id="{8B93D445-6D47-DACA-01F8-EAC2331C47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282955" y="4987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0" name="Graphic 119" descr="Graduation cap">
            <a:extLst>
              <a:ext uri="{FF2B5EF4-FFF2-40B4-BE49-F238E27FC236}">
                <a16:creationId xmlns:a16="http://schemas.microsoft.com/office/drawing/2014/main" id="{284C5EFC-A74B-C4CD-87EC-F6EC1BC7EF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984208" y="313169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1" name="Graphic 120" descr="Graduation cap">
            <a:extLst>
              <a:ext uri="{FF2B5EF4-FFF2-40B4-BE49-F238E27FC236}">
                <a16:creationId xmlns:a16="http://schemas.microsoft.com/office/drawing/2014/main" id="{8D74B3B3-5F84-AE96-1CB1-123ED476BB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801991" y="1249151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2" name="Graphic 121" descr="Graduation cap">
            <a:extLst>
              <a:ext uri="{FF2B5EF4-FFF2-40B4-BE49-F238E27FC236}">
                <a16:creationId xmlns:a16="http://schemas.microsoft.com/office/drawing/2014/main" id="{3D49D98C-02F2-13D7-A928-187AFE4E48F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495800" y="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3" name="Graphic 122" descr="Graduation cap">
            <a:extLst>
              <a:ext uri="{FF2B5EF4-FFF2-40B4-BE49-F238E27FC236}">
                <a16:creationId xmlns:a16="http://schemas.microsoft.com/office/drawing/2014/main" id="{0652EE28-20F1-DD2E-3F95-9C299F90992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2819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4" name="Graphic 123" descr="Graduation cap">
            <a:extLst>
              <a:ext uri="{FF2B5EF4-FFF2-40B4-BE49-F238E27FC236}">
                <a16:creationId xmlns:a16="http://schemas.microsoft.com/office/drawing/2014/main" id="{993880B9-5AD5-14EF-F46E-3A44A55595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06555" y="3082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5" name="Graphic 124" descr="Graduation cap">
            <a:extLst>
              <a:ext uri="{FF2B5EF4-FFF2-40B4-BE49-F238E27FC236}">
                <a16:creationId xmlns:a16="http://schemas.microsoft.com/office/drawing/2014/main" id="{6CCDE9D6-96B5-E799-933B-D646499265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11355" y="4114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6" name="Graphic 125" descr="Graduation cap">
            <a:extLst>
              <a:ext uri="{FF2B5EF4-FFF2-40B4-BE49-F238E27FC236}">
                <a16:creationId xmlns:a16="http://schemas.microsoft.com/office/drawing/2014/main" id="{DD8DDE5C-81BB-3453-E4CB-B8E812F8B1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273555" y="44196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7" name="Graphic 126" descr="Graduation cap">
            <a:extLst>
              <a:ext uri="{FF2B5EF4-FFF2-40B4-BE49-F238E27FC236}">
                <a16:creationId xmlns:a16="http://schemas.microsoft.com/office/drawing/2014/main" id="{B5FC0410-607F-F7D8-5E03-48D4B114C6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705600" y="872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8" name="Graphic 127" descr="Graduation cap">
            <a:extLst>
              <a:ext uri="{FF2B5EF4-FFF2-40B4-BE49-F238E27FC236}">
                <a16:creationId xmlns:a16="http://schemas.microsoft.com/office/drawing/2014/main" id="{58BFCFBB-B64F-FAF9-B7DF-F0939F2AB9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8351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29" name="Graphic 128" descr="Graduation cap">
            <a:extLst>
              <a:ext uri="{FF2B5EF4-FFF2-40B4-BE49-F238E27FC236}">
                <a16:creationId xmlns:a16="http://schemas.microsoft.com/office/drawing/2014/main" id="{B31EB96C-A34F-7F75-DF39-25E3528862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24400" y="43434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0" name="Graphic 129" descr="Graduation cap">
            <a:extLst>
              <a:ext uri="{FF2B5EF4-FFF2-40B4-BE49-F238E27FC236}">
                <a16:creationId xmlns:a16="http://schemas.microsoft.com/office/drawing/2014/main" id="{814E860C-3D02-941F-F93F-9D00A64DD1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216155" y="4301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1" name="Graphic 130" descr="Graduation cap">
            <a:extLst>
              <a:ext uri="{FF2B5EF4-FFF2-40B4-BE49-F238E27FC236}">
                <a16:creationId xmlns:a16="http://schemas.microsoft.com/office/drawing/2014/main" id="{AF9100CA-53C2-32E5-49D9-54BFF599802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400800" y="46482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2" name="Graphic 131" descr="Graduation cap">
            <a:extLst>
              <a:ext uri="{FF2B5EF4-FFF2-40B4-BE49-F238E27FC236}">
                <a16:creationId xmlns:a16="http://schemas.microsoft.com/office/drawing/2014/main" id="{6C6124C8-583F-4B07-3B65-E51BA3B7A7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72200" y="5257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3" name="Graphic 132" descr="Graduation cap">
            <a:extLst>
              <a:ext uri="{FF2B5EF4-FFF2-40B4-BE49-F238E27FC236}">
                <a16:creationId xmlns:a16="http://schemas.microsoft.com/office/drawing/2014/main" id="{EE11B7A9-8105-FD06-3433-475801DB23E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086600" y="45720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4" name="Graphic 133" descr="Graduation cap">
            <a:extLst>
              <a:ext uri="{FF2B5EF4-FFF2-40B4-BE49-F238E27FC236}">
                <a16:creationId xmlns:a16="http://schemas.microsoft.com/office/drawing/2014/main" id="{FF8FB4DF-886D-8331-5B6B-AACDBFE3FBA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791200" y="6400800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5" name="Graphic 134" descr="Graduation cap">
            <a:extLst>
              <a:ext uri="{FF2B5EF4-FFF2-40B4-BE49-F238E27FC236}">
                <a16:creationId xmlns:a16="http://schemas.microsoft.com/office/drawing/2014/main" id="{67019884-2483-0427-0266-A23535B08EC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7197355" y="15585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pic>
        <p:nvPicPr>
          <p:cNvPr id="136" name="Graphic 135" descr="Graduation cap">
            <a:extLst>
              <a:ext uri="{FF2B5EF4-FFF2-40B4-BE49-F238E27FC236}">
                <a16:creationId xmlns:a16="http://schemas.microsoft.com/office/drawing/2014/main" id="{F7289C0A-2E81-C21E-BD5E-324DDC3415B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24600" y="55209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3D758811-07A3-FF5B-453C-8FE0A76C265C}"/>
              </a:ext>
            </a:extLst>
          </p:cNvPr>
          <p:cNvSpPr txBox="1"/>
          <p:nvPr/>
        </p:nvSpPr>
        <p:spPr>
          <a:xfrm>
            <a:off x="335829" y="1068621"/>
            <a:ext cx="192150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7200" dirty="0"/>
              <a:t>185</a:t>
            </a:r>
          </a:p>
        </p:txBody>
      </p:sp>
      <p:pic>
        <p:nvPicPr>
          <p:cNvPr id="139" name="Graphic 138" descr="Graduation cap">
            <a:extLst>
              <a:ext uri="{FF2B5EF4-FFF2-40B4-BE49-F238E27FC236}">
                <a16:creationId xmlns:a16="http://schemas.microsoft.com/office/drawing/2014/main" id="{8E9BA207-B8CC-1A36-A26A-CE292109F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15200" y="2396755"/>
            <a:ext cx="346445" cy="346445"/>
          </a:xfrm>
          <a:prstGeom prst="rect">
            <a:avLst/>
          </a:prstGeom>
          <a:effectLst>
            <a:glow rad="228600">
              <a:schemeClr val="accent3">
                <a:satMod val="175000"/>
                <a:alpha val="9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0043985"/>
      </p:ext>
    </p:extLst>
  </p:cSld>
  <p:clrMapOvr>
    <a:masterClrMapping/>
  </p:clrMapOvr>
  <p:transition spd="slow" advClick="0" advTm="7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2AA58BDA-2FEF-0745-8F7F-AB2631BB6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AETH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certifica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la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Licenciatura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de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Ministerio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y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Estudios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Bíblicos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Octubre</a:t>
            </a: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2020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Elizabeth 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Conde-Frazier,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Directora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Justo Gonzalez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</a:t>
            </a:r>
            <a:r>
              <a:rPr lang="en-US" altLang="en-US" sz="24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Fundador</a:t>
            </a:r>
            <a:endParaRPr lang="en-US" altLang="en-US" sz="24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r>
              <a:rPr lang="en-US" altLang="en-US" sz="24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                             Autor</a:t>
            </a:r>
          </a:p>
          <a:p>
            <a:pPr marL="547688" indent="-411163" algn="ctr" eaLnBrk="1" hangingPunct="1">
              <a:buClr>
                <a:srgbClr val="F9F9F9"/>
              </a:buClr>
              <a:buFont typeface="Symbol" pitchFamily="2" charset="2"/>
              <a:buNone/>
            </a:pPr>
            <a:endParaRPr lang="en-US" altLang="en-US" sz="28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9FD4E-D515-903E-64AA-6C16F4363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48" y="918990"/>
            <a:ext cx="3505200" cy="4300228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01C266-F2F5-6627-8A16-6D3983DB9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5204604"/>
            <a:ext cx="3505200" cy="1653396"/>
          </a:xfrm>
          <a:prstGeom prst="rect">
            <a:avLst/>
          </a:prstGeom>
        </p:spPr>
      </p:pic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32A2B7C-B76C-4A17-6210-AF7B502E1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462" y="4038600"/>
            <a:ext cx="2730537" cy="2791216"/>
          </a:xfrm>
          <a:prstGeom prst="rect">
            <a:avLst/>
          </a:prstGeom>
        </p:spPr>
      </p:pic>
      <p:pic>
        <p:nvPicPr>
          <p:cNvPr id="1026" name="Picture 2" descr="Elizabeth Conde-Frazier - Collaborating Partner">
            <a:extLst>
              <a:ext uri="{FF2B5EF4-FFF2-40B4-BE49-F238E27FC236}">
                <a16:creationId xmlns:a16="http://schemas.microsoft.com/office/drawing/2014/main" id="{B7EE5655-5E4C-DF56-BE4A-CB2279E3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390" y="918990"/>
            <a:ext cx="2738610" cy="27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869808"/>
      </p:ext>
    </p:extLst>
  </p:cSld>
  <p:clrMapOvr>
    <a:masterClrMapping/>
  </p:clrMapOvr>
  <p:transition spd="slow" advClick="0" advTm="7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AETH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Certification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8" y="914400"/>
            <a:ext cx="88323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In 2020, after a process lasting almost two years, TIBI received word from the </a:t>
            </a:r>
            <a:r>
              <a:rPr lang="en-US" sz="2400" dirty="0" err="1">
                <a:latin typeface="Georgia" panose="02040502050405020303" pitchFamily="18" charset="0"/>
              </a:rPr>
              <a:t>Asociación</a:t>
            </a:r>
            <a:r>
              <a:rPr lang="en-US" sz="2400" dirty="0">
                <a:latin typeface="Georgia" panose="02040502050405020303" pitchFamily="18" charset="0"/>
              </a:rPr>
              <a:t> de </a:t>
            </a:r>
            <a:r>
              <a:rPr lang="en-US" sz="2400" dirty="0" err="1">
                <a:latin typeface="Georgia" panose="02040502050405020303" pitchFamily="18" charset="0"/>
              </a:rPr>
              <a:t>Estudios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sz="2400" dirty="0" err="1">
                <a:latin typeface="Georgia" panose="02040502050405020303" pitchFamily="18" charset="0"/>
              </a:rPr>
              <a:t>Teológicos</a:t>
            </a:r>
            <a:r>
              <a:rPr lang="en-US" sz="2400" dirty="0">
                <a:latin typeface="Georgia" panose="02040502050405020303" pitchFamily="18" charset="0"/>
              </a:rPr>
              <a:t> Hispanos (Association of Hispanic Theological Studies) that they have officially certified our Bachelors Degree, the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Licenciatura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en el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Ministerio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y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Estudios</a:t>
            </a:r>
            <a:r>
              <a:rPr lang="en-US" sz="24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Bíblicos</a:t>
            </a:r>
            <a:r>
              <a:rPr lang="en-US" sz="2400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>
                <a:latin typeface="Georgia" panose="02040502050405020303" pitchFamily="18" charset="0"/>
              </a:rPr>
              <a:t>(Bachelor of Ministry and Biblical Studies). 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certification is extended in collaboration with the Association of Theological School, the main accrediting agency of seminaries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is a valuable external endorsement of our program which will allow our graduates to apply for graduate studies at any seminary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The class of 2022 was the first class to receive this new degree.</a:t>
            </a:r>
          </a:p>
        </p:txBody>
      </p:sp>
    </p:spTree>
    <p:extLst>
      <p:ext uri="{BB962C8B-B14F-4D97-AF65-F5344CB8AC3E}">
        <p14:creationId xmlns:p14="http://schemas.microsoft.com/office/powerpoint/2010/main" val="3817134829"/>
      </p:ext>
    </p:extLst>
  </p:cSld>
  <p:clrMapOvr>
    <a:masterClrMapping/>
  </p:clrMapOvr>
  <p:transition spd="slow" advClick="0" advTm="7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56" y="3150333"/>
            <a:ext cx="3311043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David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Arrubla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Lopez, Paula,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Colombia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089915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Ana María Calderón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1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Jafet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Hidalgo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México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F19FDCA3-50BC-6643-A133-2DE5E51C7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045" y="6304932"/>
            <a:ext cx="2923741" cy="5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Heladio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Gomez,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Yitneidys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52A97DA-ACA1-6E44-D9D4-04BAE59C61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395" y="533400"/>
            <a:ext cx="3465804" cy="2590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" name="Imagen 33">
            <a:extLst>
              <a:ext uri="{FF2B5EF4-FFF2-40B4-BE49-F238E27FC236}">
                <a16:creationId xmlns:a16="http://schemas.microsoft.com/office/drawing/2014/main" id="{7611C60A-3764-4D2C-705B-64ADBB98EB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5566331" y="849677"/>
            <a:ext cx="2546350" cy="191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D8458C5E-6D31-9A4F-BBFE-A5DD60C3C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00" y="3930622"/>
            <a:ext cx="1412875" cy="21450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Imagen 33">
            <a:extLst>
              <a:ext uri="{FF2B5EF4-FFF2-40B4-BE49-F238E27FC236}">
                <a16:creationId xmlns:a16="http://schemas.microsoft.com/office/drawing/2014/main" id="{A71F489E-873A-1DC1-D2B3-7BE5E7899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107441" y="3939959"/>
            <a:ext cx="1940560" cy="215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0AFC3C72-4774-18B9-84C9-434E601D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-39642"/>
            <a:ext cx="5257800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b="1" i="1" dirty="0">
                <a:latin typeface="Times New Roman" panose="02020603050405020304" pitchFamily="18" charset="0"/>
              </a:rPr>
              <a:t>New scholarships students: 2023-2025</a:t>
            </a:r>
          </a:p>
        </p:txBody>
      </p:sp>
    </p:spTree>
    <p:extLst>
      <p:ext uri="{BB962C8B-B14F-4D97-AF65-F5344CB8AC3E}">
        <p14:creationId xmlns:p14="http://schemas.microsoft.com/office/powerpoint/2010/main" val="3719935795"/>
      </p:ext>
    </p:extLst>
  </p:cSld>
  <p:clrMapOvr>
    <a:masterClrMapping/>
  </p:clrMapOvr>
  <p:transition spd="slow" advClick="0" advTm="7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6019E573-8BE6-A749-8942-B999F6E67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6600"/>
            <a:ext cx="312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José Luis Jimenez, Verónica,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Bolivia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AD6318A6-7B2A-374F-BEAB-0D38A92F9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531" y="6019800"/>
            <a:ext cx="3238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Lenin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Perera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Mairelisa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01D325BE-1721-FE42-92E7-BD9B2B5F8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590800"/>
            <a:ext cx="26670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Milexis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Martinez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0E08CD34-2D0F-C848-B924-E806C1E7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6172201"/>
            <a:ext cx="29718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Winston </a:t>
            </a:r>
            <a:r>
              <a:rPr lang="es-ES" altLang="en-US" sz="1600" b="1" i="1" dirty="0" err="1">
                <a:latin typeface="Times New Roman" panose="02020603050405020304" pitchFamily="18" charset="0"/>
              </a:rPr>
              <a:t>Rodriguez</a:t>
            </a:r>
            <a:r>
              <a:rPr lang="es-ES" altLang="en-US" sz="1600" b="1" i="1" dirty="0">
                <a:latin typeface="Times New Roman" panose="02020603050405020304" pitchFamily="18" charset="0"/>
              </a:rPr>
              <a:t>, Raquel, </a:t>
            </a:r>
            <a:r>
              <a:rPr lang="es-ES" altLang="en-US" sz="1600" b="1" i="1" dirty="0" err="1">
                <a:latin typeface="Times New Roman" panose="02020603050405020304" pitchFamily="18" charset="0"/>
              </a:rPr>
              <a:t>flia</a:t>
            </a:r>
            <a:r>
              <a:rPr lang="es-ES" altLang="en-US" sz="1600" b="1" i="1" dirty="0"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b="1" i="1" dirty="0">
                <a:latin typeface="Times New Roman" panose="02020603050405020304" pitchFamily="18" charset="0"/>
              </a:rPr>
              <a:t>Venezuela</a:t>
            </a:r>
            <a:endParaRPr lang="en-US" altLang="en-US" sz="1600" b="1" i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 descr="A person and person standing together&#10;&#10;Description automatically generated with low confidence">
            <a:extLst>
              <a:ext uri="{FF2B5EF4-FFF2-40B4-BE49-F238E27FC236}">
                <a16:creationId xmlns:a16="http://schemas.microsoft.com/office/drawing/2014/main" id="{9F517F81-452C-EFF5-0E9A-4A9F651BC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137"/>
            <a:ext cx="1993681" cy="3230502"/>
          </a:xfrm>
          <a:prstGeom prst="rect">
            <a:avLst/>
          </a:prstGeom>
        </p:spPr>
      </p:pic>
      <p:pic>
        <p:nvPicPr>
          <p:cNvPr id="5" name="Imagen 33">
            <a:extLst>
              <a:ext uri="{FF2B5EF4-FFF2-40B4-BE49-F238E27FC236}">
                <a16:creationId xmlns:a16="http://schemas.microsoft.com/office/drawing/2014/main" id="{48A2565C-FB26-99D2-9EE4-D8496555F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477044" y="0"/>
            <a:ext cx="205619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78EBD2-9EEB-C09B-9EBD-79E6BC2D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7165" y="4295832"/>
            <a:ext cx="3130769" cy="1708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CB3BF137-47D9-4372-C61A-8715276E4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3131943"/>
            <a:ext cx="1752600" cy="31164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807EC573-256B-3043-8336-3A3C1F5E6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98295"/>
            <a:ext cx="3463443" cy="60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Aristóteles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Rodriguez,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Rommarvi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7CDBF947-249C-FA41-BD6D-C4A99488D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335030"/>
            <a:ext cx="2774886" cy="6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 err="1">
                <a:latin typeface="Times New Roman" panose="02020603050405020304" pitchFamily="18" charset="0"/>
              </a:rPr>
              <a:t>Romel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 Rodriguez,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Jaicar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0297636-132D-9046-A480-90113087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2" y="6274643"/>
            <a:ext cx="3124200" cy="5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Allan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Velasquez,Jesica</a:t>
            </a:r>
            <a:r>
              <a:rPr lang="en-US" altLang="en-US" sz="16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latin typeface="Times New Roman" panose="02020603050405020304" pitchFamily="18" charset="0"/>
              </a:rPr>
              <a:t>flia</a:t>
            </a:r>
            <a:endParaRPr lang="en-US" altLang="en-US" sz="1600" b="1" i="1" dirty="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i="1" dirty="0">
                <a:latin typeface="Times New Roman" panose="02020603050405020304" pitchFamily="18" charset="0"/>
              </a:rPr>
              <a:t>Venezuela</a:t>
            </a:r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0D46964E-4D30-F198-75A1-EAA4ECD96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154" y="-4440"/>
            <a:ext cx="2417445" cy="32239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3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A1ABB54-80AB-B4F0-4606-7D6868314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30291"/>
            <a:ext cx="2527300" cy="3203206"/>
          </a:xfrm>
          <a:prstGeom prst="rect">
            <a:avLst/>
          </a:prstGeom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658D7F8-9395-F8BE-33C5-C0D73EB37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90800" y="4040322"/>
            <a:ext cx="3752432" cy="217673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7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>
                <a:solidFill>
                  <a:srgbClr val="FFFF00"/>
                </a:solidFill>
                <a:latin typeface="Georgia" panose="02040502050405020303" pitchFamily="18" charset="0"/>
              </a:rPr>
              <a:t>Growing Kingdom Impact Worldwide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b="1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5470+ baptisms </a:t>
            </a:r>
            <a:r>
              <a:rPr lang="en-US" altLang="en-US" dirty="0">
                <a:latin typeface="Georgia" panose="02040502050405020303" pitchFamily="18" charset="0"/>
              </a:rPr>
              <a:t>and </a:t>
            </a: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76 church plants </a:t>
            </a:r>
            <a:r>
              <a:rPr lang="en-US" altLang="en-US" dirty="0">
                <a:latin typeface="Georgia" panose="02040502050405020303" pitchFamily="18" charset="0"/>
              </a:rPr>
              <a:t>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August 2023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266 current full-time students </a:t>
            </a:r>
            <a:r>
              <a:rPr lang="en-US" altLang="en-US" dirty="0">
                <a:latin typeface="Georgia" panose="02040502050405020303" pitchFamily="18" charset="0"/>
              </a:rPr>
              <a:t>or graduates working 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183 congregations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125 cities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21 countries </a:t>
            </a:r>
            <a:r>
              <a:rPr lang="en-US" altLang="en-US" dirty="0">
                <a:latin typeface="Georgia" panose="02040502050405020303" pitchFamily="18" charset="0"/>
              </a:rPr>
              <a:t>(not counting any of our several thousand part-time students)</a:t>
            </a:r>
          </a:p>
        </p:txBody>
      </p:sp>
      <p:pic>
        <p:nvPicPr>
          <p:cNvPr id="3" name="Picture 2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3410FB7-098B-7A43-B6D3-E1DBEB6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102100" cy="3001283"/>
          </a:xfrm>
          <a:prstGeom prst="rect">
            <a:avLst/>
          </a:prstGeom>
        </p:spPr>
      </p:pic>
      <p:pic>
        <p:nvPicPr>
          <p:cNvPr id="5" name="Picture 4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680A47D5-1C82-9B43-817E-706346B2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7240A5E9-657C-7346-B3A9-3FC7FD58C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396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</a:rPr>
              <a:t>Minimum 10 hours/week, supervised, in church planting and ministry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6022CD1C-0F99-194A-A137-B024D2E18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786" y="538270"/>
            <a:ext cx="430530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5400" i="1" dirty="0">
                <a:latin typeface="Cambria" panose="02040503050406030204" pitchFamily="18" charset="0"/>
              </a:rPr>
              <a:t>ACTIVITIES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7B44A1-8216-7D4E-9AB8-EC3668DBB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0"/>
            <a:ext cx="4838700" cy="3365500"/>
          </a:xfrm>
          <a:prstGeom prst="rect">
            <a:avLst/>
          </a:prstGeom>
        </p:spPr>
      </p:pic>
      <p:pic>
        <p:nvPicPr>
          <p:cNvPr id="3" name="Picture 2" descr="A group of people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10EE68C-9A74-F048-8B96-D81B89C7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14" y="3036666"/>
            <a:ext cx="4900886" cy="3478434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172200"/>
            <a:ext cx="769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i="1">
                <a:latin typeface="Georgia" panose="02040502050405020303" pitchFamily="18" charset="0"/>
              </a:rPr>
              <a:t>La Puerta—Agustin Garcia</a:t>
            </a:r>
          </a:p>
        </p:txBody>
      </p:sp>
      <p:pic>
        <p:nvPicPr>
          <p:cNvPr id="38914" name="Picture 3">
            <a:extLst>
              <a:ext uri="{FF2B5EF4-FFF2-40B4-BE49-F238E27FC236}">
                <a16:creationId xmlns:a16="http://schemas.microsoft.com/office/drawing/2014/main" id="{41847C94-D668-164C-B0F6-5C9399A66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3CEF9FAF-2446-4E49-9B8E-0645047E9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15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Matanzas, Cuba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i="1">
                <a:latin typeface="Georgia" panose="02040502050405020303" pitchFamily="18" charset="0"/>
              </a:rPr>
              <a:t>Planted 50 congregations since 2006!</a:t>
            </a: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6871F391-3B69-E446-90CC-FC08AC8FA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"/>
            <a:ext cx="754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79E7796-43DF-4240-B0AC-6900EBA88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i="1" dirty="0">
                <a:latin typeface="Georgia" panose="02040502050405020303" pitchFamily="18" charset="0"/>
              </a:rPr>
              <a:t>New congregation of El Salto, Mexico that opened in May 2022, helped by José Luis Martinez and Claudia </a:t>
            </a:r>
            <a:r>
              <a:rPr lang="en-US" altLang="en-US" i="1" dirty="0" err="1">
                <a:latin typeface="Georgia" panose="02040502050405020303" pitchFamily="18" charset="0"/>
              </a:rPr>
              <a:t>Inglés</a:t>
            </a:r>
            <a:r>
              <a:rPr lang="en-US" altLang="en-US" i="1" dirty="0">
                <a:latin typeface="Georgia" panose="02040502050405020303" pitchFamily="18" charset="0"/>
              </a:rPr>
              <a:t>, TIBI graduates</a:t>
            </a:r>
          </a:p>
        </p:txBody>
      </p:sp>
      <p:pic>
        <p:nvPicPr>
          <p:cNvPr id="3074" name="Picture 2" descr="May be an image of 5 people, people standing and outdoors">
            <a:extLst>
              <a:ext uri="{FF2B5EF4-FFF2-40B4-BE49-F238E27FC236}">
                <a16:creationId xmlns:a16="http://schemas.microsoft.com/office/drawing/2014/main" id="{33BF89FC-0257-9442-8221-C8F682D42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51680"/>
      </p:ext>
    </p:extLst>
  </p:cSld>
  <p:clrMapOvr>
    <a:masterClrMapping/>
  </p:clrMapOvr>
  <p:transition spd="slow" advClick="0" advTm="7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12981103-A4D6-354B-A9CA-2274F9EA8B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VIDEO-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7200" i="1">
                <a:latin typeface="Cambria" panose="02040503050406030204" pitchFamily="18" charset="0"/>
                <a:ea typeface="ＭＳ Ｐゴシック" panose="020B0600070205080204" pitchFamily="34" charset="-128"/>
              </a:rPr>
              <a:t>CONFERENCING</a:t>
            </a:r>
            <a:endParaRPr lang="es-ES" altLang="en-US" sz="72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E72738B4-1920-404A-89FE-38855A6FD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20637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6201A86-731A-8B67-1766-4292A7D55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587"/>
            <a:ext cx="9144000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3">
            <a:extLst>
              <a:ext uri="{FF2B5EF4-FFF2-40B4-BE49-F238E27FC236}">
                <a16:creationId xmlns:a16="http://schemas.microsoft.com/office/drawing/2014/main" id="{B069B959-EBE3-AB44-94CA-432B395CF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3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30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Up to 49 sites on the screen at once!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The TIBI system has capacity for 11,700 sites concurrently (300 sites in each of 39 classrooms) 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Easy to connect and use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Accessible from any place in world with Internet (even a park in Cuba!)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Inexpensive, easily expandable, all virtual, continuously upgraded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8F2074EF-5D09-124C-AA94-AC68B5BC0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r>
              <a:rPr lang="en-US" altLang="en-US" sz="28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options/advantages</a:t>
            </a:r>
          </a:p>
          <a:p>
            <a:pPr marL="547688" indent="-411163" algn="ctr" eaLnBrk="1" hangingPunct="1">
              <a:buClr>
                <a:srgbClr val="E1E1E1"/>
              </a:buClr>
              <a:buFont typeface="Wingdings" pitchFamily="2" charset="2"/>
              <a:buNone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Recording to the Cloud or personal computer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whiteboard interactively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any document and illustrate it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share videos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break out groups within classroom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stream live to Facebook or YouTube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Ability to offer simultaneous translations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Multiple methods of student feedback</a:t>
            </a:r>
          </a:p>
          <a:p>
            <a:pPr marL="547688" indent="-411163" eaLnBrk="1" hangingPunct="1">
              <a:buClr>
                <a:srgbClr val="E1E1E1"/>
              </a:buClr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Excellent administrative control and stats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65888" y="773786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2023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" y="4475163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589213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">
            <a:extLst>
              <a:ext uri="{FF2B5EF4-FFF2-40B4-BE49-F238E27FC236}">
                <a16:creationId xmlns:a16="http://schemas.microsoft.com/office/drawing/2014/main" id="{2D74CAD7-88B6-1F45-A8D2-28C13F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33" y="4749583"/>
            <a:ext cx="2633067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7" name="Rectangle 25">
            <a:extLst>
              <a:ext uri="{FF2B5EF4-FFF2-40B4-BE49-F238E27FC236}">
                <a16:creationId xmlns:a16="http://schemas.microsoft.com/office/drawing/2014/main" id="{B171ADC2-DC56-7D40-8035-9C093B7B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1" y="2133600"/>
            <a:ext cx="311828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Greg and Jamie Lemon</a:t>
            </a:r>
          </a:p>
        </p:txBody>
      </p:sp>
      <p:sp>
        <p:nvSpPr>
          <p:cNvPr id="26638" name="Rectangle 25">
            <a:extLst>
              <a:ext uri="{FF2B5EF4-FFF2-40B4-BE49-F238E27FC236}">
                <a16:creationId xmlns:a16="http://schemas.microsoft.com/office/drawing/2014/main" id="{878D5845-B6FA-0141-8947-CB1307AE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638800"/>
            <a:ext cx="205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Dick </a:t>
            </a:r>
            <a:r>
              <a:rPr lang="en-US" altLang="en-US" sz="2000" dirty="0" err="1">
                <a:latin typeface="Georgia" panose="02040502050405020303" pitchFamily="18" charset="0"/>
              </a:rPr>
              <a:t>Nill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26639" name="Picture 2">
            <a:extLst>
              <a:ext uri="{FF2B5EF4-FFF2-40B4-BE49-F238E27FC236}">
                <a16:creationId xmlns:a16="http://schemas.microsoft.com/office/drawing/2014/main" id="{AEE72E0F-FB49-2542-A613-C3A71867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"/>
            <a:ext cx="2302363" cy="2144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4764714" y="4400490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0" y="2600475"/>
            <a:ext cx="1940492" cy="1844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2756106" y="44004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78" y="2579507"/>
            <a:ext cx="1304424" cy="19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2710"/>
      </p:ext>
    </p:extLst>
  </p:cSld>
  <p:clrMapOvr>
    <a:masterClrMapping/>
  </p:clrMapOvr>
  <p:transition spd="slow" advClick="0" advTm="7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502EA-5712-4640-B5F4-3D1CD0A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	What is needed for Zoom?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8F795C82-E995-864D-A20F-621BCAA575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Computer with at least average processor speed and RAM 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Webcam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Microphone (often included in webcam)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Connection to the internet with speeds at least 384k upload and 1 Mb download (the higher the better!)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Zoom software (free)</a:t>
            </a:r>
          </a:p>
          <a:p>
            <a:pPr eaLnBrk="1" hangingPunct="1"/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Small annual network access fee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>
            <a:extLst>
              <a:ext uri="{FF2B5EF4-FFF2-40B4-BE49-F238E27FC236}">
                <a16:creationId xmlns:a16="http://schemas.microsoft.com/office/drawing/2014/main" id="{ED1D41BD-DDE0-E24F-A43F-8713DE215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7738" y="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Video library in the cloud</a:t>
            </a:r>
          </a:p>
        </p:txBody>
      </p:sp>
      <p:pic>
        <p:nvPicPr>
          <p:cNvPr id="3" name="Picture 2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25DB695-72D1-1B4F-BF88-8A4C519CF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87"/>
            <a:ext cx="9144000" cy="624961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>
            <a:extLst>
              <a:ext uri="{FF2B5EF4-FFF2-40B4-BE49-F238E27FC236}">
                <a16:creationId xmlns:a16="http://schemas.microsoft.com/office/drawing/2014/main" id="{760438A7-7863-9F4C-94F7-B36F4D881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KINGDOM ACTIVITIES 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60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6000" i="1">
                <a:latin typeface="Cambria" panose="02040503050406030204" pitchFamily="18" charset="0"/>
                <a:ea typeface="ＭＳ Ｐゴシック" panose="020B0600070205080204" pitchFamily="34" charset="-128"/>
              </a:rPr>
              <a:t>With video conferencing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0ED30999-780B-8241-8441-4C4F8D27B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Normal live interactive classes (students, churches)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60+ courses offered in 2022-23 school year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25 hours per week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Char char="•"/>
            </a:pPr>
            <a:r>
              <a:rPr lang="en-US" altLang="en-US" sz="3000" dirty="0">
                <a:latin typeface="Georgia" panose="02040502050405020303" pitchFamily="18" charset="0"/>
              </a:rPr>
              <a:t>Various Saturday seminars</a:t>
            </a:r>
          </a:p>
        </p:txBody>
      </p:sp>
      <p:pic>
        <p:nvPicPr>
          <p:cNvPr id="50178" name="Picture 1">
            <a:extLst>
              <a:ext uri="{FF2B5EF4-FFF2-40B4-BE49-F238E27FC236}">
                <a16:creationId xmlns:a16="http://schemas.microsoft.com/office/drawing/2014/main" id="{CF273B5F-A0BD-5D42-A316-AD4CB5332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7041"/>
            <a:ext cx="9144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>
            <a:extLst>
              <a:ext uri="{FF2B5EF4-FFF2-40B4-BE49-F238E27FC236}">
                <a16:creationId xmlns:a16="http://schemas.microsoft.com/office/drawing/2014/main" id="{CA9764C7-B870-DF4F-80E4-17E868439B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 typeface="Wingdings 2" pitchFamily="2" charset="2"/>
              <a:buNone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Other current, past, or future activities</a:t>
            </a:r>
          </a:p>
          <a:p>
            <a:pPr algn="ctr" eaLnBrk="1" hangingPunct="1">
              <a:buFont typeface="Wingdings 2" pitchFamily="2" charset="2"/>
              <a:buNone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One-day seminars or retreats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</a:t>
            </a:r>
            <a:r>
              <a:rPr lang="ja-JP" altLang="en-US" sz="32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level courses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Ongoing mentoring by other missionaries, elders, ministers, or professionals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Mission team training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Individual or marriage counseling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Classes for refugees</a:t>
            </a:r>
          </a:p>
          <a:p>
            <a:pPr eaLnBrk="1" hangingPunct="1"/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Marriage ceremonies or baptisms!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706E31FA-0712-F944-8E78-4BF6E227C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ONLINE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8800" i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endParaRPr lang="es-ES" altLang="en-US" sz="8800" i="1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now—41 courses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800" dirty="0">
                <a:latin typeface="Times New Roman" panose="02020603050405020304" pitchFamily="18" charset="0"/>
              </a:rPr>
              <a:t>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800" dirty="0">
                <a:latin typeface="Times New Roman" panose="02020603050405020304" pitchFamily="18" charset="0"/>
              </a:rPr>
              <a:t>		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OT 1, 2, 3, 4 	 		Life of Christ 1, 2 		Hebrew 1	, 2	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8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800" dirty="0">
                <a:latin typeface="Times New Roman" panose="02020603050405020304" pitchFamily="18" charset="0"/>
              </a:rPr>
              <a:t>./</a:t>
            </a:r>
            <a:r>
              <a:rPr lang="en-US" altLang="en-US" sz="18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800" dirty="0">
                <a:latin typeface="Times New Roman" panose="02020603050405020304" pitchFamily="18" charset="0"/>
              </a:rPr>
              <a:t>. 1, 2	 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Jeremiah/Lamentations 	1-2 Corinthians 		Homiletics 		 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Minor prophets 		Pastorals	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1-2 Peter, James		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800" b="1" dirty="0">
                <a:latin typeface="Times New Roman" panose="02020603050405020304" pitchFamily="18" charset="0"/>
              </a:rPr>
              <a:t>				</a:t>
            </a:r>
            <a:r>
              <a:rPr lang="en-US" altLang="en-US" sz="18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Hebrews	 			History/Geography	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    			</a:t>
            </a:r>
            <a:r>
              <a:rPr lang="es-MX" altLang="en-US" sz="1800" dirty="0">
                <a:latin typeface="Book Antiqua" panose="02040602050305030304" pitchFamily="18" charset="0"/>
              </a:rPr>
              <a:t>Revelation			</a:t>
            </a:r>
            <a:r>
              <a:rPr lang="en-US" altLang="en-US" sz="1800" dirty="0">
                <a:latin typeface="Times New Roman" panose="02020603050405020304" pitchFamily="18" charset="0"/>
              </a:rPr>
              <a:t>Church History 1 	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         			      					Restoration History 	Worship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					    										Heaven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988"/>
            <a:ext cx="45720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3200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In preparation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18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Proverbs—The Godly Woman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Church planting, Cuba</a:t>
            </a:r>
          </a:p>
        </p:txBody>
      </p:sp>
      <p:pic>
        <p:nvPicPr>
          <p:cNvPr id="53251" name="Picture 4">
            <a:extLst>
              <a:ext uri="{FF2B5EF4-FFF2-40B4-BE49-F238E27FC236}">
                <a16:creationId xmlns:a16="http://schemas.microsoft.com/office/drawing/2014/main" id="{F63F1F47-8480-9446-A4A4-3D535C8A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0163"/>
            <a:ext cx="45100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Online video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2954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With 41 courses recorded, one can now study online and receive the Bachelor of Biblical Studies diploma.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1530+ students in 76 countries—including 20 of the 21 Spanish speaking countries as well as other nations like Russia, Sweden, Finland, Algeria, Zambia, and Angola!</a:t>
            </a:r>
          </a:p>
          <a:p>
            <a:pPr marL="0" indent="0" eaLnBrk="1" hangingPunct="1">
              <a:buClr>
                <a:srgbClr val="E1E1E1"/>
              </a:buCl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6B5511E-9FA7-9241-99C0-9325F512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    Benefits</a:t>
            </a:r>
            <a:endParaRPr lang="en-US" altLang="en-US" b="1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83BFFDD2-46FD-9F42-B283-89F06E67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3505200" cy="4648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Requires only an internet connection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 are available 24 hours a day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Can take the courses for free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0B05E9FD-1E98-B742-B4B0-3B9F55A9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55626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We have had 60 EBLs in 18 countries, with a total of 710 students since we began.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Additionally, in Cuba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16,514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Love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Respect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Open dialogue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Passion to search for truth together and learn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Unity in the heart of the gospel as found in I Cor, 15:1-4, Mat. 22:37-40, Matt. 23:23, Eph. 4:4-6, etc.</a:t>
            </a: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3">
            <a:extLst>
              <a:ext uri="{FF2B5EF4-FFF2-40B4-BE49-F238E27FC236}">
                <a16:creationId xmlns:a16="http://schemas.microsoft.com/office/drawing/2014/main" id="{493ECEB7-B507-A048-AA59-5A7323384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162800"/>
          </a:xfrm>
        </p:spPr>
        <p:txBody>
          <a:bodyPr/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4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60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 is now on YouTube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72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3600" i="1" dirty="0">
                <a:latin typeface="Cambria" panose="02040503050406030204" pitchFamily="18" charset="0"/>
                <a:hlinkClick r:id="rId2"/>
              </a:rPr>
              <a:t>https://www.youtube.com/c/InstitutoBiblicoInternacionaldeTexasIBIT</a:t>
            </a:r>
            <a:endParaRPr lang="en-US" sz="3600" i="1" dirty="0">
              <a:latin typeface="Cambria" panose="02040503050406030204" pitchFamily="18" charset="0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</a:t>
            </a:r>
            <a:endParaRPr lang="en-U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endParaRPr lang="es-ES" altLang="en-US" sz="3600" i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search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“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IBIT Instituto</a:t>
            </a:r>
            <a:r>
              <a:rPr lang="es-ES" altLang="es-MX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”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i="1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the</a:t>
            </a:r>
            <a:r>
              <a:rPr lang="es-ES" altLang="en-US" sz="3600" i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YouTube page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0" name="TextBox 5">
            <a:extLst>
              <a:ext uri="{FF2B5EF4-FFF2-40B4-BE49-F238E27FC236}">
                <a16:creationId xmlns:a16="http://schemas.microsoft.com/office/drawing/2014/main" id="{9C0C374F-E85F-F341-94E7-917532400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13" y="-76200"/>
            <a:ext cx="347503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>
              <a:latin typeface="Cambria" panose="020405030504060302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>
                <a:latin typeface="Cambria" panose="02040503050406030204" pitchFamily="18" charset="0"/>
              </a:rPr>
              <a:t>TIBI Playlist page</a:t>
            </a: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FDFFE795-D0D9-D949-AF90-314D9479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7DFB7B51-BAC3-D244-8B03-54C549F81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SINCE APRIL 2015 ON YOUTUBE… </a:t>
            </a:r>
          </a:p>
        </p:txBody>
      </p:sp>
      <p:sp>
        <p:nvSpPr>
          <p:cNvPr id="59394" name="Rectangle 5">
            <a:extLst>
              <a:ext uri="{FF2B5EF4-FFF2-40B4-BE49-F238E27FC236}">
                <a16:creationId xmlns:a16="http://schemas.microsoft.com/office/drawing/2014/main" id="{CFF5D06D-AB8E-F841-8990-139C10DC88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900+ videos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uploaded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1,345,000+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More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than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9.42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million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minutes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viewed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13,300+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subscribers</a:t>
            </a:r>
            <a:endParaRPr lang="es-E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Easier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access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for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some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Internet-</a:t>
            </a:r>
            <a:r>
              <a:rPr lang="es-ES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limited</a:t>
            </a:r>
            <a:r>
              <a:rPr lang="es-ES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places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4">
            <a:extLst>
              <a:ext uri="{FF2B5EF4-FFF2-40B4-BE49-F238E27FC236}">
                <a16:creationId xmlns:a16="http://schemas.microsoft.com/office/drawing/2014/main" id="{7FA205C1-6C07-CB4F-9F2B-E0FD38843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18" name="TextBox 5">
            <a:extLst>
              <a:ext uri="{FF2B5EF4-FFF2-40B4-BE49-F238E27FC236}">
                <a16:creationId xmlns:a16="http://schemas.microsoft.com/office/drawing/2014/main" id="{4BF4ECE3-A636-E94D-A464-57CD61A4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65087"/>
            <a:ext cx="2551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b="1" dirty="0">
                <a:latin typeface="Cambria" panose="02040503050406030204" pitchFamily="18" charset="0"/>
              </a:rPr>
              <a:t>TIBI website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dirty="0">
                <a:latin typeface="Cambria" panose="02040503050406030204" pitchFamily="18" charset="0"/>
              </a:rPr>
              <a:t>(</a:t>
            </a:r>
            <a:r>
              <a:rPr lang="en-US" altLang="en-US" sz="3200" dirty="0" err="1">
                <a:latin typeface="Cambria" panose="02040503050406030204" pitchFamily="18" charset="0"/>
              </a:rPr>
              <a:t>ibitibi.org</a:t>
            </a:r>
            <a:r>
              <a:rPr lang="en-US" altLang="en-US" sz="3200" dirty="0"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F20B32-D1BF-7045-98AC-6C744535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482"/>
            <a:ext cx="9144000" cy="508871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gang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neighborhoods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Isaac Torres in Venezuela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national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crises in Colombia and Nicaragua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Cuba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Tony and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Liudmila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Fernandez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or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prison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jails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  <a:buFontTx/>
              <a:buNone/>
            </a:pP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Who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knows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what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else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God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has in store?</a:t>
            </a:r>
          </a:p>
        </p:txBody>
      </p:sp>
    </p:spTree>
  </p:cSld>
  <p:clrMapOvr>
    <a:masterClrMapping/>
  </p:clrMapOvr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3">
            <a:extLst>
              <a:ext uri="{FF2B5EF4-FFF2-40B4-BE49-F238E27FC236}">
                <a16:creationId xmlns:a16="http://schemas.microsoft.com/office/drawing/2014/main" id="{C56B5830-9BC0-7241-9F47-FCD5FD34D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With  God</a:t>
            </a:r>
            <a:r>
              <a:rPr lang="es-E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s power and creativity, we are like:</a:t>
            </a:r>
          </a:p>
          <a:p>
            <a:pPr algn="ctr" eaLnBrk="1" hangingPunct="1">
              <a:buFontTx/>
              <a:buNone/>
            </a:pPr>
            <a:endParaRPr lang="en-US" altLang="en-US" sz="36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Gideon, whose weakness God changed to strength.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Esther, whom God used in the right place at the right time.</a:t>
            </a:r>
          </a:p>
          <a:p>
            <a:pPr eaLnBrk="1" hangingPunct="1"/>
            <a:r>
              <a:rPr lang="en-US" altLang="en-US" sz="3600">
                <a:latin typeface="Cambria" panose="02040503050406030204" pitchFamily="18" charset="0"/>
                <a:ea typeface="ＭＳ Ｐゴシック" panose="020B0600070205080204" pitchFamily="34" charset="-128"/>
              </a:rPr>
              <a:t>Mustard plants, which grow large from a tiny seed.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Come visit! And tell others…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students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($100-700/month)</a:t>
            </a:r>
          </a:p>
          <a:p>
            <a:pPr eaLnBrk="1" hangingPunct="1"/>
            <a:r>
              <a:rPr lang="en-US" altLang="en-US" sz="280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($70)</a:t>
            </a:r>
          </a:p>
        </p:txBody>
      </p:sp>
    </p:spTree>
  </p:cSld>
  <p:clrMapOvr>
    <a:masterClrMapping/>
  </p:clrMapOvr>
  <p:transition spd="slow" advClick="0"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968C4D35-B7B6-1647-9FFA-C950712669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Ways to Donate</a:t>
            </a:r>
          </a:p>
          <a:p>
            <a:pPr algn="ctr" eaLnBrk="1" hangingPunct="1">
              <a:buFontTx/>
              <a:buNone/>
              <a:defRPr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Download the Zelle app on your phone or tablet, and send money to 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montgomery.texasbible@gmail.com</a:t>
            </a: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bill pay with your bank (can set it up to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s-MX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Paypal: Go to 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http://ibitibi.org/en/donations</a:t>
            </a: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, click on Donate, and put in our info (can be recurring)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Normal checks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Even estate gifts or IRA disbursements.</a:t>
            </a:r>
          </a:p>
          <a:p>
            <a:pPr eaLnBrk="1" hangingPunct="1">
              <a:defRPr/>
            </a:pPr>
            <a:endParaRPr lang="en-US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Click="0" advTm="700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Twitter   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  <a:hlinkClick r:id="rId6"/>
              </a:rPr>
              <a:t>https://twitter.com/IBITcursos</a:t>
            </a:r>
            <a:r>
              <a:rPr lang="en-US" altLang="en-US" sz="2800" u="sng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7807A2C0-13BC-C043-B935-2900EE69B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Texas International Bible Institute</a:t>
            </a:r>
          </a:p>
        </p:txBody>
      </p:sp>
      <p:sp>
        <p:nvSpPr>
          <p:cNvPr id="661507" name="Rectangle 3">
            <a:extLst>
              <a:ext uri="{FF2B5EF4-FFF2-40B4-BE49-F238E27FC236}">
                <a16:creationId xmlns:a16="http://schemas.microsoft.com/office/drawing/2014/main" id="{CD8B3A93-DA17-3343-9497-40B8AFA9F8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7543800" cy="32766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3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STEPHEN AUSTIN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Austin@ibitibi.org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dirty="0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KEVIN MONTGOMERY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u="sng" dirty="0" err="1">
                <a:latin typeface="Cambria" panose="02040503050406030204" pitchFamily="18" charset="0"/>
                <a:ea typeface="+mn-ea"/>
                <a:cs typeface="Arabic Typesetting" panose="020F0502020204030204" pitchFamily="34" charset="0"/>
              </a:rPr>
              <a:t>Montgomery@ibitibi.org</a:t>
            </a:r>
            <a:endParaRPr lang="en-US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ES_tradnl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200" dirty="0">
              <a:latin typeface="Cambria" panose="02040503050406030204" pitchFamily="18" charset="0"/>
              <a:ea typeface="+mn-ea"/>
              <a:cs typeface="Arabic Typesetting" panose="020F0502020204030204" pitchFamily="34" charset="0"/>
            </a:endParaRPr>
          </a:p>
        </p:txBody>
      </p:sp>
      <p:sp>
        <p:nvSpPr>
          <p:cNvPr id="68611" name="Rectangle 4">
            <a:extLst>
              <a:ext uri="{FF2B5EF4-FFF2-40B4-BE49-F238E27FC236}">
                <a16:creationId xmlns:a16="http://schemas.microsoft.com/office/drawing/2014/main" id="{CCC66710-B53A-464B-9E35-22D0C12F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95800"/>
            <a:ext cx="62484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1502 Avenue 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Or P.O. Box 1501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South Houston, Texas, 77587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>
                <a:latin typeface="Georgia" panose="02040502050405020303" pitchFamily="18" charset="0"/>
              </a:rPr>
              <a:t>(713) 910-2819</a:t>
            </a:r>
          </a:p>
        </p:txBody>
      </p:sp>
      <p:pic>
        <p:nvPicPr>
          <p:cNvPr id="68612" name="Picture 6">
            <a:extLst>
              <a:ext uri="{FF2B5EF4-FFF2-40B4-BE49-F238E27FC236}">
                <a16:creationId xmlns:a16="http://schemas.microsoft.com/office/drawing/2014/main" id="{E0193164-F308-0E42-AE85-F22248F2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114800"/>
            <a:ext cx="2755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0" name="AutoShape 24">
            <a:extLst>
              <a:ext uri="{FF2B5EF4-FFF2-40B4-BE49-F238E27FC236}">
                <a16:creationId xmlns:a16="http://schemas.microsoft.com/office/drawing/2014/main" id="{AB358DE4-D060-F44F-82CB-DFF6ADC60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52400"/>
            <a:ext cx="381000" cy="3810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8674" name="Line 25">
            <a:extLst>
              <a:ext uri="{FF2B5EF4-FFF2-40B4-BE49-F238E27FC236}">
                <a16:creationId xmlns:a16="http://schemas.microsoft.com/office/drawing/2014/main" id="{FD8BF07E-15AC-4C4B-9632-10D80D0174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2800" y="457200"/>
            <a:ext cx="11430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Rectangle 26">
            <a:extLst>
              <a:ext uri="{FF2B5EF4-FFF2-40B4-BE49-F238E27FC236}">
                <a16:creationId xmlns:a16="http://schemas.microsoft.com/office/drawing/2014/main" id="{C818083C-ABC9-AB4D-B7A9-9368401F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7620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</a:rPr>
              <a:t>Valencia, Spain</a:t>
            </a: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3915F454-2A25-6A42-ADAD-CAF76F852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68227CF-B0A6-1A48-AA0D-4B68506B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19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E807C216-DA50-714A-8881-795BE567E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6" name="AutoShape 11">
            <a:extLst>
              <a:ext uri="{FF2B5EF4-FFF2-40B4-BE49-F238E27FC236}">
                <a16:creationId xmlns:a16="http://schemas.microsoft.com/office/drawing/2014/main" id="{1CCB7CE1-6453-4749-B3B6-536B7F7A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EC1BF680-2241-1A45-8C77-4C83A51FD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Arial" charset="0"/>
              <a:ea typeface="+mn-ea"/>
            </a:endParaRP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83B394F9-68BB-F640-BBD2-A8A56223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85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9" name="AutoShape 11">
            <a:extLst>
              <a:ext uri="{FF2B5EF4-FFF2-40B4-BE49-F238E27FC236}">
                <a16:creationId xmlns:a16="http://schemas.microsoft.com/office/drawing/2014/main" id="{33C4D160-2311-EE49-BEFB-60F664550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838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0" name="AutoShape 11">
            <a:extLst>
              <a:ext uri="{FF2B5EF4-FFF2-40B4-BE49-F238E27FC236}">
                <a16:creationId xmlns:a16="http://schemas.microsoft.com/office/drawing/2014/main" id="{814E0D8E-0210-F248-BD31-50524F15A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3372759-35CF-974C-A66F-3E4AD7B2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60CDEC74-8FAF-D943-BC39-CE0B79D6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5720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3" name="AutoShape 11">
            <a:extLst>
              <a:ext uri="{FF2B5EF4-FFF2-40B4-BE49-F238E27FC236}">
                <a16:creationId xmlns:a16="http://schemas.microsoft.com/office/drawing/2014/main" id="{C4F19108-F685-534A-8D26-A5781F527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971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4" name="AutoShape 11">
            <a:extLst>
              <a:ext uri="{FF2B5EF4-FFF2-40B4-BE49-F238E27FC236}">
                <a16:creationId xmlns:a16="http://schemas.microsoft.com/office/drawing/2014/main" id="{F91AFC1A-9540-E744-A182-45CAD1BE3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pic>
        <p:nvPicPr>
          <p:cNvPr id="28688" name="Picture 18">
            <a:extLst>
              <a:ext uri="{FF2B5EF4-FFF2-40B4-BE49-F238E27FC236}">
                <a16:creationId xmlns:a16="http://schemas.microsoft.com/office/drawing/2014/main" id="{1230210B-4492-8D4C-A127-7F3C858F2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11">
            <a:extLst>
              <a:ext uri="{FF2B5EF4-FFF2-40B4-BE49-F238E27FC236}">
                <a16:creationId xmlns:a16="http://schemas.microsoft.com/office/drawing/2014/main" id="{044EF501-F75A-FC4E-AFE0-2A7A0E8F4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1" name="AutoShape 11">
            <a:extLst>
              <a:ext uri="{FF2B5EF4-FFF2-40B4-BE49-F238E27FC236}">
                <a16:creationId xmlns:a16="http://schemas.microsoft.com/office/drawing/2014/main" id="{C8683FB0-0AE8-7042-A36D-D9A6B4A2A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886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9CA2BB8C-BB33-B44F-BDDD-D3CE87015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180BBAE3-0B7B-5347-A979-1D991A2C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29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AEB1AB9E-728D-A148-99D8-54DCA6062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8" name="AutoShape 11">
            <a:extLst>
              <a:ext uri="{FF2B5EF4-FFF2-40B4-BE49-F238E27FC236}">
                <a16:creationId xmlns:a16="http://schemas.microsoft.com/office/drawing/2014/main" id="{786974E4-A6AB-A341-B23B-B7D9B7905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124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F77313B9-2ED9-344F-8775-21325BECC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0" name="AutoShape 11">
            <a:extLst>
              <a:ext uri="{FF2B5EF4-FFF2-40B4-BE49-F238E27FC236}">
                <a16:creationId xmlns:a16="http://schemas.microsoft.com/office/drawing/2014/main" id="{B571C983-B9C1-4445-9517-F3C9CBFD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54B3B317-C976-DD4C-AF02-788B59B18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81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2" name="AutoShape 11">
            <a:extLst>
              <a:ext uri="{FF2B5EF4-FFF2-40B4-BE49-F238E27FC236}">
                <a16:creationId xmlns:a16="http://schemas.microsoft.com/office/drawing/2014/main" id="{7327507A-09D2-2D45-9CA4-5A878BBF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3" name="AutoShape 11">
            <a:extLst>
              <a:ext uri="{FF2B5EF4-FFF2-40B4-BE49-F238E27FC236}">
                <a16:creationId xmlns:a16="http://schemas.microsoft.com/office/drawing/2014/main" id="{F2B0B0F7-B6C4-2D4D-8819-60161B114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4" name="AutoShape 11">
            <a:extLst>
              <a:ext uri="{FF2B5EF4-FFF2-40B4-BE49-F238E27FC236}">
                <a16:creationId xmlns:a16="http://schemas.microsoft.com/office/drawing/2014/main" id="{AA1364F3-2FF4-D14B-98B1-229D73DB7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49" name="AutoShape 11">
            <a:extLst>
              <a:ext uri="{FF2B5EF4-FFF2-40B4-BE49-F238E27FC236}">
                <a16:creationId xmlns:a16="http://schemas.microsoft.com/office/drawing/2014/main" id="{DDE1A7AD-2B2D-A34B-8437-0FDAF0D07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0" name="AutoShape 11">
            <a:extLst>
              <a:ext uri="{FF2B5EF4-FFF2-40B4-BE49-F238E27FC236}">
                <a16:creationId xmlns:a16="http://schemas.microsoft.com/office/drawing/2014/main" id="{FB77B20F-DACB-E146-B1F3-B5C73546D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1" name="AutoShape 11">
            <a:extLst>
              <a:ext uri="{FF2B5EF4-FFF2-40B4-BE49-F238E27FC236}">
                <a16:creationId xmlns:a16="http://schemas.microsoft.com/office/drawing/2014/main" id="{F9F3FA68-492F-C34E-8D22-9D5D72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2" name="AutoShape 11">
            <a:extLst>
              <a:ext uri="{FF2B5EF4-FFF2-40B4-BE49-F238E27FC236}">
                <a16:creationId xmlns:a16="http://schemas.microsoft.com/office/drawing/2014/main" id="{DE1F11D0-096C-9841-A9A0-C0F71E207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438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3" name="AutoShape 11">
            <a:extLst>
              <a:ext uri="{FF2B5EF4-FFF2-40B4-BE49-F238E27FC236}">
                <a16:creationId xmlns:a16="http://schemas.microsoft.com/office/drawing/2014/main" id="{FC32D3DF-4848-8243-A64D-1D6FDFFB5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4" name="AutoShape 11">
            <a:extLst>
              <a:ext uri="{FF2B5EF4-FFF2-40B4-BE49-F238E27FC236}">
                <a16:creationId xmlns:a16="http://schemas.microsoft.com/office/drawing/2014/main" id="{0A8BF750-B935-CF4C-8370-0478D3F11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5" name="AutoShape 11">
            <a:extLst>
              <a:ext uri="{FF2B5EF4-FFF2-40B4-BE49-F238E27FC236}">
                <a16:creationId xmlns:a16="http://schemas.microsoft.com/office/drawing/2014/main" id="{7FA323F7-B368-C94C-A263-6886EA784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86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6" name="AutoShape 11">
            <a:extLst>
              <a:ext uri="{FF2B5EF4-FFF2-40B4-BE49-F238E27FC236}">
                <a16:creationId xmlns:a16="http://schemas.microsoft.com/office/drawing/2014/main" id="{674C4325-A549-7442-A08B-AC157BED4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58" name="AutoShape 11">
            <a:extLst>
              <a:ext uri="{FF2B5EF4-FFF2-40B4-BE49-F238E27FC236}">
                <a16:creationId xmlns:a16="http://schemas.microsoft.com/office/drawing/2014/main" id="{077D855F-919F-154B-BA8D-007A00F3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895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60" name="AutoShape 11">
            <a:extLst>
              <a:ext uri="{FF2B5EF4-FFF2-40B4-BE49-F238E27FC236}">
                <a16:creationId xmlns:a16="http://schemas.microsoft.com/office/drawing/2014/main" id="{122D3933-09AF-EC4B-ABC9-AEFCD901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46" name="AutoShape 40">
            <a:extLst>
              <a:ext uri="{FF2B5EF4-FFF2-40B4-BE49-F238E27FC236}">
                <a16:creationId xmlns:a16="http://schemas.microsoft.com/office/drawing/2014/main" id="{362A1CC4-E348-1E4D-AFF2-372C5816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C927E9FB-F42C-A84A-9AAD-62755B5C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1403"/>
            <a:ext cx="9144000" cy="2057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(yellow):  18</a:t>
            </a:r>
            <a:b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</a:b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Students visited online from 76 countries total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+mj-ea"/>
                <a:cs typeface="+mj-cs"/>
              </a:rPr>
              <a:t>(1533 current students, and more than 5000 in all since we began)</a:t>
            </a:r>
          </a:p>
        </p:txBody>
      </p:sp>
      <p:sp>
        <p:nvSpPr>
          <p:cNvPr id="67" name="AutoShape 40">
            <a:extLst>
              <a:ext uri="{FF2B5EF4-FFF2-40B4-BE49-F238E27FC236}">
                <a16:creationId xmlns:a16="http://schemas.microsoft.com/office/drawing/2014/main" id="{A6DB84A2-9057-D74A-BA11-8652E209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8" name="AutoShape 40">
            <a:extLst>
              <a:ext uri="{FF2B5EF4-FFF2-40B4-BE49-F238E27FC236}">
                <a16:creationId xmlns:a16="http://schemas.microsoft.com/office/drawing/2014/main" id="{7FE2E46A-C2A0-8448-8DC5-D15E3D46E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209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9" name="AutoShape 40">
            <a:extLst>
              <a:ext uri="{FF2B5EF4-FFF2-40B4-BE49-F238E27FC236}">
                <a16:creationId xmlns:a16="http://schemas.microsoft.com/office/drawing/2014/main" id="{2B45C188-21D6-7240-B3B3-F7B112C6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048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0" name="AutoShape 40">
            <a:extLst>
              <a:ext uri="{FF2B5EF4-FFF2-40B4-BE49-F238E27FC236}">
                <a16:creationId xmlns:a16="http://schemas.microsoft.com/office/drawing/2014/main" id="{2C2F4CFE-A917-9145-84B8-15C850E98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0574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1" name="AutoShape 40">
            <a:extLst>
              <a:ext uri="{FF2B5EF4-FFF2-40B4-BE49-F238E27FC236}">
                <a16:creationId xmlns:a16="http://schemas.microsoft.com/office/drawing/2014/main" id="{BEAB6EB6-F7AA-0540-A03C-D0132D393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:a16="http://schemas.microsoft.com/office/drawing/2014/main" id="{8DC16E1E-B44D-CF41-BC47-C18564506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362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3" name="AutoShape 40">
            <a:extLst>
              <a:ext uri="{FF2B5EF4-FFF2-40B4-BE49-F238E27FC236}">
                <a16:creationId xmlns:a16="http://schemas.microsoft.com/office/drawing/2014/main" id="{AF825252-E441-E74F-B63A-7DB050F6E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4" name="AutoShape 40">
            <a:extLst>
              <a:ext uri="{FF2B5EF4-FFF2-40B4-BE49-F238E27FC236}">
                <a16:creationId xmlns:a16="http://schemas.microsoft.com/office/drawing/2014/main" id="{2D5F9388-BF03-7048-9D25-29418A1BA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590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5" name="AutoShape 40">
            <a:extLst>
              <a:ext uri="{FF2B5EF4-FFF2-40B4-BE49-F238E27FC236}">
                <a16:creationId xmlns:a16="http://schemas.microsoft.com/office/drawing/2014/main" id="{DFB515DE-71F8-CD48-B686-6712AA0DC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6" name="AutoShape 40">
            <a:extLst>
              <a:ext uri="{FF2B5EF4-FFF2-40B4-BE49-F238E27FC236}">
                <a16:creationId xmlns:a16="http://schemas.microsoft.com/office/drawing/2014/main" id="{2448BCC8-1D34-5746-93CA-DEFB250C8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95C4AC81-6ABF-2643-9336-CC47F2350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8" name="AutoShape 40">
            <a:extLst>
              <a:ext uri="{FF2B5EF4-FFF2-40B4-BE49-F238E27FC236}">
                <a16:creationId xmlns:a16="http://schemas.microsoft.com/office/drawing/2014/main" id="{29BC6874-7D98-D444-AF43-669F4327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429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0" name="AutoShape 40">
            <a:extLst>
              <a:ext uri="{FF2B5EF4-FFF2-40B4-BE49-F238E27FC236}">
                <a16:creationId xmlns:a16="http://schemas.microsoft.com/office/drawing/2014/main" id="{E0757454-5331-A04E-BF97-94A150E17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657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1" name="AutoShape 40">
            <a:extLst>
              <a:ext uri="{FF2B5EF4-FFF2-40B4-BE49-F238E27FC236}">
                <a16:creationId xmlns:a16="http://schemas.microsoft.com/office/drawing/2014/main" id="{DF22F5F2-EF0C-3F46-8489-6273148C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8100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82" name="AutoShape 11">
            <a:extLst>
              <a:ext uri="{FF2B5EF4-FFF2-40B4-BE49-F238E27FC236}">
                <a16:creationId xmlns:a16="http://schemas.microsoft.com/office/drawing/2014/main" id="{38961B22-C503-B342-914C-B9A0C49FF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038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ea typeface="+mn-ea"/>
            </a:endParaRPr>
          </a:p>
        </p:txBody>
      </p:sp>
      <p:sp>
        <p:nvSpPr>
          <p:cNvPr id="83" name="AutoShape 40">
            <a:extLst>
              <a:ext uri="{FF2B5EF4-FFF2-40B4-BE49-F238E27FC236}">
                <a16:creationId xmlns:a16="http://schemas.microsoft.com/office/drawing/2014/main" id="{13F07525-3339-E240-8425-5F9C01369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61" name="AutoShape 11">
            <a:extLst>
              <a:ext uri="{FF2B5EF4-FFF2-40B4-BE49-F238E27FC236}">
                <a16:creationId xmlns:a16="http://schemas.microsoft.com/office/drawing/2014/main" id="{AF9CB762-86C0-B14C-B3CA-A13762A8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581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2" name="AutoShape 11">
            <a:extLst>
              <a:ext uri="{FF2B5EF4-FFF2-40B4-BE49-F238E27FC236}">
                <a16:creationId xmlns:a16="http://schemas.microsoft.com/office/drawing/2014/main" id="{F7CB8181-7866-3F4E-9A87-006C3CB4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9050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3" name="AutoShape 11">
            <a:extLst>
              <a:ext uri="{FF2B5EF4-FFF2-40B4-BE49-F238E27FC236}">
                <a16:creationId xmlns:a16="http://schemas.microsoft.com/office/drawing/2014/main" id="{558DE209-98D4-7F46-83A7-45775A2E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914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4" name="AutoShape 11">
            <a:extLst>
              <a:ext uri="{FF2B5EF4-FFF2-40B4-BE49-F238E27FC236}">
                <a16:creationId xmlns:a16="http://schemas.microsoft.com/office/drawing/2014/main" id="{E63A6F9D-B1F0-DE42-BED3-3AD1CDD9D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733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65" name="AutoShape 11">
            <a:extLst>
              <a:ext uri="{FF2B5EF4-FFF2-40B4-BE49-F238E27FC236}">
                <a16:creationId xmlns:a16="http://schemas.microsoft.com/office/drawing/2014/main" id="{60EB9C3D-9070-EC49-829E-44B16AED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4" name="AutoShape 11">
            <a:extLst>
              <a:ext uri="{FF2B5EF4-FFF2-40B4-BE49-F238E27FC236}">
                <a16:creationId xmlns:a16="http://schemas.microsoft.com/office/drawing/2014/main" id="{2ED78B78-79EA-6D43-9234-5FA01E9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819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6" name="AutoShape 40">
            <a:extLst>
              <a:ext uri="{FF2B5EF4-FFF2-40B4-BE49-F238E27FC236}">
                <a16:creationId xmlns:a16="http://schemas.microsoft.com/office/drawing/2014/main" id="{F89A0B85-6FCC-E74E-8E25-6D0CFBC3C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447800"/>
            <a:ext cx="152400" cy="152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9" name="AutoShape 11">
            <a:extLst>
              <a:ext uri="{FF2B5EF4-FFF2-40B4-BE49-F238E27FC236}">
                <a16:creationId xmlns:a16="http://schemas.microsoft.com/office/drawing/2014/main" id="{6156B7A3-D968-A948-A123-3913F2A33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057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7" name="AutoShape 11">
            <a:extLst>
              <a:ext uri="{FF2B5EF4-FFF2-40B4-BE49-F238E27FC236}">
                <a16:creationId xmlns:a16="http://schemas.microsoft.com/office/drawing/2014/main" id="{C3935439-EEB6-244A-83E4-FE93D4AA7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8" name="AutoShape 11">
            <a:extLst>
              <a:ext uri="{FF2B5EF4-FFF2-40B4-BE49-F238E27FC236}">
                <a16:creationId xmlns:a16="http://schemas.microsoft.com/office/drawing/2014/main" id="{098FFD5C-3221-2042-8B05-68D2A471E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200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89" name="AutoShape 11">
            <a:extLst>
              <a:ext uri="{FF2B5EF4-FFF2-40B4-BE49-F238E27FC236}">
                <a16:creationId xmlns:a16="http://schemas.microsoft.com/office/drawing/2014/main" id="{2E260CB2-F174-F049-AFA5-5B246AA42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0" name="AutoShape 11">
            <a:extLst>
              <a:ext uri="{FF2B5EF4-FFF2-40B4-BE49-F238E27FC236}">
                <a16:creationId xmlns:a16="http://schemas.microsoft.com/office/drawing/2014/main" id="{D7AC3E43-CEE9-6642-85CE-DFE7AAE3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447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1" name="AutoShape 11">
            <a:extLst>
              <a:ext uri="{FF2B5EF4-FFF2-40B4-BE49-F238E27FC236}">
                <a16:creationId xmlns:a16="http://schemas.microsoft.com/office/drawing/2014/main" id="{E45725F6-EDA6-1946-AC8F-05A856D26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098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2" name="AutoShape 11">
            <a:extLst>
              <a:ext uri="{FF2B5EF4-FFF2-40B4-BE49-F238E27FC236}">
                <a16:creationId xmlns:a16="http://schemas.microsoft.com/office/drawing/2014/main" id="{BAD2CEAB-B4C7-E74E-B50D-C1497D513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90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3" name="AutoShape 11">
            <a:extLst>
              <a:ext uri="{FF2B5EF4-FFF2-40B4-BE49-F238E27FC236}">
                <a16:creationId xmlns:a16="http://schemas.microsoft.com/office/drawing/2014/main" id="{4A359095-9EE2-9448-BF5D-8AA564C06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4" name="AutoShape 11">
            <a:extLst>
              <a:ext uri="{FF2B5EF4-FFF2-40B4-BE49-F238E27FC236}">
                <a16:creationId xmlns:a16="http://schemas.microsoft.com/office/drawing/2014/main" id="{67808057-9C8A-9F48-B6CB-CB0F107ED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5" name="AutoShape 11">
            <a:extLst>
              <a:ext uri="{FF2B5EF4-FFF2-40B4-BE49-F238E27FC236}">
                <a16:creationId xmlns:a16="http://schemas.microsoft.com/office/drawing/2014/main" id="{387272D9-4790-B941-B969-3E385CE62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71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6" name="AutoShape 11">
            <a:extLst>
              <a:ext uri="{FF2B5EF4-FFF2-40B4-BE49-F238E27FC236}">
                <a16:creationId xmlns:a16="http://schemas.microsoft.com/office/drawing/2014/main" id="{72CF3071-5C1E-CD45-B1E0-3B170EEC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362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7" name="AutoShape 11">
            <a:extLst>
              <a:ext uri="{FF2B5EF4-FFF2-40B4-BE49-F238E27FC236}">
                <a16:creationId xmlns:a16="http://schemas.microsoft.com/office/drawing/2014/main" id="{E6AD1AD9-754B-9A47-98F0-831A8310D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8" name="AutoShape 11">
            <a:extLst>
              <a:ext uri="{FF2B5EF4-FFF2-40B4-BE49-F238E27FC236}">
                <a16:creationId xmlns:a16="http://schemas.microsoft.com/office/drawing/2014/main" id="{BD08B30D-FB7D-5842-BFAC-50919D12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295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99" name="AutoShape 11">
            <a:extLst>
              <a:ext uri="{FF2B5EF4-FFF2-40B4-BE49-F238E27FC236}">
                <a16:creationId xmlns:a16="http://schemas.microsoft.com/office/drawing/2014/main" id="{013774F7-4D91-9848-B7D8-BE3421024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0" name="AutoShape 11">
            <a:extLst>
              <a:ext uri="{FF2B5EF4-FFF2-40B4-BE49-F238E27FC236}">
                <a16:creationId xmlns:a16="http://schemas.microsoft.com/office/drawing/2014/main" id="{69A14D15-95B5-4545-A0B7-FD425487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  <p:sp>
        <p:nvSpPr>
          <p:cNvPr id="101" name="AutoShape 11">
            <a:extLst>
              <a:ext uri="{FF2B5EF4-FFF2-40B4-BE49-F238E27FC236}">
                <a16:creationId xmlns:a16="http://schemas.microsoft.com/office/drawing/2014/main" id="{05378EEF-5C04-314F-A577-45ED7D5F5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648200"/>
            <a:ext cx="1524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+mn-ea"/>
              </a:rPr>
              <a:t>v</a:t>
            </a:r>
          </a:p>
        </p:txBody>
      </p:sp>
    </p:spTree>
  </p:cSld>
  <p:clrMapOvr>
    <a:masterClrMapping/>
  </p:clrMapOvr>
  <p:transition spd="slow" advClick="0" advTm="7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850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4100+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1530+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     2475+ EBL students (hard drive)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02299" y="-18953"/>
            <a:ext cx="259080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team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2899" y="5177342"/>
            <a:ext cx="2971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20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50" y="3500942"/>
            <a:ext cx="290988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370" y="6022847"/>
            <a:ext cx="3173396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Pedro and Silvia del </a:t>
            </a:r>
            <a:r>
              <a:rPr lang="en-US" altLang="en-US" sz="2000" dirty="0" err="1">
                <a:latin typeface="Georgia" panose="02040502050405020303" pitchFamily="18" charset="0"/>
              </a:rPr>
              <a:t>Pozo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2000" dirty="0">
                <a:latin typeface="Georgia" panose="02040502050405020303" pitchFamily="18" charset="0"/>
              </a:rPr>
              <a:t>Online, EBL </a:t>
            </a:r>
            <a:r>
              <a:rPr lang="es-ES" altLang="en-US" sz="2000" dirty="0" err="1">
                <a:latin typeface="Georgia" panose="02040502050405020303" pitchFamily="18" charset="0"/>
              </a:rPr>
              <a:t>coordinators</a:t>
            </a:r>
            <a:endParaRPr lang="en-US" altLang="en-US" sz="2000" dirty="0">
              <a:latin typeface="Georgia" panose="02040502050405020303" pitchFamily="18" charset="0"/>
            </a:endParaRPr>
          </a:p>
        </p:txBody>
      </p:sp>
      <p:pic>
        <p:nvPicPr>
          <p:cNvPr id="30725" name="Picture 2" descr="Iconic display">
            <a:extLst>
              <a:ext uri="{FF2B5EF4-FFF2-40B4-BE49-F238E27FC236}">
                <a16:creationId xmlns:a16="http://schemas.microsoft.com/office/drawing/2014/main" id="{43900DC4-25AD-B045-A419-FBFD186F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8" y="7637"/>
            <a:ext cx="2590801" cy="19431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6107094" y="2061413"/>
            <a:ext cx="3124200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000" dirty="0">
                <a:latin typeface="Georgia"/>
                <a:ea typeface="+mn-ea"/>
                <a:cs typeface="Georgia"/>
              </a:rPr>
              <a:t>Field work supervisor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431" y="655336"/>
            <a:ext cx="1384536" cy="2033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799" y="2514600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1912321"/>
            <a:ext cx="281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Steve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" y="3133570"/>
            <a:ext cx="168936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04"/>
            <a:ext cx="2286000" cy="18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306" y="5946647"/>
            <a:ext cx="308609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 err="1">
                <a:latin typeface="Georgia" panose="02040502050405020303" pitchFamily="18" charset="0"/>
              </a:rPr>
              <a:t>Liudmila</a:t>
            </a:r>
            <a:r>
              <a:rPr lang="en-US" altLang="en-US" sz="2000" dirty="0">
                <a:latin typeface="Georgia" panose="02040502050405020303" pitchFamily="18" charset="0"/>
              </a:rPr>
              <a:t> </a:t>
            </a:r>
            <a:r>
              <a:rPr lang="en-US" altLang="en-US" sz="2000" dirty="0" err="1">
                <a:latin typeface="Georgia" panose="02040502050405020303" pitchFamily="18" charset="0"/>
              </a:rPr>
              <a:t>Bencosme</a:t>
            </a:r>
            <a:endParaRPr lang="en-US" altLang="en-US" sz="20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TIBI coordinator--Cuba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15" y="3426401"/>
            <a:ext cx="2344882" cy="24106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irk%20McAfee">
            <a:extLst>
              <a:ext uri="{FF2B5EF4-FFF2-40B4-BE49-F238E27FC236}">
                <a16:creationId xmlns:a16="http://schemas.microsoft.com/office/drawing/2014/main" id="{2E01632D-F29A-6A4A-9282-CA5D82EAA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41" y="5775325"/>
            <a:ext cx="112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7" descr="Jorge%20Pineda%202_1">
            <a:extLst>
              <a:ext uri="{FF2B5EF4-FFF2-40B4-BE49-F238E27FC236}">
                <a16:creationId xmlns:a16="http://schemas.microsoft.com/office/drawing/2014/main" id="{A3B30637-BB6C-4C46-BD9F-E101FAF6D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401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17" y="1357866"/>
            <a:ext cx="12541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6">
            <a:extLst>
              <a:ext uri="{FF2B5EF4-FFF2-40B4-BE49-F238E27FC236}">
                <a16:creationId xmlns:a16="http://schemas.microsoft.com/office/drawing/2014/main" id="{669EB645-29B1-FA43-8B5B-5751CE904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13160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Rudy Wray">
            <a:extLst>
              <a:ext uri="{FF2B5EF4-FFF2-40B4-BE49-F238E27FC236}">
                <a16:creationId xmlns:a16="http://schemas.microsoft.com/office/drawing/2014/main" id="{6999EF19-DD76-214B-8C8C-08A8E60A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232" y="1270550"/>
            <a:ext cx="871423" cy="129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7" y="1434212"/>
            <a:ext cx="12954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8">
            <a:extLst>
              <a:ext uri="{FF2B5EF4-FFF2-40B4-BE49-F238E27FC236}">
                <a16:creationId xmlns:a16="http://schemas.microsoft.com/office/drawing/2014/main" id="{2DB166B5-5D7A-D94E-80DB-2F335CA12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8293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8" descr="Edgar Yungan">
            <a:extLst>
              <a:ext uri="{FF2B5EF4-FFF2-40B4-BE49-F238E27FC236}">
                <a16:creationId xmlns:a16="http://schemas.microsoft.com/office/drawing/2014/main" id="{ADF6125B-DB88-014F-8FE7-87A58688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3" y="5652106"/>
            <a:ext cx="1042872" cy="122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7" descr="Oswaldo%20Albarracin">
            <a:extLst>
              <a:ext uri="{FF2B5EF4-FFF2-40B4-BE49-F238E27FC236}">
                <a16:creationId xmlns:a16="http://schemas.microsoft.com/office/drawing/2014/main" id="{CBB82B12-D145-A34B-98F7-CA6BAA233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19775"/>
            <a:ext cx="1066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30" descr="Image of National Flag ">
            <a:extLst>
              <a:ext uri="{FF2B5EF4-FFF2-40B4-BE49-F238E27FC236}">
                <a16:creationId xmlns:a16="http://schemas.microsoft.com/office/drawing/2014/main" id="{A5B3EC57-2F2D-E44F-946D-A2BC0080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29" y="2841280"/>
            <a:ext cx="1143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34" descr="Image of National Flag">
            <a:extLst>
              <a:ext uri="{FF2B5EF4-FFF2-40B4-BE49-F238E27FC236}">
                <a16:creationId xmlns:a16="http://schemas.microsoft.com/office/drawing/2014/main" id="{EFE444CE-E1D2-2C4B-8CDF-AC4918DD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62" y="3810922"/>
            <a:ext cx="109537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36" descr="Image of National Flag">
            <a:extLst>
              <a:ext uri="{FF2B5EF4-FFF2-40B4-BE49-F238E27FC236}">
                <a16:creationId xmlns:a16="http://schemas.microsoft.com/office/drawing/2014/main" id="{6526261E-70C7-B746-A2D6-86C57A18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4744157"/>
            <a:ext cx="1190625" cy="7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5">
            <a:extLst>
              <a:ext uri="{FF2B5EF4-FFF2-40B4-BE49-F238E27FC236}">
                <a16:creationId xmlns:a16="http://schemas.microsoft.com/office/drawing/2014/main" id="{14FCF4A8-8D0F-4440-930F-A0BE2EC8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26" y="72174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">
            <a:extLst>
              <a:ext uri="{FF2B5EF4-FFF2-40B4-BE49-F238E27FC236}">
                <a16:creationId xmlns:a16="http://schemas.microsoft.com/office/drawing/2014/main" id="{483E5327-07C8-8D41-9673-5A21CFCC13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" y="1390984"/>
            <a:ext cx="1247053" cy="128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Picture 1">
            <a:extLst>
              <a:ext uri="{FF2B5EF4-FFF2-40B4-BE49-F238E27FC236}">
                <a16:creationId xmlns:a16="http://schemas.microsoft.com/office/drawing/2014/main" id="{C4CE7F64-B857-284E-B6CE-55259A69D1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3" y="2815936"/>
            <a:ext cx="1143001" cy="114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11" y="28147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2" y="5797609"/>
            <a:ext cx="808072" cy="99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21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209" y="3048000"/>
            <a:ext cx="214239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600" b="1" dirty="0">
                <a:latin typeface="Cambria" panose="02040503050406030204" pitchFamily="18" charset="0"/>
              </a:rPr>
              <a:t>26 teachers, 9 countries!</a:t>
            </a:r>
          </a:p>
        </p:txBody>
      </p:sp>
      <p:pic>
        <p:nvPicPr>
          <p:cNvPr id="31777" name="Picture 36">
            <a:extLst>
              <a:ext uri="{FF2B5EF4-FFF2-40B4-BE49-F238E27FC236}">
                <a16:creationId xmlns:a16="http://schemas.microsoft.com/office/drawing/2014/main" id="{F125E05A-928D-5545-8929-81279424D3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68" y="3751274"/>
            <a:ext cx="1252996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9" name="Picture 37">
            <a:extLst>
              <a:ext uri="{FF2B5EF4-FFF2-40B4-BE49-F238E27FC236}">
                <a16:creationId xmlns:a16="http://schemas.microsoft.com/office/drawing/2014/main" id="{892A474D-C4F9-704D-8791-0D417147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9" y="20689"/>
            <a:ext cx="1178718" cy="117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445B7B-3FDD-8144-9508-F0908477BD7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53489" y="2839476"/>
            <a:ext cx="1178718" cy="7858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22109-5F3B-8748-8EBF-461B6C9FB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9" y="1447800"/>
            <a:ext cx="1029726" cy="10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97513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978468-FCC1-AC4A-8036-EFAE4A77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78" y="1357866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8" descr="Image of Naval Ensign">
            <a:extLst>
              <a:ext uri="{FF2B5EF4-FFF2-40B4-BE49-F238E27FC236}">
                <a16:creationId xmlns:a16="http://schemas.microsoft.com/office/drawing/2014/main" id="{89DD1CBD-7383-2249-BA05-994F8280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71" y="3757380"/>
            <a:ext cx="1241426" cy="8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C316C0-3DE9-CD42-9298-08A941C34C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76" y="4703974"/>
            <a:ext cx="1285076" cy="831067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2ECAC28-DAFD-864A-A06D-7715AB21EA4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71" y="2877154"/>
            <a:ext cx="1245605" cy="7104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E16BC36-891D-8444-BD06-E47708A8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06" y="5638800"/>
            <a:ext cx="1127125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5" y="2912738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9" y="4185394"/>
            <a:ext cx="1155700" cy="1447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B98F6B7-20AA-7F44-B6C3-4D90BD9ACA2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4689880"/>
            <a:ext cx="1241426" cy="828593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10" y="56837"/>
            <a:ext cx="1308100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795BA7A-42E6-F440-9A77-B77DECD8C5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26" y="4242111"/>
            <a:ext cx="112712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D8B6C1F-15AD-9C47-8F4A-3D41D48E7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124" y="4191000"/>
            <a:ext cx="1285076" cy="128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latin typeface="Georgia" panose="02040502050405020303" pitchFamily="18" charset="0"/>
              </a:rPr>
              <a:t>Masters of </a:t>
            </a:r>
            <a:r>
              <a:rPr lang="es-ES" altLang="en-US" sz="3200" b="1" dirty="0" err="1">
                <a:latin typeface="Georgia" panose="02040502050405020303" pitchFamily="18" charset="0"/>
              </a:rPr>
              <a:t>Practical</a:t>
            </a:r>
            <a:r>
              <a:rPr lang="es-ES" altLang="en-US" sz="3200" b="1" dirty="0">
                <a:latin typeface="Georgia" panose="02040502050405020303" pitchFamily="18" charset="0"/>
              </a:rPr>
              <a:t> </a:t>
            </a:r>
            <a:r>
              <a:rPr lang="es-ES" altLang="en-US" sz="3200" b="1" dirty="0" err="1">
                <a:latin typeface="Georgia" panose="02040502050405020303" pitchFamily="18" charset="0"/>
              </a:rPr>
              <a:t>Theology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‘TIBI collaborates with a group of schools (Red de </a:t>
            </a:r>
            <a:r>
              <a:rPr lang="en-US" sz="3000" dirty="0" err="1">
                <a:latin typeface="Cambria" panose="02040503050406030204" pitchFamily="18" charset="0"/>
              </a:rPr>
              <a:t>Institutos</a:t>
            </a:r>
            <a:r>
              <a:rPr lang="en-US" sz="3000" dirty="0">
                <a:latin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</a:rPr>
              <a:t>Bíblicos</a:t>
            </a:r>
            <a:r>
              <a:rPr lang="en-US" sz="3000" dirty="0">
                <a:latin typeface="Cambria" panose="02040503050406030204" pitchFamily="18" charset="0"/>
              </a:rPr>
              <a:t>) which is now offering a new Masters of Practical Theology—a 36-hour degree requiring 3 years of study.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C787C2-24FC-B843-BC37-6B3C9C9E7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5" y="2788227"/>
            <a:ext cx="7333129" cy="4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20416"/>
      </p:ext>
    </p:extLst>
  </p:cSld>
  <p:clrMapOvr>
    <a:masterClrMapping/>
  </p:clrMapOvr>
  <p:transition spd="slow" advClick="0" advTm="7000">
    <p:rand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12103</TotalTime>
  <Words>1721</Words>
  <Application>Microsoft Macintosh PowerPoint</Application>
  <PresentationFormat>On-screen Show (4:3)</PresentationFormat>
  <Paragraphs>309</Paragraphs>
  <Slides>49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Book Antiqua</vt:lpstr>
      <vt:lpstr>Cambria</vt:lpstr>
      <vt:lpstr>Georgia</vt:lpstr>
      <vt:lpstr>Symbol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Board 2023</vt:lpstr>
      <vt:lpstr>PowerPoint Presentation</vt:lpstr>
      <vt:lpstr>PowerPoint Presentation</vt:lpstr>
      <vt:lpstr>PowerPoint Presentation</vt:lpstr>
      <vt:lpstr>Admin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What is needed for Zoom?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video courses</vt:lpstr>
      <vt:lpstr>       Benefits</vt:lpstr>
      <vt:lpstr>Hard Drives for Remote Schools</vt:lpstr>
      <vt:lpstr>PowerPoint Presentation</vt:lpstr>
      <vt:lpstr>PowerPoint Presentation</vt:lpstr>
      <vt:lpstr>SINCE APRIL 2015 ON YOUTUBE… </vt:lpstr>
      <vt:lpstr>PowerPoint Presentation</vt:lpstr>
      <vt:lpstr>FABULOUS STORIES OF HOW GOD WORKS…</vt:lpstr>
      <vt:lpstr>PowerPoint Presentation</vt:lpstr>
      <vt:lpstr>PowerPoint Presentation</vt:lpstr>
      <vt:lpstr>PowerPoint Presentation</vt:lpstr>
      <vt:lpstr>TIBI Information and Resources</vt:lpstr>
      <vt:lpstr>Texas International Bible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158</cp:revision>
  <dcterms:created xsi:type="dcterms:W3CDTF">2016-08-02T21:11:14Z</dcterms:created>
  <dcterms:modified xsi:type="dcterms:W3CDTF">2023-07-25T16:52:28Z</dcterms:modified>
</cp:coreProperties>
</file>