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2" r:id="rId1"/>
  </p:sldMasterIdLst>
  <p:notesMasterIdLst>
    <p:notesMasterId r:id="rId24"/>
  </p:notesMasterIdLst>
  <p:handoutMasterIdLst>
    <p:handoutMasterId r:id="rId25"/>
  </p:handoutMasterIdLst>
  <p:sldIdLst>
    <p:sldId id="367" r:id="rId2"/>
    <p:sldId id="671" r:id="rId3"/>
    <p:sldId id="827" r:id="rId4"/>
    <p:sldId id="820" r:id="rId5"/>
    <p:sldId id="819" r:id="rId6"/>
    <p:sldId id="814" r:id="rId7"/>
    <p:sldId id="823" r:id="rId8"/>
    <p:sldId id="821" r:id="rId9"/>
    <p:sldId id="822" r:id="rId10"/>
    <p:sldId id="806" r:id="rId11"/>
    <p:sldId id="765" r:id="rId12"/>
    <p:sldId id="693" r:id="rId13"/>
    <p:sldId id="824" r:id="rId14"/>
    <p:sldId id="715" r:id="rId15"/>
    <p:sldId id="826" r:id="rId16"/>
    <p:sldId id="825" r:id="rId17"/>
    <p:sldId id="764" r:id="rId18"/>
    <p:sldId id="653" r:id="rId19"/>
    <p:sldId id="714" r:id="rId20"/>
    <p:sldId id="712" r:id="rId21"/>
    <p:sldId id="499" r:id="rId22"/>
    <p:sldId id="658" r:id="rId2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967"/>
    <p:restoredTop sz="94478"/>
  </p:normalViewPr>
  <p:slideViewPr>
    <p:cSldViewPr>
      <p:cViewPr varScale="1">
        <p:scale>
          <a:sx n="136" d="100"/>
          <a:sy n="136" d="100"/>
        </p:scale>
        <p:origin x="1496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DCE8A677-D162-5644-BE8E-414415D3CB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E36F3D0-69D5-5645-BCC8-0362363CCA8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>
            <a:extLst>
              <a:ext uri="{FF2B5EF4-FFF2-40B4-BE49-F238E27FC236}">
                <a16:creationId xmlns:a16="http://schemas.microsoft.com/office/drawing/2014/main" id="{82DAF084-5963-5B4C-AB1C-547D3D2BC06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>
            <a:extLst>
              <a:ext uri="{FF2B5EF4-FFF2-40B4-BE49-F238E27FC236}">
                <a16:creationId xmlns:a16="http://schemas.microsoft.com/office/drawing/2014/main" id="{A26DFD1C-626B-6747-BCB3-A1099C0DBDD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DC73652-4FF2-2A41-A37B-5ED2ABFDE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219043B2-E8F4-8E4E-B8A7-51135C1D68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26540302-91E7-0447-AA91-3C7931B314A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92DB71E-2DBA-1348-8242-7A7A2667575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5D95F3A1-4A5F-E04C-84CC-A659C902175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BE34E9E1-CAEF-0242-AE78-9ED0160FC50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99F56321-398B-9742-8CBD-6D3B3600CD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7A6BFDE-ABE0-EF4B-8E17-096489F6D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28110498-C6A8-5645-93A4-80035B492E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1677F65E-4221-DB41-B61A-2BF86C100C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5F8FB6FA-E746-A64B-B0DA-4949E89AB4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13931D7-30F6-0A4B-99CB-0FB24529D304}" type="slidenum">
              <a:rPr lang="en-US" altLang="en-US" smtClean="0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562F2-0842-E38E-C0CE-E93D60A4C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56DC5F9F-4351-2579-6B33-FEB3D71190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29D88451-3F96-B0DE-9320-35D698A097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63FE20AF-9D0F-BF3C-6387-38982B6D3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813931D7-30F6-0A4B-99CB-0FB24529D304}" type="slidenum">
              <a:rPr lang="en-US" altLang="en-US" smtClean="0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7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A26EA3C-9A0E-3B4F-AEBF-7EBBB2FB7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8EEA135-930F-4045-AC85-3990E7551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n-US"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494D145D-3FD0-0A41-95F6-0BCD005C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fld id="{E54EC14D-1396-FE4C-968D-96965942D0E1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87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9AF3F3E-09F2-9344-A917-143062D0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oup 48">
            <a:extLst>
              <a:ext uri="{FF2B5EF4-FFF2-40B4-BE49-F238E27FC236}">
                <a16:creationId xmlns:a16="http://schemas.microsoft.com/office/drawing/2014/main" id="{F6C87679-09F2-5048-9071-89B73D41799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98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77A07C1-6631-3346-B343-BBB5F989E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00725" y="541020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228275-A582-8748-A196-C406F563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0238" y="5410200"/>
            <a:ext cx="3843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5308539-242F-D24A-A1C6-A6A22F4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5275" y="5410200"/>
            <a:ext cx="5794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5546D-3BC4-904E-A163-6EB903BBB1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041794"/>
      </p:ext>
    </p:extLst>
  </p:cSld>
  <p:clrMapOvr>
    <a:masterClrMapping/>
  </p:clrMapOvr>
  <p:transition spd="slow" advTm="86399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1473C3-A8C8-6D41-A4ED-FD13BA76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0C02E53-46FB-6941-8AC8-82836033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79B23F-D4B7-8C4E-8652-3659695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E339-B744-D44F-B8BC-8D87B20C0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756255"/>
      </p:ext>
    </p:extLst>
  </p:cSld>
  <p:clrMapOvr>
    <a:masterClrMapping/>
  </p:clrMapOvr>
  <p:transition spd="slow" advTm="86399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AEA257-2D39-0B46-B7FB-992437EF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A4213B-A933-D942-A7A2-57932082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FFFE3A-8BE1-E544-86BD-34D31148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C9846-49F5-C143-927B-DF58284489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792046"/>
      </p:ext>
    </p:extLst>
  </p:cSld>
  <p:clrMapOvr>
    <a:masterClrMapping/>
  </p:clrMapOvr>
  <p:transition spd="slow" advTm="86399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43E948-1B1A-694E-8DE1-D24A597F1D18}"/>
              </a:ext>
            </a:extLst>
          </p:cNvPr>
          <p:cNvSpPr txBox="1"/>
          <p:nvPr/>
        </p:nvSpPr>
        <p:spPr>
          <a:xfrm>
            <a:off x="696913" y="7191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“</a:t>
            </a:r>
            <a:endParaRPr lang="en-US" altLang="en-US" sz="8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BFECF-0482-A943-98A2-9A5797701725}"/>
              </a:ext>
            </a:extLst>
          </p:cNvPr>
          <p:cNvSpPr txBox="1"/>
          <p:nvPr/>
        </p:nvSpPr>
        <p:spPr>
          <a:xfrm>
            <a:off x="7816850" y="27654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ja-JP" altLang="en-US" sz="8000"/>
              <a:t>”</a:t>
            </a:r>
            <a:endParaRPr lang="en-US" altLang="en-US" sz="8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5CB3C46-4D47-4445-AF11-7441559AA0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95F00BF-9F99-1D43-A47B-BFAB0F41E8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1CF3FB-F3FB-574D-A05E-2B1528B4B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DD83-BD46-5242-8F3A-23DF4C9CF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570182"/>
      </p:ext>
    </p:extLst>
  </p:cSld>
  <p:clrMapOvr>
    <a:masterClrMapping/>
  </p:clrMapOvr>
  <p:transition spd="slow" advTm="86399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316567-7FEF-7C44-AB45-D8C1074D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2F5FD8-B2EE-8E45-8B34-78A1B18B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5DAF2-3411-4D42-AD0C-61B489B8B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1151F-3A34-BE47-90E5-14541D73D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596521"/>
      </p:ext>
    </p:extLst>
  </p:cSld>
  <p:clrMapOvr>
    <a:masterClrMapping/>
  </p:clrMapOvr>
  <p:transition spd="slow" advTm="86399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A359564-FBB1-4748-91F2-AAB02743ACB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967DFC7-0FF8-AC4F-A069-24EF8903B1A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8A18504-F493-774D-A145-78C956B2C28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DA66-9609-7E4C-9865-A919CE066C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481154"/>
      </p:ext>
    </p:extLst>
  </p:cSld>
  <p:clrMapOvr>
    <a:masterClrMapping/>
  </p:clrMapOvr>
  <p:transition spd="slow" advTm="86399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1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8113E46-A97A-974C-88D3-F05308CE07C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6F89E75-68C4-F743-8E87-56A61B5CA45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5371095-4C0A-1048-A329-020B718D0B5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E2FB-EB8F-984A-9A30-DEF517A85A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942613"/>
      </p:ext>
    </p:extLst>
  </p:cSld>
  <p:clrMapOvr>
    <a:masterClrMapping/>
  </p:clrMapOvr>
  <p:transition spd="slow" advTm="86399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6679A-F255-6040-9D34-B3345459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F9ACE-8FFA-C045-B018-76F9BB8A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187FA-9F8C-2040-B72E-F056F530D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951F6-DE39-8940-8DA6-3572B63B1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664456"/>
      </p:ext>
    </p:extLst>
  </p:cSld>
  <p:clrMapOvr>
    <a:masterClrMapping/>
  </p:clrMapOvr>
  <p:transition spd="slow" advTm="86399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168F9-16DE-4F46-AA9A-14768765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64AEA-408B-CD41-B367-64B3C496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BADB-04D5-5345-AB32-366DC788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D6BE6-36B0-2B42-9C90-9E97481854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588551"/>
      </p:ext>
    </p:extLst>
  </p:cSld>
  <p:clrMapOvr>
    <a:masterClrMapping/>
  </p:clrMapOvr>
  <p:transition spd="slow" advTm="86399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2286000"/>
            <a:ext cx="24765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933700" y="2286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33700" y="4191000"/>
            <a:ext cx="24765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0291BD42-5D53-854F-92E0-6FA0B30ED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E9A20F42-7835-7A47-8B02-B76C0B28F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FC809478-7ACC-AA44-BE3B-D195D2CC2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E1452-5392-3D44-9710-D4543D206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019646"/>
      </p:ext>
    </p:extLst>
  </p:cSld>
  <p:clrMapOvr>
    <a:masterClrMapping/>
  </p:clrMapOvr>
  <p:transition spd="slow" advTm="86399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6BE27-7718-8B41-B7B2-5D98A8F51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FEC9-7880-3842-88C4-D06D22B04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7A22-088B-074E-ABA5-7D4947F5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23D2D-1FAD-A944-BE93-3154442FF4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6238063"/>
      </p:ext>
    </p:extLst>
  </p:cSld>
  <p:clrMapOvr>
    <a:masterClrMapping/>
  </p:clrMapOvr>
  <p:transition spd="slow" advTm="86399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60CE5-83BF-1041-8AE7-6BBFE0F9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20C0C-7F9C-344E-B7A6-453113F0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D368-1B15-8E4E-8DB2-5B5C8933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C065-94FD-6D4D-A13D-E8BC4C39C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949644"/>
      </p:ext>
    </p:extLst>
  </p:cSld>
  <p:clrMapOvr>
    <a:masterClrMapping/>
  </p:clrMapOvr>
  <p:transition spd="slow" advTm="86399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39AF58-DA5B-794B-AFFB-12284EAA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84DA4E-9F57-6740-8D50-392F167A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BD8931-23A1-BE4B-8163-3C4C4394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F6560-CE71-1941-8EF2-B0E165C98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092247"/>
      </p:ext>
    </p:extLst>
  </p:cSld>
  <p:clrMapOvr>
    <a:masterClrMapping/>
  </p:clrMapOvr>
  <p:transition spd="slow" advTm="86399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FFAB0C-1A8A-2541-94DB-447863A7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782AFD-933E-6A4E-828F-2EFB2DF7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854024-40ED-D648-AF3F-4E5C13BF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7ABF6-4317-7E48-8CE2-ADCAE63E9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422276"/>
      </p:ext>
    </p:extLst>
  </p:cSld>
  <p:clrMapOvr>
    <a:masterClrMapping/>
  </p:clrMapOvr>
  <p:transition spd="slow" advTm="86399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64A6A0-7BE4-D04B-9764-9C2E7D86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8D585F-5359-9948-85B9-210BF2652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30692D-7305-584D-BEC4-8C17BDF5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B2E22-23F0-E444-AEE3-604DECFC5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42545"/>
      </p:ext>
    </p:extLst>
  </p:cSld>
  <p:clrMapOvr>
    <a:masterClrMapping/>
  </p:clrMapOvr>
  <p:transition spd="slow" advTm="86399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87266C-03A5-114A-B900-D454A86A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E34DB9-694C-C54B-8139-5EC65D77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C845A5-84F0-B545-82AF-2656D87E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3659-DE03-0B49-81FF-23AD3C26C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23189"/>
      </p:ext>
    </p:extLst>
  </p:cSld>
  <p:clrMapOvr>
    <a:masterClrMapping/>
  </p:clrMapOvr>
  <p:transition spd="slow" advTm="86399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86100F-C1E2-0248-98D0-6FF01CD8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542F88-0B0F-FF45-B9B2-2C8C8D3D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7372ED-C327-F146-8B8F-B1B1527F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F67AC-22C6-5A43-9E82-17B7ED692C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386873"/>
      </p:ext>
    </p:extLst>
  </p:cSld>
  <p:clrMapOvr>
    <a:masterClrMapping/>
  </p:clrMapOvr>
  <p:transition spd="slow" advTm="86399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defRPr lang="en-US"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C183DD-76BA-214F-BF8F-D7137BA7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9991E2-636B-804C-9F0B-A8FF37EAB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676810-8EB9-174A-A97F-4E11D82DE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9289-0143-DE49-BA63-E94E67F7D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828221"/>
      </p:ext>
    </p:extLst>
  </p:cSld>
  <p:clrMapOvr>
    <a:masterClrMapping/>
  </p:clrMapOvr>
  <p:transition spd="slow" advTm="86399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30DD18-69BB-A942-BB91-1E00E7D5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oup 7">
            <a:extLst>
              <a:ext uri="{FF2B5EF4-FFF2-40B4-BE49-F238E27FC236}">
                <a16:creationId xmlns:a16="http://schemas.microsoft.com/office/drawing/2014/main" id="{CB4CFE5E-4AC9-F14F-8002-966B350F42B0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04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71B9B0-33F4-CF49-B81C-0692955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619125"/>
            <a:ext cx="74295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540DB-5632-8A42-9DBD-B8911F495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5663" y="2249488"/>
            <a:ext cx="7429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DD0D2-D36B-534B-B960-7E2396F94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92763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F520B-4F88-0F4B-8BAF-3F3739516F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63" y="5883275"/>
            <a:ext cx="4679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4E68C-D90D-3241-9CA0-E606853C2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7313" y="5883275"/>
            <a:ext cx="577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5506F8-4676-5246-B24B-96D63B2682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97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  <p:sldLayoutId id="2147484998" r:id="rId12"/>
    <p:sldLayoutId id="2147484993" r:id="rId13"/>
    <p:sldLayoutId id="2147484994" r:id="rId14"/>
    <p:sldLayoutId id="2147484999" r:id="rId15"/>
    <p:sldLayoutId id="2147484995" r:id="rId16"/>
    <p:sldLayoutId id="2147484996" r:id="rId17"/>
    <p:sldLayoutId id="2147485000" r:id="rId18"/>
  </p:sldLayoutIdLst>
  <p:transition spd="slow" advTm="8639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3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charset="0"/>
          <a:ea typeface="ＭＳ Ｐゴシック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49.png"/><Relationship Id="rId5" Type="http://schemas.openxmlformats.org/officeDocument/2006/relationships/image" Target="../media/image38.jpe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itenlinea.org/" TargetMode="Externa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InstitutoBiblicoInternacionaldeTexasIBIT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inbi.org/" TargetMode="External"/><Relationship Id="rId2" Type="http://schemas.openxmlformats.org/officeDocument/2006/relationships/hyperlink" Target="http://www.ibitibi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IBIT-y-Sunsetonline-111879462197567/?fref=ts" TargetMode="External"/><Relationship Id="rId4" Type="http://schemas.openxmlformats.org/officeDocument/2006/relationships/hyperlink" Target="https://www.youtube.com/c/InstitutoBiblicoInternacionaldeTexasIBI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ibitibi.org/wp-content/uploads/2017/10/Bernie-3.jpg" TargetMode="External"/><Relationship Id="rId13" Type="http://schemas.openxmlformats.org/officeDocument/2006/relationships/image" Target="../media/image31.jpe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3.jpeg"/><Relationship Id="rId21" Type="http://schemas.openxmlformats.org/officeDocument/2006/relationships/image" Target="../media/image38.jpeg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17" Type="http://schemas.openxmlformats.org/officeDocument/2006/relationships/image" Target="../media/image20.png"/><Relationship Id="rId25" Type="http://schemas.openxmlformats.org/officeDocument/2006/relationships/image" Target="../media/image42.png"/><Relationship Id="rId2" Type="http://schemas.openxmlformats.org/officeDocument/2006/relationships/image" Target="../media/image22.jpeg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24" Type="http://schemas.openxmlformats.org/officeDocument/2006/relationships/image" Target="../media/image41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23" Type="http://schemas.openxmlformats.org/officeDocument/2006/relationships/image" Target="../media/image40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image" Target="../media/image24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7B31D36A-3FCA-B147-8ABE-1E54DD796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3075"/>
            <a:ext cx="5862638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41127"/>
            <a:ext cx="1555815" cy="157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555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Faculty--Red de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Institutos</a:t>
            </a: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Bíblicos</a:t>
            </a:r>
            <a:endParaRPr lang="en-US" alt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22055C9-EB02-F24B-8AE6-FC1FADEAB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17" y="2739444"/>
            <a:ext cx="1923844" cy="168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ancy  Smith">
            <a:extLst>
              <a:ext uri="{FF2B5EF4-FFF2-40B4-BE49-F238E27FC236}">
                <a16:creationId xmlns:a16="http://schemas.microsoft.com/office/drawing/2014/main" id="{E01199F7-77A3-FD41-A86B-0035AFE64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330" y="838200"/>
            <a:ext cx="1453192" cy="145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DFA08D9-29C1-8D4A-8A9B-A8F41BBBF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928" y="4725145"/>
            <a:ext cx="2035773" cy="167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A2FF70-80A1-D94B-9136-A37181691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52" y="2749034"/>
            <a:ext cx="2075547" cy="1670566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DAF34444-6DB6-284D-A0D7-7748E1CC13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46" y="838200"/>
            <a:ext cx="1546580" cy="1546580"/>
          </a:xfrm>
          <a:prstGeom prst="rect">
            <a:avLst/>
          </a:prstGeom>
        </p:spPr>
      </p:pic>
      <p:pic>
        <p:nvPicPr>
          <p:cNvPr id="11" name="Picture 10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AE40642-92F3-254C-997F-B2F9648033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684" y="4725145"/>
            <a:ext cx="1630367" cy="1675655"/>
          </a:xfrm>
          <a:prstGeom prst="rect">
            <a:avLst/>
          </a:prstGeom>
        </p:spPr>
      </p:pic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30A6DD8-D03A-3D6C-B703-0C14E14A7D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81" y="824466"/>
            <a:ext cx="1302866" cy="1539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C2612-AFD4-03E7-B6D9-F8F927C9D9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406" y="838200"/>
            <a:ext cx="1412762" cy="1539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C24191-2821-7703-4DFC-1D77F58042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05" y="2739443"/>
            <a:ext cx="1309661" cy="1680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3676DB-7B4D-D3A4-AA8B-0CA6AF78BF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03" y="838200"/>
            <a:ext cx="1302866" cy="15784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1E2799-4F09-A715-2F92-FC3BFDEB82A9}"/>
              </a:ext>
            </a:extLst>
          </p:cNvPr>
          <p:cNvSpPr txBox="1"/>
          <p:nvPr/>
        </p:nvSpPr>
        <p:spPr>
          <a:xfrm>
            <a:off x="647675" y="2384780"/>
            <a:ext cx="159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Arthur Puente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9A7509-6198-29C9-8B47-0B30C0271901}"/>
              </a:ext>
            </a:extLst>
          </p:cNvPr>
          <p:cNvSpPr txBox="1"/>
          <p:nvPr/>
        </p:nvSpPr>
        <p:spPr>
          <a:xfrm>
            <a:off x="574788" y="4377902"/>
            <a:ext cx="130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Tim Archer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2ADCDC-8C3A-5E6F-CD20-2457CAC16936}"/>
              </a:ext>
            </a:extLst>
          </p:cNvPr>
          <p:cNvSpPr txBox="1"/>
          <p:nvPr/>
        </p:nvSpPr>
        <p:spPr>
          <a:xfrm>
            <a:off x="2209800" y="2373868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James Henderson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9A3B5D-1F24-180B-0827-4C5029ADD627}"/>
              </a:ext>
            </a:extLst>
          </p:cNvPr>
          <p:cNvSpPr txBox="1"/>
          <p:nvPr/>
        </p:nvSpPr>
        <p:spPr>
          <a:xfrm>
            <a:off x="4385684" y="2362200"/>
            <a:ext cx="119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Juan Meza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643D70-D663-DA10-1BD3-350DA08FEDEB}"/>
              </a:ext>
            </a:extLst>
          </p:cNvPr>
          <p:cNvSpPr txBox="1"/>
          <p:nvPr/>
        </p:nvSpPr>
        <p:spPr>
          <a:xfrm>
            <a:off x="5851317" y="2362200"/>
            <a:ext cx="138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Yancy Smith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187360-6D6B-9B96-383D-E7F57FC7C60B}"/>
              </a:ext>
            </a:extLst>
          </p:cNvPr>
          <p:cNvSpPr txBox="1"/>
          <p:nvPr/>
        </p:nvSpPr>
        <p:spPr>
          <a:xfrm>
            <a:off x="7471165" y="2360335"/>
            <a:ext cx="138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Jhon </a:t>
            </a:r>
            <a:r>
              <a:rPr lang="en-US" dirty="0" err="1">
                <a:latin typeface="Cambria" panose="02040503050406030204" pitchFamily="18" charset="0"/>
              </a:rPr>
              <a:t>Cuarán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A9A9C5-D106-5E3B-8B04-791A25935DE1}"/>
              </a:ext>
            </a:extLst>
          </p:cNvPr>
          <p:cNvSpPr txBox="1"/>
          <p:nvPr/>
        </p:nvSpPr>
        <p:spPr>
          <a:xfrm>
            <a:off x="2200139" y="4377902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Benjamin Matul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FBD92-A000-12E1-36A0-F42F26AB75A0}"/>
              </a:ext>
            </a:extLst>
          </p:cNvPr>
          <p:cNvSpPr txBox="1"/>
          <p:nvPr/>
        </p:nvSpPr>
        <p:spPr>
          <a:xfrm>
            <a:off x="4413978" y="4377902"/>
            <a:ext cx="1524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Hugo Monroy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42D982-A27F-F683-826F-E3BB75B52908}"/>
              </a:ext>
            </a:extLst>
          </p:cNvPr>
          <p:cNvSpPr txBox="1"/>
          <p:nvPr/>
        </p:nvSpPr>
        <p:spPr>
          <a:xfrm>
            <a:off x="6577812" y="4419600"/>
            <a:ext cx="14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Omar Palafox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10C718-AE67-F27B-A00E-ACE22F569287}"/>
              </a:ext>
            </a:extLst>
          </p:cNvPr>
          <p:cNvSpPr txBox="1"/>
          <p:nvPr/>
        </p:nvSpPr>
        <p:spPr>
          <a:xfrm>
            <a:off x="2477201" y="6413782"/>
            <a:ext cx="1400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Steve Austin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E01651-87CD-00DE-5D50-7EC61DC20372}"/>
              </a:ext>
            </a:extLst>
          </p:cNvPr>
          <p:cNvSpPr txBox="1"/>
          <p:nvPr/>
        </p:nvSpPr>
        <p:spPr>
          <a:xfrm>
            <a:off x="4270294" y="6413782"/>
            <a:ext cx="197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</a:rPr>
              <a:t>Jonathan Hanegan</a:t>
            </a:r>
          </a:p>
        </p:txBody>
      </p:sp>
    </p:spTree>
    <p:extLst>
      <p:ext uri="{BB962C8B-B14F-4D97-AF65-F5344CB8AC3E}">
        <p14:creationId xmlns:p14="http://schemas.microsoft.com/office/powerpoint/2010/main" val="2376356996"/>
      </p:ext>
    </p:extLst>
  </p:cSld>
  <p:clrMapOvr>
    <a:masterClrMapping/>
  </p:clrMapOvr>
  <p:transition spd="slow" advTm="9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98BA46AA-CEF1-8847-9C72-6791B37473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fontScale="77500" lnSpcReduction="20000"/>
          </a:bodyPr>
          <a:lstStyle/>
          <a:p>
            <a:pPr marL="547688" indent="-411163" algn="ctr" eaLnBrk="1" fontAlgn="auto" hangingPunct="1">
              <a:spcAft>
                <a:spcPts val="0"/>
              </a:spcAft>
              <a:buClr>
                <a:srgbClr val="E1E1E1"/>
              </a:buClr>
              <a:buFont typeface="Wingdings" pitchFamily="2" charset="2"/>
              <a:buNone/>
              <a:defRPr/>
            </a:pPr>
            <a:r>
              <a:rPr lang="en-US" altLang="en-US" sz="3200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4600+ TIBI students worldwide!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100+ students in intensive,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interactive live video conferencing 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classes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2100+ online students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endParaRPr lang="en-US" altLang="en-US" sz="32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	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2150+ Cuba students (18034+ since 2012)</a:t>
            </a:r>
          </a:p>
          <a:p>
            <a:pPr marL="136525" indent="0" eaLnBrk="1" fontAlgn="auto" hangingPunct="1">
              <a:spcAft>
                <a:spcPts val="0"/>
              </a:spcAft>
              <a:buClr>
                <a:srgbClr val="E1E1E1"/>
              </a:buClr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250 students in other local Bible schools</a:t>
            </a:r>
          </a:p>
        </p:txBody>
      </p:sp>
      <p:pic>
        <p:nvPicPr>
          <p:cNvPr id="29698" name="Picture 5">
            <a:extLst>
              <a:ext uri="{FF2B5EF4-FFF2-40B4-BE49-F238E27FC236}">
                <a16:creationId xmlns:a16="http://schemas.microsoft.com/office/drawing/2014/main" id="{E0DEFF4E-4E26-5845-9FF1-56DBB8788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07A70B67-35A0-1A42-91BB-EA9EEB0E8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686300"/>
            <a:ext cx="2768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4A72F3DC-4B91-F444-95CB-D6A70133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495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829254"/>
      </p:ext>
    </p:extLst>
  </p:cSld>
  <p:clrMapOvr>
    <a:masterClrMapping/>
  </p:clrMapOvr>
  <p:transition spd="slow" advTm="9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C45355-2748-8FDE-A2B7-FA9F69FB5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322" y="14630"/>
            <a:ext cx="5453678" cy="6858000"/>
          </a:xfrm>
          <a:prstGeom prst="rect">
            <a:avLst/>
          </a:prstGeom>
        </p:spPr>
      </p:pic>
      <p:sp>
        <p:nvSpPr>
          <p:cNvPr id="3" name="Rectangle 23">
            <a:extLst>
              <a:ext uri="{FF2B5EF4-FFF2-40B4-BE49-F238E27FC236}">
                <a16:creationId xmlns:a16="http://schemas.microsoft.com/office/drawing/2014/main" id="{2A5FD6F9-7377-ECE0-D6EB-55B648BC7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8" y="-7315"/>
            <a:ext cx="3587664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Countries with video conferencing sites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+mj-ea"/>
                <a:cs typeface="+mj-cs"/>
              </a:rPr>
              <a:t>(red star):  20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www.ibitenlinea.org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+mj-cs"/>
              </a:rPr>
              <a:t>2100 students online from 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+mj-ea"/>
                <a:cs typeface="+mj-cs"/>
              </a:rPr>
              <a:t>181 countries and 44 territories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+mj-cs"/>
              </a:rPr>
              <a:t>total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+mj-cs"/>
              </a:rPr>
              <a:t>Only 11 countries in the world where we don’t have students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B050"/>
                </a:solidFill>
                <a:latin typeface="Cambria" panose="02040503050406030204" pitchFamily="18" charset="0"/>
                <a:ea typeface="+mj-ea"/>
                <a:cs typeface="+mj-cs"/>
              </a:rPr>
              <a:t>This only counts active students of the last 2 years.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B050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+mj-cs"/>
              </a:rPr>
              <a:t>11000+ in all since we began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+mj-ea"/>
                <a:cs typeface="+mj-cs"/>
              </a:rPr>
              <a:t>3 million+ visits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4" name="Line 25">
            <a:extLst>
              <a:ext uri="{FF2B5EF4-FFF2-40B4-BE49-F238E27FC236}">
                <a16:creationId xmlns:a16="http://schemas.microsoft.com/office/drawing/2014/main" id="{FC94EC3A-CAB8-258D-71CF-C6C1EE12A1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05800" y="1524000"/>
            <a:ext cx="6096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DA4C4408-0C9E-5E0B-D57E-137C91B2A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5684" y="192449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Spain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438B62-787F-DD3C-8870-A5EA73C7B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5181600"/>
            <a:ext cx="304800" cy="290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1D3FC-F9E4-4245-7364-2AD77BBD2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5638800"/>
            <a:ext cx="304800" cy="290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65121-8D23-D057-FB97-30EBD871C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5181600"/>
            <a:ext cx="304800" cy="290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8FA0F-73E3-453D-64E5-06D88A1CE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4419600"/>
            <a:ext cx="304800" cy="290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E4FD12-C22F-2A26-95E2-54E3E9BF7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4800600"/>
            <a:ext cx="304800" cy="2901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58B781-E2D1-1C88-77F3-8E6E93564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029200"/>
            <a:ext cx="304800" cy="2901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E07128-D301-60F9-14AF-DAA062875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4419600"/>
            <a:ext cx="304800" cy="290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F75CD2-C8B8-9D4D-CCF8-61E128740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4129430"/>
            <a:ext cx="304800" cy="290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F6E2D0-DE0C-E516-D0D8-02243A309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886200"/>
            <a:ext cx="304800" cy="2901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4EC43C-2DC5-C826-09B4-A88F48407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962400"/>
            <a:ext cx="304800" cy="2901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2B1A9E-84ED-8421-ABF6-58A700F60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1676400"/>
            <a:ext cx="304800" cy="2901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1834650-7E87-0E5C-3B54-9ACE80E32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514600"/>
            <a:ext cx="304800" cy="2901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58C4249-6231-E1D1-FC8C-5DD9FD602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048000"/>
            <a:ext cx="304800" cy="2901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850D7CF-5B9B-066B-84FB-344D37E76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276600"/>
            <a:ext cx="304800" cy="2901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A5A9E16-E3B4-99F1-2620-B3EC7536E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3215030"/>
            <a:ext cx="304800" cy="29017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B3467A4-83A7-278B-2F6A-DBCF10C0B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733800"/>
            <a:ext cx="304800" cy="2901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93405FB-2654-1258-06BA-FEEC812E8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672230"/>
            <a:ext cx="304800" cy="290170"/>
          </a:xfrm>
          <a:prstGeom prst="rect">
            <a:avLst/>
          </a:prstGeom>
        </p:spPr>
      </p:pic>
      <p:pic>
        <p:nvPicPr>
          <p:cNvPr id="28672" name="Picture 28671">
            <a:extLst>
              <a:ext uri="{FF2B5EF4-FFF2-40B4-BE49-F238E27FC236}">
                <a16:creationId xmlns:a16="http://schemas.microsoft.com/office/drawing/2014/main" id="{1136D00F-13D6-D2C8-6C7E-EA5EC9688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443630"/>
            <a:ext cx="304800" cy="290170"/>
          </a:xfrm>
          <a:prstGeom prst="rect">
            <a:avLst/>
          </a:prstGeom>
        </p:spPr>
      </p:pic>
      <p:pic>
        <p:nvPicPr>
          <p:cNvPr id="28673" name="Picture 28672">
            <a:extLst>
              <a:ext uri="{FF2B5EF4-FFF2-40B4-BE49-F238E27FC236}">
                <a16:creationId xmlns:a16="http://schemas.microsoft.com/office/drawing/2014/main" id="{DEFD3BC2-0B6B-95C8-8703-5B81F72F0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810000"/>
            <a:ext cx="304800" cy="290170"/>
          </a:xfrm>
          <a:prstGeom prst="rect">
            <a:avLst/>
          </a:prstGeom>
        </p:spPr>
      </p:pic>
      <p:pic>
        <p:nvPicPr>
          <p:cNvPr id="28676" name="Picture 28675">
            <a:extLst>
              <a:ext uri="{FF2B5EF4-FFF2-40B4-BE49-F238E27FC236}">
                <a16:creationId xmlns:a16="http://schemas.microsoft.com/office/drawing/2014/main" id="{096D45C4-C3F5-327E-1E88-60B7512B2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429000"/>
            <a:ext cx="304800" cy="2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4088"/>
      </p:ext>
    </p:extLst>
  </p:cSld>
  <p:clrMapOvr>
    <a:masterClrMapping/>
  </p:clrMapOvr>
  <p:transition spd="slow" advTm="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>
            <a:extLst>
              <a:ext uri="{FF2B5EF4-FFF2-40B4-BE49-F238E27FC236}">
                <a16:creationId xmlns:a16="http://schemas.microsoft.com/office/drawing/2014/main" id="{46A7DDF2-7881-4347-8B0E-0C171A38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14685"/>
            <a:ext cx="91440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	Available now—44 courses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Old Testament</a:t>
            </a:r>
            <a:r>
              <a:rPr lang="en-US" altLang="en-US" sz="1600" dirty="0">
                <a:latin typeface="Times New Roman" panose="02020603050405020304" pitchFamily="18" charset="0"/>
              </a:rPr>
              <a:t>			</a:t>
            </a: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New Testament</a:t>
            </a:r>
            <a:r>
              <a:rPr lang="en-US" altLang="en-US" sz="1600" dirty="0">
                <a:latin typeface="Times New Roman" panose="02020603050405020304" pitchFamily="18" charset="0"/>
              </a:rPr>
              <a:t>			</a:t>
            </a: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Tools</a:t>
            </a:r>
            <a:r>
              <a:rPr lang="en-US" altLang="en-US" sz="1600" dirty="0">
                <a:latin typeface="Times New Roman" panose="02020603050405020304" pitchFamily="18" charset="0"/>
              </a:rPr>
              <a:t>				</a:t>
            </a: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Ministry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OT 1, 2, 3, 4 	 		Life of Christ 1, 2 		Hebrew 1, 2		Spiritual Formation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Wisdom literature 		Acts			    		Greek 1, 2 			Christian Home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Isaiah 				Romans/Galatians	 	</a:t>
            </a:r>
            <a:r>
              <a:rPr lang="en-US" altLang="en-US" sz="1600" dirty="0" err="1">
                <a:latin typeface="Times New Roman" panose="02020603050405020304" pitchFamily="18" charset="0"/>
              </a:rPr>
              <a:t>Hermen</a:t>
            </a:r>
            <a:r>
              <a:rPr lang="en-US" altLang="en-US" sz="1600" dirty="0">
                <a:latin typeface="Times New Roman" panose="02020603050405020304" pitchFamily="18" charset="0"/>
              </a:rPr>
              <a:t>./</a:t>
            </a:r>
            <a:r>
              <a:rPr lang="en-US" altLang="en-US" sz="1600" dirty="0" err="1">
                <a:latin typeface="Times New Roman" panose="02020603050405020304" pitchFamily="18" charset="0"/>
              </a:rPr>
              <a:t>Exeg</a:t>
            </a:r>
            <a:r>
              <a:rPr lang="en-US" altLang="en-US" sz="1600" dirty="0">
                <a:latin typeface="Times New Roman" panose="02020603050405020304" pitchFamily="18" charset="0"/>
              </a:rPr>
              <a:t>. 1, 2	Counseling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Jeremiah/Lamentations 	1-2 Corinthians 			Homiletics			Leadership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Ezekiel/Daniel	 		Prison epistles		 	Analytical thinking 	Christianity/Culture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Minor prophets 			Pastorals								Intro to Ministry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 typeface="Arial" panose="020B0604020202020204" pitchFamily="34" charset="0"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					1-2 Peter, James			</a:t>
            </a:r>
            <a:r>
              <a:rPr lang="en-US" altLang="en-US" sz="1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History</a:t>
            </a:r>
            <a:r>
              <a:rPr lang="en-US" altLang="en-US" sz="1600" b="1" dirty="0">
                <a:latin typeface="Times New Roman" panose="02020603050405020304" pitchFamily="18" charset="0"/>
              </a:rPr>
              <a:t>			</a:t>
            </a:r>
            <a:r>
              <a:rPr lang="en-US" altLang="en-US" sz="1600" dirty="0">
                <a:latin typeface="Times New Roman" panose="02020603050405020304" pitchFamily="18" charset="0"/>
              </a:rPr>
              <a:t>Small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					Hebrews	 			History/Geography	Religious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		    			</a:t>
            </a:r>
            <a:r>
              <a:rPr lang="es-MX" altLang="en-US" sz="1600" dirty="0">
                <a:latin typeface="Book Antiqua" panose="02040602050305030304" pitchFamily="18" charset="0"/>
              </a:rPr>
              <a:t>Revelation			</a:t>
            </a:r>
            <a:r>
              <a:rPr lang="en-US" altLang="en-US" sz="1600" dirty="0">
                <a:latin typeface="Times New Roman" panose="02020603050405020304" pitchFamily="18" charset="0"/>
              </a:rPr>
              <a:t>Church History 1, 2 	Church planting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	         			      					Restoration History 	Worship and music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					    									Heaven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														Anthropology 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														Faith and Human development		   			</a:t>
            </a:r>
          </a:p>
        </p:txBody>
      </p:sp>
      <p:sp>
        <p:nvSpPr>
          <p:cNvPr id="53250" name="TextBox 2">
            <a:extLst>
              <a:ext uri="{FF2B5EF4-FFF2-40B4-BE49-F238E27FC236}">
                <a16:creationId xmlns:a16="http://schemas.microsoft.com/office/drawing/2014/main" id="{5C86473D-9649-FC4C-A51B-F62F210D3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453" y="26988"/>
            <a:ext cx="463254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2800" b="1" dirty="0">
                <a:solidFill>
                  <a:srgbClr val="FFFF00"/>
                </a:solidFill>
                <a:latin typeface="Book Antiqua" panose="02040602050305030304" pitchFamily="18" charset="0"/>
              </a:rPr>
              <a:t>TIBI online </a:t>
            </a:r>
            <a:r>
              <a:rPr lang="es-MX" altLang="en-US" sz="2800" b="1" dirty="0">
                <a:latin typeface="Book Antiqua" panose="02040602050305030304" pitchFamily="18" charset="0"/>
              </a:rPr>
              <a:t>(2100 students)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b="1" dirty="0">
                <a:latin typeface="Book Antiqua" panose="02040602050305030304" pitchFamily="18" charset="0"/>
              </a:rPr>
              <a:t>www.ibitenlinea.org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s-MX" altLang="en-US" sz="600" b="1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b="1" dirty="0">
                <a:latin typeface="Book Antiqua" panose="02040602050305030304" pitchFamily="18" charset="0"/>
              </a:rPr>
              <a:t>Preparing: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Spiritual formation 2026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MX" altLang="en-US" sz="1800" dirty="0">
                <a:latin typeface="Book Antiqua" panose="02040602050305030304" pitchFamily="18" charset="0"/>
              </a:rPr>
              <a:t>And updating several more</a:t>
            </a:r>
          </a:p>
        </p:txBody>
      </p:sp>
      <p:pic>
        <p:nvPicPr>
          <p:cNvPr id="3" name="Picture 2" descr="A person in a blue shirt and tie&#10;&#10;AI-generated content may be incorrect.">
            <a:extLst>
              <a:ext uri="{FF2B5EF4-FFF2-40B4-BE49-F238E27FC236}">
                <a16:creationId xmlns:a16="http://schemas.microsoft.com/office/drawing/2014/main" id="{12B5C94F-0178-67C9-2063-C2E20DAED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" y="0"/>
            <a:ext cx="44831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22434"/>
      </p:ext>
    </p:extLst>
  </p:cSld>
  <p:clrMapOvr>
    <a:masterClrMapping/>
  </p:clrMapOvr>
  <p:transition spd="slow" advTm="86399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C193-212E-B246-A75F-70522735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Hard Drives for Remote Schools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D94939C7-CC98-2946-95B9-96275A93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For remote locations where there is limited to no access to the internet, we put all our course materials on hard drives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Facilitated and graded by local workers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We have had 55 EBLs in 17 countries, with a total of 59 coordinators and 935 students since we began.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Additionally, in Cuba TIBI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has more than 18,000 students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32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  who have used this format.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0C43A6F8-5204-D14E-AEB9-96B5A0998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57700"/>
            <a:ext cx="3124200" cy="2400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>
            <a:extLst>
              <a:ext uri="{FF2B5EF4-FFF2-40B4-BE49-F238E27FC236}">
                <a16:creationId xmlns:a16="http://schemas.microsoft.com/office/drawing/2014/main" id="{C3E90692-2CB8-5C46-9760-35839439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 err="1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whatsapp</a:t>
            </a:r>
            <a:r>
              <a:rPr lang="en-US" sz="4000" b="1" dirty="0">
                <a:latin typeface="Cambria" panose="02040503050406030204" pitchFamily="18" charset="0"/>
                <a:ea typeface="+mj-ea"/>
                <a:cs typeface="Arabic Typesetting" panose="020F0502020204030204" pitchFamily="34" charset="0"/>
              </a:rPr>
              <a:t> courses</a:t>
            </a:r>
          </a:p>
        </p:txBody>
      </p:sp>
      <p:sp>
        <p:nvSpPr>
          <p:cNvPr id="54274" name="Rectangle 5">
            <a:extLst>
              <a:ext uri="{FF2B5EF4-FFF2-40B4-BE49-F238E27FC236}">
                <a16:creationId xmlns:a16="http://schemas.microsoft.com/office/drawing/2014/main" id="{2D5CFE88-E98C-B448-A0E4-9CC0E3E048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3340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Students receive class audios and pdfs through WhatsApp chat.</a:t>
            </a: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Professors meet with students for an hour to review material and answer questions every 1-2 weeks. (more interaction than online, less than Zoom.)</a:t>
            </a:r>
          </a:p>
          <a:p>
            <a:pPr marL="533400" indent="-533400" eaLnBrk="1" hangingPunct="1">
              <a:buClr>
                <a:srgbClr val="E1E1E1"/>
              </a:buClr>
              <a:buFont typeface="Wingdings 2" pitchFamily="2" charset="2"/>
              <a:buChar char=""/>
              <a:defRPr/>
            </a:pPr>
            <a:r>
              <a:rPr lang="en-US" altLang="en-US" sz="3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Especially useful for places with very low bandwidth or little internet.</a:t>
            </a:r>
          </a:p>
        </p:txBody>
      </p:sp>
    </p:spTree>
    <p:extLst>
      <p:ext uri="{BB962C8B-B14F-4D97-AF65-F5344CB8AC3E}">
        <p14:creationId xmlns:p14="http://schemas.microsoft.com/office/powerpoint/2010/main" val="2468762371"/>
      </p:ext>
    </p:extLst>
  </p:cSld>
  <p:clrMapOvr>
    <a:masterClrMapping/>
  </p:clrMapOvr>
  <p:transition spd="slow" advTm="8639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4">
            <a:extLst>
              <a:ext uri="{FF2B5EF4-FFF2-40B4-BE49-F238E27FC236}">
                <a16:creationId xmlns:a16="http://schemas.microsoft.com/office/drawing/2014/main" id="{19DEB176-113E-F44F-8062-01E2953E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0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" name="Picture 2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FFD1B6E8-91AE-AE40-E98C-6D01F1F8D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944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BB37A9-3155-7DCC-FA8A-46C9A2458AF5}"/>
              </a:ext>
            </a:extLst>
          </p:cNvPr>
          <p:cNvSpPr txBox="1"/>
          <p:nvPr/>
        </p:nvSpPr>
        <p:spPr>
          <a:xfrm>
            <a:off x="2438400" y="1053557"/>
            <a:ext cx="67056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eaLnBrk="1" hangingPunct="1">
              <a:lnSpc>
                <a:spcPct val="80000"/>
              </a:lnSpc>
              <a:buFontTx/>
              <a:buNone/>
            </a:pPr>
            <a:r>
              <a:rPr lang="en-US" sz="1800" b="1" i="1" dirty="0">
                <a:solidFill>
                  <a:srgbClr val="002060"/>
                </a:solidFill>
                <a:latin typeface="Cambria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https://www.youtube.com/c/InstitutoBiblicoInternacionaldeTexasIBIT</a:t>
            </a:r>
            <a:endParaRPr lang="en-US" sz="18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574226"/>
      </p:ext>
    </p:extLst>
  </p:cSld>
  <p:clrMapOvr>
    <a:masterClrMapping/>
  </p:clrMapOvr>
  <p:transition spd="slow" advTm="86399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B51E7584-2124-784E-9BD1-CB6E3428B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8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b="1" dirty="0" err="1">
                <a:solidFill>
                  <a:srgbClr val="FFFF00"/>
                </a:solidFill>
                <a:latin typeface="Georgia" panose="02040502050405020303" pitchFamily="18" charset="0"/>
              </a:rPr>
              <a:t>Growing</a:t>
            </a:r>
            <a:r>
              <a:rPr lang="es-ES" altLang="en-US" b="1" dirty="0">
                <a:solidFill>
                  <a:srgbClr val="FFFF00"/>
                </a:solidFill>
                <a:latin typeface="Georgia" panose="02040502050405020303" pitchFamily="18" charset="0"/>
              </a:rPr>
              <a:t> Kingdom </a:t>
            </a:r>
            <a:r>
              <a:rPr lang="es-ES" altLang="en-US" b="1" dirty="0" err="1">
                <a:solidFill>
                  <a:srgbClr val="FFFF00"/>
                </a:solidFill>
                <a:latin typeface="Georgia" panose="02040502050405020303" pitchFamily="18" charset="0"/>
              </a:rPr>
              <a:t>Impact</a:t>
            </a:r>
            <a:r>
              <a:rPr lang="es-ES" altLang="en-US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s-ES" altLang="en-US" b="1" dirty="0" err="1">
                <a:solidFill>
                  <a:srgbClr val="FFFF00"/>
                </a:solidFill>
                <a:latin typeface="Georgia" panose="02040502050405020303" pitchFamily="18" charset="0"/>
              </a:rPr>
              <a:t>Worldwide</a:t>
            </a:r>
            <a:endParaRPr lang="es-ES" altLang="en-US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9D1BB349-5BB5-754C-9A46-C844FFCA5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594100"/>
            <a:ext cx="2895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Georgia" panose="02040502050405020303" pitchFamily="18" charset="0"/>
              </a:rPr>
              <a:t>6500+ baptisms </a:t>
            </a:r>
            <a:r>
              <a:rPr lang="en-US" altLang="en-US" dirty="0">
                <a:latin typeface="Georgia" panose="02040502050405020303" pitchFamily="18" charset="0"/>
              </a:rPr>
              <a:t>and </a:t>
            </a:r>
            <a:r>
              <a:rPr lang="en-US" altLang="en-US" dirty="0">
                <a:solidFill>
                  <a:srgbClr val="FFFF00"/>
                </a:solidFill>
                <a:latin typeface="Georgia" panose="02040502050405020303" pitchFamily="18" charset="0"/>
              </a:rPr>
              <a:t>81 church plants </a:t>
            </a:r>
            <a:r>
              <a:rPr lang="en-US" altLang="en-US" dirty="0">
                <a:latin typeface="Georgia" panose="02040502050405020303" pitchFamily="18" charset="0"/>
              </a:rPr>
              <a:t>worldwide since 2009!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(Plus those that weren</a:t>
            </a:r>
            <a:r>
              <a:rPr lang="en-US" altLang="es-MX" dirty="0">
                <a:latin typeface="Georgia" panose="02040502050405020303" pitchFamily="18" charset="0"/>
              </a:rPr>
              <a:t>’</a:t>
            </a:r>
            <a:r>
              <a:rPr lang="en-US" altLang="en-US" dirty="0">
                <a:latin typeface="Georgia" panose="02040502050405020303" pitchFamily="18" charset="0"/>
              </a:rPr>
              <a:t>t reported!)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June 2026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57C90AFC-C0BD-1B4A-9787-22FC07915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762000"/>
            <a:ext cx="5029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dirty="0">
                <a:latin typeface="Georgia" panose="02040502050405020303" pitchFamily="18" charset="0"/>
              </a:rPr>
              <a:t>We have at least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363 current full-time students </a:t>
            </a:r>
            <a:r>
              <a:rPr lang="en-US" altLang="en-US" dirty="0">
                <a:latin typeface="Georgia" panose="02040502050405020303" pitchFamily="18" charset="0"/>
              </a:rPr>
              <a:t>or graduates working 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235 congregations </a:t>
            </a:r>
            <a:r>
              <a:rPr lang="en-US" altLang="en-US" dirty="0">
                <a:latin typeface="Georgia" panose="02040502050405020303" pitchFamily="18" charset="0"/>
              </a:rPr>
              <a:t>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179 cities </a:t>
            </a:r>
            <a:r>
              <a:rPr lang="en-US" altLang="en-US" dirty="0">
                <a:latin typeface="Georgia" panose="02040502050405020303" pitchFamily="18" charset="0"/>
              </a:rPr>
              <a:t>in </a:t>
            </a:r>
            <a:r>
              <a:rPr lang="en-US" alt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Georgia" panose="02040502050405020303" pitchFamily="18" charset="0"/>
              </a:rPr>
              <a:t>21 countries </a:t>
            </a:r>
            <a:r>
              <a:rPr lang="en-US" altLang="en-US" dirty="0">
                <a:latin typeface="Georgia" panose="02040502050405020303" pitchFamily="18" charset="0"/>
              </a:rPr>
              <a:t>(not counting any of our several thousand part-time students)</a:t>
            </a:r>
          </a:p>
        </p:txBody>
      </p:sp>
      <p:pic>
        <p:nvPicPr>
          <p:cNvPr id="3" name="Picture 2" descr="A picture containing outdoor, water, person, child&#10;&#10;Description automatically generated">
            <a:extLst>
              <a:ext uri="{FF2B5EF4-FFF2-40B4-BE49-F238E27FC236}">
                <a16:creationId xmlns:a16="http://schemas.microsoft.com/office/drawing/2014/main" id="{53410FB7-098B-7A43-B6D3-E1DBEB612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102100" cy="3001283"/>
          </a:xfrm>
          <a:prstGeom prst="rect">
            <a:avLst/>
          </a:prstGeom>
        </p:spPr>
      </p:pic>
      <p:pic>
        <p:nvPicPr>
          <p:cNvPr id="5" name="Picture 4" descr="A picture containing floor, person&#10;&#10;Description automatically generated">
            <a:extLst>
              <a:ext uri="{FF2B5EF4-FFF2-40B4-BE49-F238E27FC236}">
                <a16:creationId xmlns:a16="http://schemas.microsoft.com/office/drawing/2014/main" id="{680A47D5-1C82-9B43-817E-706346B2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095021"/>
            <a:ext cx="3886200" cy="3762979"/>
          </a:xfrm>
          <a:prstGeom prst="rect">
            <a:avLst/>
          </a:prstGeom>
        </p:spPr>
      </p:pic>
    </p:spTree>
  </p:cSld>
  <p:clrMapOvr>
    <a:masterClrMapping/>
  </p:clrMapOvr>
  <p:transition spd="slow" advTm="9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28AFA5A-D197-5441-9AEA-F8974435B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3200" b="1" i="1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3200" i="1">
                <a:latin typeface="Georgia" panose="02040502050405020303" pitchFamily="18" charset="0"/>
              </a:rPr>
              <a:t>Representatives of 35 church plants in Cuba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F68A3D21-16CA-EB44-B3DD-13D254A22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03B8E249-685F-504C-B6CE-398F4383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015769"/>
            <a:ext cx="7696200" cy="168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i="1" dirty="0">
                <a:latin typeface="Georgia" panose="02040502050405020303" pitchFamily="18" charset="0"/>
              </a:rPr>
              <a:t>La Puerta—Agustin Garcia, minister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800" i="1" dirty="0">
                <a:latin typeface="Georgia" panose="02040502050405020303" pitchFamily="18" charset="0"/>
              </a:rPr>
              <a:t>This church was planted after TIBI was founded, and in spring 2026 had its 20</a:t>
            </a:r>
            <a:r>
              <a:rPr lang="en-US" altLang="en-US" sz="2800" i="1" baseline="30000" dirty="0">
                <a:latin typeface="Georgia" panose="02040502050405020303" pitchFamily="18" charset="0"/>
              </a:rPr>
              <a:t>th</a:t>
            </a:r>
            <a:r>
              <a:rPr lang="en-US" altLang="en-US" sz="2800" i="1" dirty="0">
                <a:latin typeface="Georgia" panose="02040502050405020303" pitchFamily="18" charset="0"/>
              </a:rPr>
              <a:t> anniversary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0FB027-98D8-DC6D-4ABB-C481960A4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" y="0"/>
            <a:ext cx="9144001" cy="4834466"/>
          </a:xfrm>
          <a:prstGeom prst="rect">
            <a:avLst/>
          </a:prstGeom>
        </p:spPr>
      </p:pic>
    </p:spTree>
  </p:cSld>
  <p:clrMapOvr>
    <a:masterClrMapping/>
  </p:clrMapOvr>
  <p:transition spd="slow" advTm="9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84D8B634-CF49-1146-8103-F735271AE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Beginnings of TIBI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en-US" altLang="en-US" sz="4000" dirty="0">
              <a:latin typeface="Cambria" panose="02040503050406030204" pitchFamily="18" charset="0"/>
              <a:ea typeface="ＭＳ Ｐゴシック" panose="020B0600070205080204" pitchFamily="34" charset="-128"/>
              <a:cs typeface="Arabic Typesetting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Need for more Hispanic churches, models, and workers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To go or not to go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God can do more than you ask or imagine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AFE48127-3A9F-DD4A-B09D-F234790E2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09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3200" b="1" cap="none">
                <a:latin typeface="Cambria" panose="02040503050406030204" pitchFamily="18" charset="0"/>
                <a:ea typeface="ＭＳ Ｐゴシック" panose="020B0600070205080204" pitchFamily="34" charset="-128"/>
              </a:rPr>
              <a:t>FABULOUS STORIES OF HOW GOD WORKS…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C92A3342-83F9-9B48-B9A1-4F19D10837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gang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neighborhoods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through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Isaac Torres in Venezuela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Cuba in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prison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jails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through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Felix</a:t>
            </a:r>
            <a:endParaRPr lang="es-ES" altLang="en-US" sz="34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In Nashville—TIBI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grads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started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or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work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two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Hispanic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works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 Nashville</a:t>
            </a:r>
          </a:p>
          <a:p>
            <a:pPr marL="533400" indent="-533400" eaLnBrk="1" hangingPunct="1">
              <a:buClr>
                <a:srgbClr val="E1E1E1"/>
              </a:buClr>
            </a:pP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Who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knows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what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else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" altLang="en-US" sz="34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God</a:t>
            </a:r>
            <a:r>
              <a:rPr lang="es-ES" altLang="en-US" sz="34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has in store?</a:t>
            </a:r>
          </a:p>
        </p:txBody>
      </p:sp>
    </p:spTree>
  </p:cSld>
  <p:clrMapOvr>
    <a:masterClrMapping/>
  </p:clrMapOvr>
  <p:transition spd="slow" advTm="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7" name="Rectangle 3">
            <a:extLst>
              <a:ext uri="{FF2B5EF4-FFF2-40B4-BE49-F238E27FC236}">
                <a16:creationId xmlns:a16="http://schemas.microsoft.com/office/drawing/2014/main" id="{D9D7FAAB-7C4A-A14B-9525-BFB44B837D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4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How can you help?</a:t>
            </a:r>
          </a:p>
          <a:p>
            <a:pPr algn="ctr" eaLnBrk="1" hangingPunct="1">
              <a:buFontTx/>
              <a:buNone/>
            </a:pPr>
            <a:endParaRPr lang="en-US" altLang="en-US" sz="12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Encouragement and prayer.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Visit us online or during a class!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Recommend interested students or churches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Contribute to a student scholarship ($400-800/month)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Buy hard drive for remote sites ($100)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Technology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Professors</a:t>
            </a:r>
          </a:p>
        </p:txBody>
      </p:sp>
    </p:spTree>
  </p:cSld>
  <p:clrMapOvr>
    <a:masterClrMapping/>
  </p:clrMapOvr>
  <p:transition spd="slow" advTm="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8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8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8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68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687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>
            <a:extLst>
              <a:ext uri="{FF2B5EF4-FFF2-40B4-BE49-F238E27FC236}">
                <a16:creationId xmlns:a16="http://schemas.microsoft.com/office/drawing/2014/main" id="{5A4A40D6-94E9-3D47-A7D6-9705D03A3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TIBI Information and Resources</a:t>
            </a:r>
          </a:p>
        </p:txBody>
      </p:sp>
      <p:sp>
        <p:nvSpPr>
          <p:cNvPr id="67586" name="Rectangle 3">
            <a:extLst>
              <a:ext uri="{FF2B5EF4-FFF2-40B4-BE49-F238E27FC236}">
                <a16:creationId xmlns:a16="http://schemas.microsoft.com/office/drawing/2014/main" id="{09E6BE55-CEAC-A345-B3C4-1C1A5B9CF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/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School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Website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2"/>
              </a:rPr>
              <a:t>www.ibitibi.org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Masters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program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3"/>
              </a:rPr>
              <a:t>www.redinbi.org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Online video </a:t>
            </a:r>
            <a:r>
              <a:rPr lang="es-ES_tradnl" altLang="en-US" sz="28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courses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:  </a:t>
            </a:r>
            <a:r>
              <a:rPr lang="es-ES_tradnl" altLang="en-US" sz="2800" dirty="0" err="1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ibitenlinea.org</a:t>
            </a:r>
            <a:r>
              <a:rPr lang="es-ES_tradnl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  </a:t>
            </a:r>
          </a:p>
          <a:p>
            <a:pPr eaLnBrk="1" hangingPunct="1"/>
            <a:r>
              <a:rPr lang="en-US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YouTube (courses and Israel videos) </a:t>
            </a:r>
            <a:r>
              <a:rPr lang="en-US" sz="2800" dirty="0">
                <a:latin typeface="Cambria" panose="02040503050406030204" pitchFamily="18" charset="0"/>
                <a:hlinkClick r:id="rId4"/>
              </a:rPr>
              <a:t>https://www.youtube.com/c/InstitutoBiblicoInternacionaldeTexasIBIT</a:t>
            </a:r>
            <a:endParaRPr lang="en-US" sz="2800" dirty="0">
              <a:latin typeface="Cambria" panose="02040503050406030204" pitchFamily="18" charset="0"/>
            </a:endParaRPr>
          </a:p>
          <a:p>
            <a:pPr eaLnBrk="1" hangingPunct="1"/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Facebook  </a:t>
            </a:r>
            <a:r>
              <a:rPr lang="es-ES_tradnl" altLang="en-US" sz="2800" dirty="0">
                <a:latin typeface="Cambria" panose="02040503050406030204" pitchFamily="18" charset="0"/>
                <a:ea typeface="ＭＳ Ｐゴシック" panose="020B0600070205080204" pitchFamily="34" charset="-128"/>
                <a:hlinkClick r:id="rId5"/>
              </a:rPr>
              <a:t>https://www.facebook.com/IBIT-y-Sunsetonline-111879462197567/?fref=</a:t>
            </a:r>
            <a:r>
              <a:rPr lang="es-ES_tradnl" altLang="en-US" sz="2800">
                <a:latin typeface="Cambria" panose="02040503050406030204" pitchFamily="18" charset="0"/>
                <a:ea typeface="ＭＳ Ｐゴシック" panose="020B0600070205080204" pitchFamily="34" charset="-128"/>
                <a:hlinkClick r:id="rId5"/>
              </a:rPr>
              <a:t>ts</a:t>
            </a:r>
            <a:endParaRPr lang="es-ES_tradnl" altLang="en-US" sz="28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Tm="9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5DE32F-516A-5B19-D30B-E2FFE571B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>
            <a:extLst>
              <a:ext uri="{FF2B5EF4-FFF2-40B4-BE49-F238E27FC236}">
                <a16:creationId xmlns:a16="http://schemas.microsoft.com/office/drawing/2014/main" id="{10417AC0-E4E9-5FDF-D53B-4E8E89CF8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Mission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To make disciples who make other disciples, planting and nurturing churches that are: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Biblical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Nurturing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Relevant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Evangelistic</a:t>
            </a:r>
          </a:p>
        </p:txBody>
      </p:sp>
    </p:spTree>
    <p:extLst>
      <p:ext uri="{BB962C8B-B14F-4D97-AF65-F5344CB8AC3E}">
        <p14:creationId xmlns:p14="http://schemas.microsoft.com/office/powerpoint/2010/main" val="2699513189"/>
      </p:ext>
    </p:extLst>
  </p:cSld>
  <p:clrMapOvr>
    <a:masterClrMapping/>
  </p:clrMapOvr>
  <p:transition spd="slow" advTm="9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6A867486-99D1-BD44-9B8E-04245CA18B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7010400"/>
          </a:xfrm>
        </p:spPr>
        <p:txBody>
          <a:bodyPr>
            <a:normAutofit/>
          </a:bodyPr>
          <a:lstStyle/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36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r>
              <a:rPr lang="en-US" altLang="en-US" sz="36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TIBI</a:t>
            </a:r>
            <a:r>
              <a:rPr lang="en-US" altLang="es-MX" sz="36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en-US" sz="36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s values</a:t>
            </a:r>
          </a:p>
          <a:p>
            <a:pPr marL="547688" indent="-411163" algn="ctr" eaLnBrk="1" hangingPunct="1">
              <a:lnSpc>
                <a:spcPct val="80000"/>
              </a:lnSpc>
              <a:buClr>
                <a:srgbClr val="F9F9F9"/>
              </a:buClr>
              <a:buFont typeface="Wingdings" pitchFamily="2" charset="2"/>
              <a:buNone/>
            </a:pPr>
            <a:endParaRPr lang="en-US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Loving, open,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respectful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dialogue,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focused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on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unity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in the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gospel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of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Jesus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 (I Cor, 15:1-4, Mat. 22:37-40, Matt. 23:23, 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Eph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. 4:4-6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Train in place</a:t>
            </a:r>
          </a:p>
          <a:p>
            <a:pPr marL="547688" indent="-411163" eaLnBrk="1" hangingPunct="1">
              <a:lnSpc>
                <a:spcPct val="80000"/>
              </a:lnSpc>
              <a:buClr>
                <a:srgbClr val="F9F9F9"/>
              </a:buClr>
            </a:pP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Provide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lifelong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support</a:t>
            </a:r>
            <a:r>
              <a:rPr lang="es-ES_tradnl" altLang="en-US" sz="36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600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network</a:t>
            </a:r>
            <a:endParaRPr lang="es-ES_tradnl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136525" indent="0" eaLnBrk="1" hangingPunct="1">
              <a:lnSpc>
                <a:spcPct val="80000"/>
              </a:lnSpc>
              <a:buClr>
                <a:srgbClr val="F9F9F9"/>
              </a:buClr>
              <a:buNone/>
            </a:pPr>
            <a:endParaRPr lang="es-ES_tradnl" altLang="en-US" sz="3600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 advTm="8639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>
            <a:extLst>
              <a:ext uri="{FF2B5EF4-FFF2-40B4-BE49-F238E27FC236}">
                <a16:creationId xmlns:a16="http://schemas.microsoft.com/office/drawing/2014/main" id="{3B05F580-E48E-C64C-9747-A6B2AD2F75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34109" y="505135"/>
            <a:ext cx="2825311" cy="67401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b="1" i="1" dirty="0">
                <a:latin typeface="Cambria" panose="02040503050406030204" pitchFamily="18" charset="0"/>
                <a:ea typeface="ＭＳ Ｐゴシック" panose="020B0600070205080204" pitchFamily="34" charset="-128"/>
                <a:cs typeface="Arabic Typesetting" panose="020F0502020204030204" pitchFamily="34" charset="0"/>
              </a:rPr>
              <a:t>Board 2026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8C27060-AAD9-F84C-B7DB-9A6F52B159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625" y="1910586"/>
            <a:ext cx="2209800" cy="381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000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Randy King</a:t>
            </a:r>
          </a:p>
        </p:txBody>
      </p:sp>
      <p:pic>
        <p:nvPicPr>
          <p:cNvPr id="26627" name="Picture 10" descr="Randy King 2">
            <a:extLst>
              <a:ext uri="{FF2B5EF4-FFF2-40B4-BE49-F238E27FC236}">
                <a16:creationId xmlns:a16="http://schemas.microsoft.com/office/drawing/2014/main" id="{0B1C2247-FC27-9848-B16E-AA891960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05050" cy="1844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3" descr="Alan Mashburn">
            <a:extLst>
              <a:ext uri="{FF2B5EF4-FFF2-40B4-BE49-F238E27FC236}">
                <a16:creationId xmlns:a16="http://schemas.microsoft.com/office/drawing/2014/main" id="{A751747A-D3B8-9F44-A8CE-52DA9BC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501900"/>
            <a:ext cx="2247900" cy="184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20">
            <a:extLst>
              <a:ext uri="{FF2B5EF4-FFF2-40B4-BE49-F238E27FC236}">
                <a16:creationId xmlns:a16="http://schemas.microsoft.com/office/drawing/2014/main" id="{66AB0621-57C5-0F49-AB82-394C04330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343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Alan Mashburn</a:t>
            </a:r>
          </a:p>
        </p:txBody>
      </p:sp>
      <p:sp>
        <p:nvSpPr>
          <p:cNvPr id="26634" name="Rectangle 19">
            <a:extLst>
              <a:ext uri="{FF2B5EF4-FFF2-40B4-BE49-F238E27FC236}">
                <a16:creationId xmlns:a16="http://schemas.microsoft.com/office/drawing/2014/main" id="{C75CF495-7671-0E44-89E8-F785E3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2" y="5543550"/>
            <a:ext cx="119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Flo Mata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6635" name="Picture 20">
            <a:extLst>
              <a:ext uri="{FF2B5EF4-FFF2-40B4-BE49-F238E27FC236}">
                <a16:creationId xmlns:a16="http://schemas.microsoft.com/office/drawing/2014/main" id="{88958ADE-79EE-794A-BB37-2194BA27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90" y="4752211"/>
            <a:ext cx="2457038" cy="21057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2">
            <a:extLst>
              <a:ext uri="{FF2B5EF4-FFF2-40B4-BE49-F238E27FC236}">
                <a16:creationId xmlns:a16="http://schemas.microsoft.com/office/drawing/2014/main" id="{87CFBB5E-63C8-DA40-9D6B-4D12AA9E2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66" y="-383"/>
            <a:ext cx="25558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Rectangle 20">
            <a:extLst>
              <a:ext uri="{FF2B5EF4-FFF2-40B4-BE49-F238E27FC236}">
                <a16:creationId xmlns:a16="http://schemas.microsoft.com/office/drawing/2014/main" id="{A1720BA1-F01A-7D4D-AB08-6FE96395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133600"/>
            <a:ext cx="3803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2000" dirty="0">
                <a:latin typeface="Georgia" panose="02040502050405020303" pitchFamily="18" charset="0"/>
              </a:rPr>
              <a:t>Gustavo and Micaela Villanueva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AFAC7-59BC-7A48-BAE3-3E8961BCB7FB}"/>
              </a:ext>
            </a:extLst>
          </p:cNvPr>
          <p:cNvSpPr txBox="1"/>
          <p:nvPr/>
        </p:nvSpPr>
        <p:spPr>
          <a:xfrm>
            <a:off x="-7126" y="4825103"/>
            <a:ext cx="185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Georgia" panose="02040502050405020303" pitchFamily="18" charset="0"/>
              </a:rPr>
              <a:t>Lewis Norman</a:t>
            </a:r>
          </a:p>
        </p:txBody>
      </p:sp>
      <p:pic>
        <p:nvPicPr>
          <p:cNvPr id="4" name="Picture 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CFEB4D3-AC8A-D540-A705-4C4C71147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4792716"/>
            <a:ext cx="2152455" cy="2046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EFB05-2665-424A-99B0-5699DD4772E8}"/>
              </a:ext>
            </a:extLst>
          </p:cNvPr>
          <p:cNvSpPr txBox="1"/>
          <p:nvPr/>
        </p:nvSpPr>
        <p:spPr>
          <a:xfrm>
            <a:off x="6765719" y="554355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Paul Gidden</a:t>
            </a:r>
          </a:p>
        </p:txBody>
      </p: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A9B3297-35A8-8745-A87B-56D075D7E2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2402967"/>
            <a:ext cx="1681765" cy="24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30240"/>
      </p:ext>
    </p:extLst>
  </p:cSld>
  <p:clrMapOvr>
    <a:masterClrMapping/>
  </p:clrMapOvr>
  <p:transition spd="slow" advTm="86399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0">
            <a:extLst>
              <a:ext uri="{FF2B5EF4-FFF2-40B4-BE49-F238E27FC236}">
                <a16:creationId xmlns:a16="http://schemas.microsoft.com/office/drawing/2014/main" id="{59747295-A36A-E64F-8BE9-C05DDF976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31770" y="2651720"/>
            <a:ext cx="3316630" cy="5143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Admin</a:t>
            </a:r>
            <a:r>
              <a:rPr lang="es-ES_tradnl" altLang="en-US" sz="3200" b="1" cap="none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es-ES_tradnl" altLang="en-US" sz="3200" b="1" cap="none" dirty="0" err="1">
                <a:latin typeface="Cambria" panose="02040503050406030204" pitchFamily="18" charset="0"/>
                <a:ea typeface="ＭＳ Ｐゴシック" panose="020B0600070205080204" pitchFamily="34" charset="-128"/>
              </a:rPr>
              <a:t>team</a:t>
            </a:r>
            <a:r>
              <a:rPr lang="es-ES_tradnl" altLang="en-US" sz="3200" b="1" cap="none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2026</a:t>
            </a:r>
            <a:endParaRPr lang="en-US" altLang="en-US" sz="3200" b="1" cap="none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Rectangle 12">
            <a:extLst>
              <a:ext uri="{FF2B5EF4-FFF2-40B4-BE49-F238E27FC236}">
                <a16:creationId xmlns:a16="http://schemas.microsoft.com/office/drawing/2014/main" id="{9BEB46A9-DAB6-2A43-84AE-AE4E3A938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198" y="1624152"/>
            <a:ext cx="2075002" cy="7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Kevin Montgomery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Assistant director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SzTx/>
              <a:buFontTx/>
              <a:buNone/>
            </a:pPr>
            <a:endParaRPr lang="en-US" altLang="en-US" sz="1600" b="1" dirty="0">
              <a:latin typeface="Georgia" panose="02040502050405020303" pitchFamily="18" charset="0"/>
            </a:endParaRPr>
          </a:p>
        </p:txBody>
      </p:sp>
      <p:pic>
        <p:nvPicPr>
          <p:cNvPr id="30723" name="Picture 5" descr="untitled">
            <a:extLst>
              <a:ext uri="{FF2B5EF4-FFF2-40B4-BE49-F238E27FC236}">
                <a16:creationId xmlns:a16="http://schemas.microsoft.com/office/drawing/2014/main" id="{5328C53C-8A1F-D64B-B994-5CBB95CB2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38" y="14534"/>
            <a:ext cx="1911569" cy="1601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6">
            <a:extLst>
              <a:ext uri="{FF2B5EF4-FFF2-40B4-BE49-F238E27FC236}">
                <a16:creationId xmlns:a16="http://schemas.microsoft.com/office/drawing/2014/main" id="{93298DA7-26C0-0D4D-BDBE-6A71DAC3B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697" y="1524000"/>
            <a:ext cx="248290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Pedro and Silvia del </a:t>
            </a:r>
            <a:r>
              <a:rPr lang="en-US" altLang="en-US" sz="1600" dirty="0" err="1">
                <a:latin typeface="Georgia" panose="02040502050405020303" pitchFamily="18" charset="0"/>
              </a:rPr>
              <a:t>Pozo</a:t>
            </a:r>
            <a:endParaRPr lang="en-US" altLang="en-US" sz="16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1600" dirty="0">
                <a:latin typeface="Georgia" panose="02040502050405020303" pitchFamily="18" charset="0"/>
              </a:rPr>
              <a:t>Online, EBL </a:t>
            </a:r>
            <a:r>
              <a:rPr lang="es-ES" altLang="en-US" sz="1600" dirty="0" err="1">
                <a:latin typeface="Georgia" panose="02040502050405020303" pitchFamily="18" charset="0"/>
              </a:rPr>
              <a:t>coordinators</a:t>
            </a:r>
            <a:endParaRPr lang="en-US" altLang="en-US" sz="1600" dirty="0">
              <a:latin typeface="Georgia" panose="02040502050405020303" pitchFamily="18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A8C90D7-4293-934B-B5E8-B0519CC69E13}"/>
              </a:ext>
            </a:extLst>
          </p:cNvPr>
          <p:cNvSpPr txBox="1">
            <a:spLocks noChangeArrowheads="1"/>
          </p:cNvSpPr>
          <p:nvPr/>
        </p:nvSpPr>
        <p:spPr>
          <a:xfrm>
            <a:off x="4208318" y="1609809"/>
            <a:ext cx="2344882" cy="762000"/>
          </a:xfrm>
          <a:prstGeom prst="rect">
            <a:avLst/>
          </a:prstGeom>
        </p:spPr>
        <p:txBody>
          <a:bodyPr/>
          <a:lstStyle/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1600" dirty="0">
                <a:latin typeface="Georgia"/>
                <a:ea typeface="+mn-ea"/>
                <a:cs typeface="Georgia"/>
              </a:rPr>
              <a:t>Carlos Camacho</a:t>
            </a:r>
          </a:p>
          <a:p>
            <a:pPr marL="548640" indent="-41148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1600" dirty="0">
                <a:latin typeface="Georgia"/>
                <a:ea typeface="+mn-ea"/>
                <a:cs typeface="Georgia"/>
              </a:rPr>
              <a:t>Field work supervisor</a:t>
            </a:r>
          </a:p>
        </p:txBody>
      </p:sp>
      <p:pic>
        <p:nvPicPr>
          <p:cNvPr id="30727" name="Picture 10">
            <a:extLst>
              <a:ext uri="{FF2B5EF4-FFF2-40B4-BE49-F238E27FC236}">
                <a16:creationId xmlns:a16="http://schemas.microsoft.com/office/drawing/2014/main" id="{283C2833-E957-624F-8884-E2FE9F96E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38602"/>
            <a:ext cx="1219200" cy="17906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Rectangle 6">
            <a:extLst>
              <a:ext uri="{FF2B5EF4-FFF2-40B4-BE49-F238E27FC236}">
                <a16:creationId xmlns:a16="http://schemas.microsoft.com/office/drawing/2014/main" id="{D2B6427D-A04D-4949-86B0-E7E0B50B9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52" y="5467811"/>
            <a:ext cx="179718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Daniel Urdaneta,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IT specialist</a:t>
            </a:r>
          </a:p>
        </p:txBody>
      </p:sp>
      <p:sp>
        <p:nvSpPr>
          <p:cNvPr id="30729" name="Rectangle 6">
            <a:extLst>
              <a:ext uri="{FF2B5EF4-FFF2-40B4-BE49-F238E27FC236}">
                <a16:creationId xmlns:a16="http://schemas.microsoft.com/office/drawing/2014/main" id="{CD264CBC-9FE1-EF45-A5B1-90FEB801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835" y="1622841"/>
            <a:ext cx="1689365" cy="61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Steve Austin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Director</a:t>
            </a:r>
          </a:p>
        </p:txBody>
      </p:sp>
      <p:pic>
        <p:nvPicPr>
          <p:cNvPr id="30730" name="Picture 1">
            <a:extLst>
              <a:ext uri="{FF2B5EF4-FFF2-40B4-BE49-F238E27FC236}">
                <a16:creationId xmlns:a16="http://schemas.microsoft.com/office/drawing/2014/main" id="{B046F7AF-B293-F245-AF1D-BCE69E48F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08" y="22987"/>
            <a:ext cx="1368792" cy="15435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2">
            <a:extLst>
              <a:ext uri="{FF2B5EF4-FFF2-40B4-BE49-F238E27FC236}">
                <a16:creationId xmlns:a16="http://schemas.microsoft.com/office/drawing/2014/main" id="{1520DBDB-C236-8A4F-88AD-B65D938A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" y="30705"/>
            <a:ext cx="1906800" cy="15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B0821B9F-B60D-A963-EA2A-7B59BC1F2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4618" y="5562600"/>
            <a:ext cx="234488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 err="1">
                <a:latin typeface="Georgia" panose="02040502050405020303" pitchFamily="18" charset="0"/>
              </a:rPr>
              <a:t>Liudmila</a:t>
            </a:r>
            <a:r>
              <a:rPr lang="en-US" altLang="en-US" sz="1600" dirty="0">
                <a:latin typeface="Georgia" panose="02040502050405020303" pitchFamily="18" charset="0"/>
              </a:rPr>
              <a:t> </a:t>
            </a:r>
            <a:r>
              <a:rPr lang="en-US" altLang="en-US" sz="1600" dirty="0" err="1">
                <a:latin typeface="Georgia" panose="02040502050405020303" pitchFamily="18" charset="0"/>
              </a:rPr>
              <a:t>Bencosme</a:t>
            </a:r>
            <a:endParaRPr lang="en-US" altLang="en-US" sz="1600" dirty="0">
              <a:latin typeface="Georgia" panose="02040502050405020303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TIBI coordinator--Cuba</a:t>
            </a:r>
          </a:p>
        </p:txBody>
      </p:sp>
      <p:pic>
        <p:nvPicPr>
          <p:cNvPr id="4" name="Picture 3" descr="A picture containing person, music&#10;&#10;Description automatically generated">
            <a:extLst>
              <a:ext uri="{FF2B5EF4-FFF2-40B4-BE49-F238E27FC236}">
                <a16:creationId xmlns:a16="http://schemas.microsoft.com/office/drawing/2014/main" id="{FD4DA9CA-A3C4-F013-17BE-C8D737952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38" y="3691623"/>
            <a:ext cx="1712735" cy="1760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012895-F049-6669-9171-9350F7C9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91" y="3691623"/>
            <a:ext cx="1712735" cy="173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EFF68-74C7-6512-EBF9-04528C932D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12" y="-22220"/>
            <a:ext cx="1619188" cy="1656626"/>
          </a:xfrm>
          <a:prstGeom prst="rect">
            <a:avLst/>
          </a:prstGeom>
        </p:spPr>
      </p:pic>
      <p:pic>
        <p:nvPicPr>
          <p:cNvPr id="7" name="Picture 6" descr="A person in a blue shirt and tie&#10;&#10;AI-generated content may be incorrect.">
            <a:extLst>
              <a:ext uri="{FF2B5EF4-FFF2-40B4-BE49-F238E27FC236}">
                <a16:creationId xmlns:a16="http://schemas.microsoft.com/office/drawing/2014/main" id="{1FCB0C68-0BDC-CBA5-CA04-629705930E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60" y="3638601"/>
            <a:ext cx="1823455" cy="1790699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6A58804B-FC28-EBB6-3DF4-4C852FEA7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025" y="5638800"/>
            <a:ext cx="198216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Jorge Pineda,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Accelerated </a:t>
            </a:r>
            <a:r>
              <a:rPr lang="en-US" altLang="en-US" sz="1600" dirty="0" err="1">
                <a:latin typeface="Georgia" panose="02040502050405020303" pitchFamily="18" charset="0"/>
              </a:rPr>
              <a:t>Ministy</a:t>
            </a:r>
            <a:r>
              <a:rPr lang="en-US" altLang="en-US" sz="1600" dirty="0">
                <a:latin typeface="Georgia" panose="02040502050405020303" pitchFamily="18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Program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E4FE89-590D-CD8F-7025-B0DA2F403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217" y="5535754"/>
            <a:ext cx="179718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Tim Archer,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600" dirty="0">
                <a:latin typeface="Georgia" panose="02040502050405020303" pitchFamily="18" charset="0"/>
              </a:rPr>
              <a:t>Development</a:t>
            </a:r>
          </a:p>
        </p:txBody>
      </p:sp>
    </p:spTree>
  </p:cSld>
  <p:clrMapOvr>
    <a:masterClrMapping/>
  </p:clrMapOvr>
  <p:transition spd="slow" advTm="9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A54BCD-E1FA-C877-E91A-6DC2D74A9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49C4A65E-5DCB-DB46-89DA-D300EE9A6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152400"/>
            <a:ext cx="6372225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 err="1">
                <a:latin typeface="Georgia" panose="02040502050405020303" pitchFamily="18" charset="0"/>
              </a:rPr>
              <a:t>Degrees</a:t>
            </a:r>
            <a:r>
              <a:rPr lang="es-ES" altLang="en-US" sz="3200" b="1" dirty="0">
                <a:latin typeface="Georgia" panose="02040502050405020303" pitchFamily="18" charset="0"/>
              </a:rPr>
              <a:t> and </a:t>
            </a:r>
            <a:r>
              <a:rPr lang="es-ES" altLang="en-US" sz="3200" b="1" dirty="0" err="1">
                <a:latin typeface="Georgia" panose="02040502050405020303" pitchFamily="18" charset="0"/>
              </a:rPr>
              <a:t>certificates</a:t>
            </a:r>
            <a:endParaRPr lang="es-ES" alt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F3DDE8-2DB2-EFA1-E27B-A209A82AF93D}"/>
              </a:ext>
            </a:extLst>
          </p:cNvPr>
          <p:cNvSpPr txBox="1"/>
          <p:nvPr/>
        </p:nvSpPr>
        <p:spPr>
          <a:xfrm>
            <a:off x="0" y="914400"/>
            <a:ext cx="91440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Bachelors of Ministry and biblical studies: 42 courses                (2 years full-time)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Certificate of ministry: 12 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Certificate of Christian worker: 16 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Certificate of biblical studies:  23 courses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Our Bachelors is certified by the Hispanic Theological Education Association (AETH), in collaboration with the Association of Theological Schools, the main accrediting agency                             of seminaries in the US.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This is a valuable external endorsement of our                       program which will allow our graduates to apply                                for graduate studies at any seminary in the US.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BF3B59-4350-417B-BB50-11B8A8EDE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3938755"/>
            <a:ext cx="2362200" cy="28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46773"/>
      </p:ext>
    </p:extLst>
  </p:cSld>
  <p:clrMapOvr>
    <a:masterClrMapping/>
  </p:clrMapOvr>
  <p:transition spd="slow" advTm="8639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10" descr="Alirio Ortega">
            <a:extLst>
              <a:ext uri="{FF2B5EF4-FFF2-40B4-BE49-F238E27FC236}">
                <a16:creationId xmlns:a16="http://schemas.microsoft.com/office/drawing/2014/main" id="{E0C8FE44-1B44-174D-B8CB-ADFCFA96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36" y="3534903"/>
            <a:ext cx="1271964" cy="116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5" descr="Sixto Rivera">
            <a:extLst>
              <a:ext uri="{FF2B5EF4-FFF2-40B4-BE49-F238E27FC236}">
                <a16:creationId xmlns:a16="http://schemas.microsoft.com/office/drawing/2014/main" id="{3A9CEB33-DA2F-6141-AD16-DA290087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28" y="5143415"/>
            <a:ext cx="1565618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2" descr="Iconic display">
            <a:extLst>
              <a:ext uri="{FF2B5EF4-FFF2-40B4-BE49-F238E27FC236}">
                <a16:creationId xmlns:a16="http://schemas.microsoft.com/office/drawing/2014/main" id="{3C6D7842-183C-ED48-B5AB-3A25D776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8209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3">
            <a:extLst>
              <a:ext uri="{FF2B5EF4-FFF2-40B4-BE49-F238E27FC236}">
                <a16:creationId xmlns:a16="http://schemas.microsoft.com/office/drawing/2014/main" id="{316DF7E9-3BD3-1642-98F7-E92DCD51B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34163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2">
            <a:extLst>
              <a:ext uri="{FF2B5EF4-FFF2-40B4-BE49-F238E27FC236}">
                <a16:creationId xmlns:a16="http://schemas.microsoft.com/office/drawing/2014/main" id="{28D6F5DA-E129-414F-91D7-DAE4C5FF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4" y="571692"/>
            <a:ext cx="1110946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6">
            <a:extLst>
              <a:ext uri="{FF2B5EF4-FFF2-40B4-BE49-F238E27FC236}">
                <a16:creationId xmlns:a16="http://schemas.microsoft.com/office/drawing/2014/main" id="{7FDCE41C-8182-AC45-8546-D6834D536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2" y="2042177"/>
            <a:ext cx="1011186" cy="114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8">
            <a:hlinkClick r:id="rId8"/>
            <a:extLst>
              <a:ext uri="{FF2B5EF4-FFF2-40B4-BE49-F238E27FC236}">
                <a16:creationId xmlns:a16="http://schemas.microsoft.com/office/drawing/2014/main" id="{717814C7-BB88-0B4A-B5D0-BF4C4644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93" y="5101614"/>
            <a:ext cx="1280426" cy="141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Box 7">
            <a:extLst>
              <a:ext uri="{FF2B5EF4-FFF2-40B4-BE49-F238E27FC236}">
                <a16:creationId xmlns:a16="http://schemas.microsoft.com/office/drawing/2014/main" id="{5B7AAFDE-DE25-1B49-B310-57E8D44A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0087"/>
            <a:ext cx="7848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600" b="1" dirty="0">
                <a:latin typeface="Cambria" panose="02040503050406030204" pitchFamily="18" charset="0"/>
              </a:rPr>
              <a:t>24 teachers, 8 countries! (Zoom courses)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80ECE1D-3D4E-AE47-8CE5-78D58AE4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22" y="5143415"/>
            <a:ext cx="1349939" cy="134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408DCCD-0DE6-6443-8F3A-65F8EEEC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97" y="550452"/>
            <a:ext cx="1117437" cy="111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person, person, wall, suit&#10;&#10;Description automatically generated">
            <a:extLst>
              <a:ext uri="{FF2B5EF4-FFF2-40B4-BE49-F238E27FC236}">
                <a16:creationId xmlns:a16="http://schemas.microsoft.com/office/drawing/2014/main" id="{7931B711-B216-4542-9D21-F446428DB2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36" y="3552104"/>
            <a:ext cx="940906" cy="1178718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81A449AA-0A66-DF4E-897A-B53AAE0FF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9" y="587068"/>
            <a:ext cx="1339699" cy="107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21B0C7-4D25-2238-74A9-984790ACDD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0654" y="533400"/>
            <a:ext cx="1110946" cy="11109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3DB818-DC4E-8621-3E24-D3480A2AFD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480" y="3504502"/>
            <a:ext cx="1120490" cy="11204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2DC70-6412-7621-4B0E-ED69188F40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46392" y="3581504"/>
            <a:ext cx="1091139" cy="1091139"/>
          </a:xfrm>
          <a:prstGeom prst="rect">
            <a:avLst/>
          </a:prstGeom>
        </p:spPr>
      </p:pic>
      <p:pic>
        <p:nvPicPr>
          <p:cNvPr id="20" name="Picture 19" descr="A person in a blue shirt and tie&#10;&#10;AI-generated content may be incorrect.">
            <a:extLst>
              <a:ext uri="{FF2B5EF4-FFF2-40B4-BE49-F238E27FC236}">
                <a16:creationId xmlns:a16="http://schemas.microsoft.com/office/drawing/2014/main" id="{5CB315B4-3F62-D92A-B555-D45DC595F0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7" y="5143415"/>
            <a:ext cx="1134260" cy="1113885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ABF53344-1756-878E-4ECA-FBA12D38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7" y="4717898"/>
            <a:ext cx="17254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Kevin Montgomery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5743E164-0301-D691-D162-DFCD6382A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277" y="1654059"/>
            <a:ext cx="13273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Steve Austin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20C4ED2F-B6EF-E3B4-887A-7258918A0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884" y="1675039"/>
            <a:ext cx="14695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Carolina Archer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3C635E2-D304-A8B5-5C52-F4D4D1244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438" y="3124200"/>
            <a:ext cx="12305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Carlos Garcia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84AC7568-9868-3043-DB02-1E4140D02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619" y="1657468"/>
            <a:ext cx="14315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Carlos Camacho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357E57B0-E410-9060-604E-9F4D35D20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5034" y="1673423"/>
            <a:ext cx="16535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Rolando Camacho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3C13F879-3B6F-C175-2B63-694E0B2D5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234" y="1524000"/>
            <a:ext cx="1857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Leonardo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 err="1">
                <a:latin typeface="Cambria" panose="02040503050406030204" pitchFamily="18" charset="0"/>
              </a:rPr>
              <a:t>Capodicasa</a:t>
            </a:r>
            <a:endParaRPr lang="en-US" altLang="en-US" sz="1400" dirty="0">
              <a:latin typeface="Cambria" panose="02040503050406030204" pitchFamily="18" charset="0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7E584A72-62BA-1BA2-27E5-00700B617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27" y="3132990"/>
            <a:ext cx="1826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Reynaldo Dominguez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31A64C7C-FD85-0603-CAE8-C92EBA6DB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142421"/>
            <a:ext cx="17254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Glen Henton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04E34771-0D31-078A-1E75-B07736759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4547" y="3159325"/>
            <a:ext cx="10770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Juan Meza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13511F21-D7C1-289E-FAFB-36CD838E3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409" y="1664669"/>
            <a:ext cx="12993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Tim Archer</a:t>
            </a: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6070806C-D6B1-10CD-5DD2-28E895844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986" y="4739006"/>
            <a:ext cx="1248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Alirio Ortega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87128568-DB7D-9049-9137-D600963F7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812" y="4730822"/>
            <a:ext cx="12489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Omar Palafox</a:t>
            </a: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D7FC2474-BD86-BA4E-AECE-4DE2D0FA8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560" y="4769013"/>
            <a:ext cx="1103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César Paez</a:t>
            </a: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4A793E4F-C2D7-EA58-6F17-1F1C63E2C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3965" y="4732031"/>
            <a:ext cx="15864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Wladimir Pereira</a:t>
            </a: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CCCA3CCC-7C3A-7F7C-0FA6-EC7E51FA8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76" y="6340369"/>
            <a:ext cx="12541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Jorge Pineda</a:t>
            </a:r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65B2754B-AC0D-3865-EE90-A7871F121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037" y="6474023"/>
            <a:ext cx="14315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Isaac Torres</a:t>
            </a: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317BDE0B-9A60-6DF5-CA10-320A9CB75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6294" y="6510136"/>
            <a:ext cx="17254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Bernie Villalobos</a:t>
            </a:r>
          </a:p>
        </p:txBody>
      </p:sp>
      <p:sp>
        <p:nvSpPr>
          <p:cNvPr id="39" name="TextBox 7">
            <a:extLst>
              <a:ext uri="{FF2B5EF4-FFF2-40B4-BE49-F238E27FC236}">
                <a16:creationId xmlns:a16="http://schemas.microsoft.com/office/drawing/2014/main" id="{DFC3ED14-D334-2374-CEF8-6CD0E93C8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381" y="6400761"/>
            <a:ext cx="11249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Sixto Rivera</a:t>
            </a:r>
          </a:p>
        </p:txBody>
      </p:sp>
      <p:sp>
        <p:nvSpPr>
          <p:cNvPr id="40" name="TextBox 7">
            <a:extLst>
              <a:ext uri="{FF2B5EF4-FFF2-40B4-BE49-F238E27FC236}">
                <a16:creationId xmlns:a16="http://schemas.microsoft.com/office/drawing/2014/main" id="{5FA53FF8-5CE8-EE3A-ACF4-E3964F91B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426" y="6420828"/>
            <a:ext cx="15223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Alfonso Sanchez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152B7-5531-1250-094D-2929999CC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79" y="5143415"/>
            <a:ext cx="910094" cy="1204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2CF51-E8A8-621F-C8BD-341D7E61A4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60594"/>
            <a:ext cx="856557" cy="1098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C426B-5F01-1F39-B54E-8F4251647A4E}"/>
              </a:ext>
            </a:extLst>
          </p:cNvPr>
          <p:cNvSpPr txBox="1"/>
          <p:nvPr/>
        </p:nvSpPr>
        <p:spPr>
          <a:xfrm>
            <a:off x="4724400" y="3197423"/>
            <a:ext cx="1401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Benjamin Matul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D90F5-CEB9-7E48-FDDB-5659CF2556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57" y="3480189"/>
            <a:ext cx="890937" cy="1237709"/>
          </a:xfrm>
          <a:prstGeom prst="rect">
            <a:avLst/>
          </a:prstGeom>
        </p:spPr>
      </p:pic>
      <p:pic>
        <p:nvPicPr>
          <p:cNvPr id="8" name="Picture 8" descr="Yancy  Smith">
            <a:extLst>
              <a:ext uri="{FF2B5EF4-FFF2-40B4-BE49-F238E27FC236}">
                <a16:creationId xmlns:a16="http://schemas.microsoft.com/office/drawing/2014/main" id="{161A346A-E452-6F70-73C8-556BA91A0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55" y="5143415"/>
            <a:ext cx="1204912" cy="1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914897-5B3A-0418-6C0B-CFEACD708A25}"/>
              </a:ext>
            </a:extLst>
          </p:cNvPr>
          <p:cNvSpPr txBox="1"/>
          <p:nvPr/>
        </p:nvSpPr>
        <p:spPr>
          <a:xfrm>
            <a:off x="4757524" y="6440966"/>
            <a:ext cx="112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Yancy Smith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7EF626-20E7-3044-957B-6CC11EC0FB4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11" y="589476"/>
            <a:ext cx="931389" cy="1123911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720D41CC-BDCE-BA1A-01DD-ECF1E4155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408" y="4761558"/>
            <a:ext cx="1293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Daniel Nin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DCAA37-C8EA-F608-0C10-B8883D5EAA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523" y="2106608"/>
            <a:ext cx="856558" cy="1110177"/>
          </a:xfrm>
          <a:prstGeom prst="rect">
            <a:avLst/>
          </a:prstGeom>
        </p:spPr>
      </p:pic>
      <p:sp>
        <p:nvSpPr>
          <p:cNvPr id="43" name="TextBox 7">
            <a:extLst>
              <a:ext uri="{FF2B5EF4-FFF2-40B4-BE49-F238E27FC236}">
                <a16:creationId xmlns:a16="http://schemas.microsoft.com/office/drawing/2014/main" id="{BA289A99-6422-FF63-A83D-4C7C86F8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197423"/>
            <a:ext cx="14013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1400" dirty="0">
                <a:latin typeface="Cambria" panose="02040503050406030204" pitchFamily="18" charset="0"/>
              </a:rPr>
              <a:t>Alejandro Mena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2F9E504-FDB6-29B1-5AC4-9E9B1AA33F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72" y="2042177"/>
            <a:ext cx="956979" cy="11787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CEBE61B-2933-638C-167C-CA4AF90C4BD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43" y="2008283"/>
            <a:ext cx="856557" cy="11544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A1A45B5-F228-0FA6-811B-2E9FE2B7C13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44" y="1981200"/>
            <a:ext cx="841653" cy="113259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8D5C909-0946-614D-A62D-DA89022EAED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35" y="3530739"/>
            <a:ext cx="1415901" cy="1198874"/>
          </a:xfrm>
          <a:prstGeom prst="rect">
            <a:avLst/>
          </a:prstGeom>
        </p:spPr>
      </p:pic>
    </p:spTree>
  </p:cSld>
  <p:clrMapOvr>
    <a:masterClrMapping/>
  </p:clrMapOvr>
  <p:transition spd="slow" advTm="86399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206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D9FA52A5-ECD5-2049-AA23-99BC4C09A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0"/>
            <a:ext cx="6462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s-ES" altLang="en-US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Masters of </a:t>
            </a:r>
            <a:r>
              <a:rPr lang="es-ES" altLang="en-US" sz="32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Practical</a:t>
            </a:r>
            <a:r>
              <a:rPr lang="es-ES" altLang="en-US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s-ES" altLang="en-US" sz="32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Theology</a:t>
            </a:r>
            <a:endParaRPr lang="es-ES" altLang="en-US" sz="3200" b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5662AE-EC5B-5946-B54B-F73135759C6D}"/>
              </a:ext>
            </a:extLst>
          </p:cNvPr>
          <p:cNvSpPr txBox="1"/>
          <p:nvPr/>
        </p:nvSpPr>
        <p:spPr>
          <a:xfrm>
            <a:off x="155849" y="762000"/>
            <a:ext cx="88323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TIBI collaborates with other schools which offers this </a:t>
            </a:r>
            <a:r>
              <a:rPr lang="en-US" sz="30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mbria" panose="02040503050406030204" pitchFamily="18" charset="0"/>
              </a:rPr>
              <a:t>36-hour, 3-year degree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  <a:latin typeface="Cambria" panose="02040503050406030204" pitchFamily="18" charset="0"/>
              </a:rPr>
              <a:t>44 students </a:t>
            </a:r>
            <a:r>
              <a:rPr lang="en-US" sz="3000" dirty="0">
                <a:latin typeface="Cambria" panose="02040503050406030204" pitchFamily="18" charset="0"/>
              </a:rPr>
              <a:t>from three different cohorts are currently pursuing this degree. The ninth cohort with students starts in August 2026.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As of July 2026, have graduated 60 students.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17 different countries </a:t>
            </a:r>
            <a:r>
              <a:rPr lang="en-US" sz="3000" dirty="0">
                <a:latin typeface="Cambria" panose="02040503050406030204" pitchFamily="18" charset="0"/>
              </a:rPr>
              <a:t>are represented in these groups.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Cambria" panose="02040503050406030204" pitchFamily="18" charset="0"/>
              </a:rPr>
              <a:t>All professors of the master’s program have masters’ or doctoral degrees.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3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09347"/>
      </p:ext>
    </p:extLst>
  </p:cSld>
  <p:clrMapOvr>
    <a:masterClrMapping/>
  </p:clrMapOvr>
  <p:transition spd="slow" advTm="8639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{AD21395F-CB2A-9C41-9001-EF938CADC4E3}tf10001122</Template>
  <TotalTime>28379</TotalTime>
  <Words>1158</Words>
  <Application>Microsoft Macintosh PowerPoint</Application>
  <PresentationFormat>On-screen Show (4:3)</PresentationFormat>
  <Paragraphs>193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ＭＳ Ｐゴシック</vt:lpstr>
      <vt:lpstr>Arial</vt:lpstr>
      <vt:lpstr>Book Antiqua</vt:lpstr>
      <vt:lpstr>Cambria</vt:lpstr>
      <vt:lpstr>Georgia</vt:lpstr>
      <vt:lpstr>Times New Roman</vt:lpstr>
      <vt:lpstr>Tw Cen MT</vt:lpstr>
      <vt:lpstr>Wingdings</vt:lpstr>
      <vt:lpstr>Wingdings 2</vt:lpstr>
      <vt:lpstr>Circuit</vt:lpstr>
      <vt:lpstr>PowerPoint Presentation</vt:lpstr>
      <vt:lpstr>PowerPoint Presentation</vt:lpstr>
      <vt:lpstr>PowerPoint Presentation</vt:lpstr>
      <vt:lpstr>PowerPoint Presentation</vt:lpstr>
      <vt:lpstr>Board 2026</vt:lpstr>
      <vt:lpstr>Admin team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Hard Drives for Remote Schools</vt:lpstr>
      <vt:lpstr>whatsapp courses</vt:lpstr>
      <vt:lpstr>PowerPoint Presentation</vt:lpstr>
      <vt:lpstr>PowerPoint Presentation</vt:lpstr>
      <vt:lpstr>PowerPoint Presentation</vt:lpstr>
      <vt:lpstr>PowerPoint Presentation</vt:lpstr>
      <vt:lpstr>FABULOUS STORIES OF HOW GOD WORKS…</vt:lpstr>
      <vt:lpstr>PowerPoint Presentation</vt:lpstr>
      <vt:lpstr>TIBI Information and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Stephen Austin</cp:lastModifiedBy>
  <cp:revision>212</cp:revision>
  <dcterms:created xsi:type="dcterms:W3CDTF">2016-08-02T21:11:14Z</dcterms:created>
  <dcterms:modified xsi:type="dcterms:W3CDTF">2026-06-14T04:53:59Z</dcterms:modified>
</cp:coreProperties>
</file>