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51"/>
  </p:notesMasterIdLst>
  <p:handoutMasterIdLst>
    <p:handoutMasterId r:id="rId52"/>
  </p:handoutMasterIdLst>
  <p:sldIdLst>
    <p:sldId id="367" r:id="rId2"/>
    <p:sldId id="671" r:id="rId3"/>
    <p:sldId id="802" r:id="rId4"/>
    <p:sldId id="703" r:id="rId5"/>
    <p:sldId id="693" r:id="rId6"/>
    <p:sldId id="765" r:id="rId7"/>
    <p:sldId id="814" r:id="rId8"/>
    <p:sldId id="673" r:id="rId9"/>
    <p:sldId id="811" r:id="rId10"/>
    <p:sldId id="812" r:id="rId11"/>
    <p:sldId id="806" r:id="rId12"/>
    <p:sldId id="762" r:id="rId13"/>
    <p:sldId id="815" r:id="rId14"/>
    <p:sldId id="726" r:id="rId15"/>
    <p:sldId id="817" r:id="rId16"/>
    <p:sldId id="803" r:id="rId17"/>
    <p:sldId id="816" r:id="rId18"/>
    <p:sldId id="808" r:id="rId19"/>
    <p:sldId id="809" r:id="rId20"/>
    <p:sldId id="764" r:id="rId21"/>
    <p:sldId id="810" r:id="rId22"/>
    <p:sldId id="653" r:id="rId23"/>
    <p:sldId id="714" r:id="rId24"/>
    <p:sldId id="652" r:id="rId25"/>
    <p:sldId id="804" r:id="rId26"/>
    <p:sldId id="606" r:id="rId27"/>
    <p:sldId id="676" r:id="rId28"/>
    <p:sldId id="677" r:id="rId29"/>
    <p:sldId id="716" r:id="rId30"/>
    <p:sldId id="690" r:id="rId31"/>
    <p:sldId id="680" r:id="rId32"/>
    <p:sldId id="681" r:id="rId33"/>
    <p:sldId id="682" r:id="rId34"/>
    <p:sldId id="685" r:id="rId35"/>
    <p:sldId id="607" r:id="rId36"/>
    <p:sldId id="705" r:id="rId37"/>
    <p:sldId id="692" r:id="rId38"/>
    <p:sldId id="669" r:id="rId39"/>
    <p:sldId id="715" r:id="rId40"/>
    <p:sldId id="711" r:id="rId41"/>
    <p:sldId id="713" r:id="rId42"/>
    <p:sldId id="708" r:id="rId43"/>
    <p:sldId id="813" r:id="rId44"/>
    <p:sldId id="712" r:id="rId45"/>
    <p:sldId id="390" r:id="rId46"/>
    <p:sldId id="499" r:id="rId47"/>
    <p:sldId id="767" r:id="rId48"/>
    <p:sldId id="658" r:id="rId49"/>
    <p:sldId id="661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62"/>
    <p:restoredTop sz="94540"/>
  </p:normalViewPr>
  <p:slideViewPr>
    <p:cSldViewPr>
      <p:cViewPr varScale="1">
        <p:scale>
          <a:sx n="114" d="100"/>
          <a:sy n="114" d="100"/>
        </p:scale>
        <p:origin x="9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 spd="slow" advClick="0" advTm="7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  <p:transition spd="slow" advClick="0"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  <p:transition spd="slow" advClick="0" advTm="7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  <p:transition spd="slow" advClick="0" advTm="7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  <p:transition spd="slow" advClick="0" advTm="7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  <p:transition spd="slow" advClick="0" advTm="7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  <p:transition spd="slow" advClick="0" advTm="7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 spd="slow" advClick="0" advTm="7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 spd="slow" advClick="0" advTm="7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spd="slow"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 spd="slow" advClick="0" advTm="7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 spd="slow" advClick="0"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 spd="slow" advClick="0"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 spd="slow" advClick="0"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 spd="slow"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 spd="slow" advClick="0"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 spd="slow" advClick="0"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 spd="slow" advClick="0"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28.jpeg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65.png"/><Relationship Id="rId5" Type="http://schemas.openxmlformats.org/officeDocument/2006/relationships/image" Target="../media/image42.png"/><Relationship Id="rId10" Type="http://schemas.openxmlformats.org/officeDocument/2006/relationships/image" Target="../media/image58.jpeg"/><Relationship Id="rId4" Type="http://schemas.openxmlformats.org/officeDocument/2006/relationships/image" Target="../media/image40.png"/><Relationship Id="rId9" Type="http://schemas.openxmlformats.org/officeDocument/2006/relationships/image" Target="../media/image64.jpe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26" Type="http://schemas.openxmlformats.org/officeDocument/2006/relationships/image" Target="../media/image93.png"/><Relationship Id="rId3" Type="http://schemas.openxmlformats.org/officeDocument/2006/relationships/image" Target="../media/image70.png"/><Relationship Id="rId21" Type="http://schemas.openxmlformats.org/officeDocument/2006/relationships/image" Target="../media/image88.sv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5" Type="http://schemas.openxmlformats.org/officeDocument/2006/relationships/image" Target="../media/image92.svg"/><Relationship Id="rId33" Type="http://schemas.openxmlformats.org/officeDocument/2006/relationships/image" Target="../media/image10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svg"/><Relationship Id="rId20" Type="http://schemas.openxmlformats.org/officeDocument/2006/relationships/image" Target="../media/image87.png"/><Relationship Id="rId29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svg"/><Relationship Id="rId28" Type="http://schemas.openxmlformats.org/officeDocument/2006/relationships/image" Target="../media/image95.png"/><Relationship Id="rId10" Type="http://schemas.openxmlformats.org/officeDocument/2006/relationships/image" Target="../media/image77.svg"/><Relationship Id="rId19" Type="http://schemas.openxmlformats.org/officeDocument/2006/relationships/image" Target="../media/image86.png"/><Relationship Id="rId31" Type="http://schemas.openxmlformats.org/officeDocument/2006/relationships/image" Target="../media/image98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Relationship Id="rId22" Type="http://schemas.openxmlformats.org/officeDocument/2006/relationships/image" Target="../media/image89.png"/><Relationship Id="rId27" Type="http://schemas.openxmlformats.org/officeDocument/2006/relationships/image" Target="../media/image94.svg"/><Relationship Id="rId30" Type="http://schemas.openxmlformats.org/officeDocument/2006/relationships/image" Target="../media/image97.png"/><Relationship Id="rId8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IBITcursos" TargetMode="Externa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tiff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1.jpe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152400"/>
            <a:ext cx="88323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</a:rPr>
              <a:t>37 students </a:t>
            </a:r>
            <a:r>
              <a:rPr lang="en-US" sz="3000" dirty="0">
                <a:latin typeface="Cambria" panose="02040503050406030204" pitchFamily="18" charset="0"/>
              </a:rPr>
              <a:t>from three different cohorts are currently pursuing this degree. The sixth cohort with 15 students starts in August 2023.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We have graduated three cohorts so far, with a total of 27 students. 13 different countries are represented in these groups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All professors of the master’s program have masters’ or doctoral degrees.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Cambria" panose="02040503050406030204" pitchFamily="18" charset="0"/>
              </a:rPr>
              <a:t>If you would like more information, go to the website at </a:t>
            </a:r>
            <a:r>
              <a:rPr lang="en-US" altLang="en-US" sz="30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altLang="en-US" sz="3000" dirty="0">
                <a:latin typeface="Cambria" panose="02040503050406030204" pitchFamily="18" charset="0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78836"/>
      </p:ext>
    </p:extLst>
  </p:cSld>
  <p:clrMapOvr>
    <a:masterClrMapping/>
  </p:clrMapOvr>
  <p:transition spd="slow"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58" y="2615406"/>
            <a:ext cx="2483626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87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912023"/>
            <a:ext cx="2008138" cy="1496909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5" y="4449068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p:transition spd="slow"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19th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January</a:t>
            </a:r>
            <a:r>
              <a:rPr lang="es-ES" altLang="en-US" b="1" dirty="0">
                <a:latin typeface="Georgia" panose="02040502050405020303" pitchFamily="18" charset="0"/>
              </a:rPr>
              <a:t> 14, 2023</a:t>
            </a:r>
          </a:p>
        </p:txBody>
      </p:sp>
      <p:pic>
        <p:nvPicPr>
          <p:cNvPr id="3" name="Picture 2" descr="A screenshot of a video conference&#10;&#10;Description automatically generated with medium confidence">
            <a:extLst>
              <a:ext uri="{FF2B5EF4-FFF2-40B4-BE49-F238E27FC236}">
                <a16:creationId xmlns:a16="http://schemas.microsoft.com/office/drawing/2014/main" id="{D0BF3D86-243C-5E07-F8C6-20C3DA36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02"/>
            <a:ext cx="8763000" cy="606101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July</a:t>
            </a:r>
            <a:r>
              <a:rPr lang="es-ES" altLang="en-US" b="1" dirty="0">
                <a:latin typeface="Georgia" panose="02040502050405020303" pitchFamily="18" charset="0"/>
              </a:rPr>
              <a:t> 22, 2023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631" y="6182380"/>
            <a:ext cx="4116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</a:t>
            </a:r>
            <a:r>
              <a:rPr lang="es-ES" altLang="en-US" sz="2800" b="1" dirty="0" err="1">
                <a:latin typeface="Georgia" panose="02040502050405020303" pitchFamily="18" charset="0"/>
              </a:rPr>
              <a:t>graduates</a:t>
            </a:r>
            <a:r>
              <a:rPr lang="es-ES" altLang="en-US" sz="2800" b="1" dirty="0">
                <a:latin typeface="Georgia" panose="02040502050405020303" pitchFamily="18" charset="0"/>
              </a:rPr>
              <a:t>: 184!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p:transition spd="slow" advClick="0" advTm="7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In </a:t>
            </a:r>
            <a:r>
              <a:rPr lang="es-ES_tradnl" sz="5400" dirty="0" err="1">
                <a:solidFill>
                  <a:schemeClr val="bg1"/>
                </a:solidFill>
              </a:rPr>
              <a:t>all</a:t>
            </a:r>
            <a:r>
              <a:rPr lang="es-ES_tradnl" sz="5400" dirty="0">
                <a:solidFill>
                  <a:schemeClr val="bg1"/>
                </a:solidFill>
              </a:rPr>
              <a:t>: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80" y="76200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184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0043985"/>
      </p:ext>
    </p:extLst>
  </p:cSld>
  <p:clrMapOvr>
    <a:masterClrMapping/>
  </p:clrMapOvr>
  <p:transition spd="slow"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AETH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certifica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Licenciatura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Ministerio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Octubre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Elizabeth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Conde-Frazier,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Directora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Fundador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   Autor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1026" name="Picture 2" descr="Elizabeth Conde-Frazier - Collaborating Partner">
            <a:extLst>
              <a:ext uri="{FF2B5EF4-FFF2-40B4-BE49-F238E27FC236}">
                <a16:creationId xmlns:a16="http://schemas.microsoft.com/office/drawing/2014/main" id="{B7EE5655-5E4C-DF56-BE4A-CB2279E3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0" y="918990"/>
            <a:ext cx="2738610" cy="27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p:transition spd="slow"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2020, after a process lasting almost two years, TIBI received word from the 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Teológicos</a:t>
            </a:r>
            <a:r>
              <a:rPr lang="en-US" sz="24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4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certification is extended in collaboration with the Association of Theological School, the main accrediting agency of seminaries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class of 2022 was the first class to receive this new degree.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 spd="slow" advClick="0" advTm="7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6" y="3150333"/>
            <a:ext cx="33110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David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Arrubla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Lopez, Paula,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Colombia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089915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Ana María Calderón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Jafet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Hidalgo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México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19FDCA3-50BC-6643-A133-2DE5E51C7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045" y="6304932"/>
            <a:ext cx="292374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Heladio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Gomez,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Yitneidys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52A97DA-ACA1-6E44-D9D4-04BAE59C6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95" y="533400"/>
            <a:ext cx="3465804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Imagen 33">
            <a:extLst>
              <a:ext uri="{FF2B5EF4-FFF2-40B4-BE49-F238E27FC236}">
                <a16:creationId xmlns:a16="http://schemas.microsoft.com/office/drawing/2014/main" id="{7611C60A-3764-4D2C-705B-64ADBB98EB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5566331" y="849677"/>
            <a:ext cx="2546350" cy="191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D8458C5E-6D31-9A4F-BBFE-A5DD60C3C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3930622"/>
            <a:ext cx="1412875" cy="21450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Imagen 33">
            <a:extLst>
              <a:ext uri="{FF2B5EF4-FFF2-40B4-BE49-F238E27FC236}">
                <a16:creationId xmlns:a16="http://schemas.microsoft.com/office/drawing/2014/main" id="{A71F489E-873A-1DC1-D2B3-7BE5E789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107441" y="3939959"/>
            <a:ext cx="1940560" cy="21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AFC3C72-4774-18B9-84C9-434E601D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-39642"/>
            <a:ext cx="5257800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New scholarships students: 2023-2025</a:t>
            </a:r>
          </a:p>
        </p:txBody>
      </p:sp>
    </p:spTree>
    <p:extLst>
      <p:ext uri="{BB962C8B-B14F-4D97-AF65-F5344CB8AC3E}">
        <p14:creationId xmlns:p14="http://schemas.microsoft.com/office/powerpoint/2010/main" val="3719935795"/>
      </p:ext>
    </p:extLst>
  </p:cSld>
  <p:clrMapOvr>
    <a:masterClrMapping/>
  </p:clrMapOvr>
  <p:transition spd="slow" advClick="0" advTm="7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José Luis Jimenez, Verónica,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Bolivia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31" y="6019800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Lenin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Perera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Mairelisa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90800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Milexis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Martinez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E08CD34-2D0F-C848-B924-E806C1E7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172201"/>
            <a:ext cx="29718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Winston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Rodriguez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, Raquel,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9F517F81-452C-EFF5-0E9A-4A9F651B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37"/>
            <a:ext cx="1993681" cy="3230502"/>
          </a:xfrm>
          <a:prstGeom prst="rect">
            <a:avLst/>
          </a:prstGeom>
        </p:spPr>
      </p:pic>
      <p:pic>
        <p:nvPicPr>
          <p:cNvPr id="5" name="Imagen 33">
            <a:extLst>
              <a:ext uri="{FF2B5EF4-FFF2-40B4-BE49-F238E27FC236}">
                <a16:creationId xmlns:a16="http://schemas.microsoft.com/office/drawing/2014/main" id="{48A2565C-FB26-99D2-9EE4-D8496555F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77044" y="0"/>
            <a:ext cx="205619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8EBD2-9EEB-C09B-9EBD-79E6BC2D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165" y="4295832"/>
            <a:ext cx="3130769" cy="1708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CB3BF137-47D9-4372-C61A-8715276E4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3131943"/>
            <a:ext cx="1752600" cy="31164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98295"/>
            <a:ext cx="34634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Aristóteles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Rommarvi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335030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Romel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Jaicar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2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Allan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Velasquez,Jesica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D46964E-4D30-F198-75A1-EAA4ECD9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154" y="-4440"/>
            <a:ext cx="2417445" cy="32239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A1ABB54-80AB-B4F0-4606-7D686831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30291"/>
            <a:ext cx="2527300" cy="320320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658D7F8-9395-F8BE-33C5-C0D73EB3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90800" y="4040322"/>
            <a:ext cx="3752432" cy="21767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5470+ baptisms </a:t>
            </a:r>
            <a:r>
              <a:rPr lang="en-US" altLang="en-US" dirty="0">
                <a:latin typeface="Georgia" panose="02040502050405020303" pitchFamily="18" charset="0"/>
              </a:rPr>
              <a:t>and </a:t>
            </a: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76 church plants </a:t>
            </a:r>
            <a:r>
              <a:rPr lang="en-US" altLang="en-US" dirty="0">
                <a:latin typeface="Georgia" panose="02040502050405020303" pitchFamily="18" charset="0"/>
              </a:rPr>
              <a:t>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August 2023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266 current full-time students </a:t>
            </a:r>
            <a:r>
              <a:rPr lang="en-US" altLang="en-US" dirty="0">
                <a:latin typeface="Georgia" panose="02040502050405020303" pitchFamily="18" charset="0"/>
              </a:rPr>
              <a:t>or graduates working 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183 congregations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125 cities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21 countries </a:t>
            </a:r>
            <a:r>
              <a:rPr lang="en-US" altLang="en-US" dirty="0">
                <a:latin typeface="Georgia" panose="02040502050405020303" pitchFamily="18" charset="0"/>
              </a:rPr>
              <a:t>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396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86" y="538270"/>
            <a:ext cx="43053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5400" i="1" dirty="0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7B44A1-8216-7D4E-9AB8-EC3668D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3" name="Picture 2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10EE68C-9A74-F048-8B96-D81B89C7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14" y="3036666"/>
            <a:ext cx="4900886" cy="347843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1" dirty="0">
                <a:latin typeface="Georgia" panose="02040502050405020303" pitchFamily="18" charset="0"/>
              </a:rPr>
              <a:t>New congregation of El Salto, Mexico that opened in May 2022, helped by José Luis Martinez and Claudia </a:t>
            </a:r>
            <a:r>
              <a:rPr lang="en-US" altLang="en-US" i="1" dirty="0" err="1">
                <a:latin typeface="Georgia" panose="02040502050405020303" pitchFamily="18" charset="0"/>
              </a:rPr>
              <a:t>Inglés</a:t>
            </a:r>
            <a:r>
              <a:rPr lang="en-US" altLang="en-US" i="1" dirty="0">
                <a:latin typeface="Georgia" panose="02040502050405020303" pitchFamily="18" charset="0"/>
              </a:rPr>
              <a:t>, TIBI graduates</a:t>
            </a:r>
          </a:p>
        </p:txBody>
      </p:sp>
      <p:pic>
        <p:nvPicPr>
          <p:cNvPr id="307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33BF89FC-0257-9442-8221-C8F682D4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  <p:transition spd="slow" advClick="0" advTm="7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201A86-731A-8B67-1766-4292A7D5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7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49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11,700 sites concurrently (300 sites in each of 39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offer simultaneous translations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77378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2023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spd="slow"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 (the higher the better!)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Video library in the cloud</a:t>
            </a:r>
          </a:p>
        </p:txBody>
      </p:sp>
      <p:pic>
        <p:nvPicPr>
          <p:cNvPr id="3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25DB695-72D1-1B4F-BF88-8A4C519CF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87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courses offered in 2022-23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Various 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041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now—41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Revelation		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planting, Cuba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41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1530+ students in 76 countries—including 20 of the 21 Spanish speaking countries as well as other nations like Russia, Sweden, Finland, Algeria, Zambia, and Angola!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We have had 60 EBLs in 18 countries, with a total of 710 students since we began.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Additionally, in Cuba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16,514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1,345,000+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9.42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13,300+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5087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gang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neighborhoods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Isaac Torres in Venezuela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national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crises in Colombia and Nicaragua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Cuba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Tony and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Liudmila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or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prison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jails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Who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knows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what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else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God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has in store?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Austin@ibitibi.org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76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(1533 current students, and more than 5000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4100+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1530+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2475+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50" y="3500942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370" y="6022847"/>
            <a:ext cx="31733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000" dirty="0">
                <a:latin typeface="Georgia" panose="02040502050405020303" pitchFamily="18" charset="0"/>
              </a:rPr>
              <a:t>Online, EBL </a:t>
            </a:r>
            <a:r>
              <a:rPr lang="es-ES" altLang="en-US" sz="2000" dirty="0" err="1">
                <a:latin typeface="Georgia" panose="02040502050405020303" pitchFamily="18" charset="0"/>
              </a:rPr>
              <a:t>coordinators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107094" y="2061413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306" y="5946647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5" y="34264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14239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26 teachers, 9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Masters of </a:t>
            </a:r>
            <a:r>
              <a:rPr lang="es-ES" altLang="en-US" sz="3200" b="1" dirty="0" err="1">
                <a:latin typeface="Georgia" panose="02040502050405020303" pitchFamily="18" charset="0"/>
              </a:rPr>
              <a:t>Practical</a:t>
            </a:r>
            <a:r>
              <a:rPr lang="es-ES" altLang="en-US" sz="3200" b="1" dirty="0">
                <a:latin typeface="Georgia" panose="02040502050405020303" pitchFamily="18" charset="0"/>
              </a:rPr>
              <a:t> </a:t>
            </a:r>
            <a:r>
              <a:rPr lang="es-ES" altLang="en-US" sz="3200" b="1" dirty="0" err="1">
                <a:latin typeface="Georgia" panose="02040502050405020303" pitchFamily="18" charset="0"/>
              </a:rPr>
              <a:t>Theology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‘TIBI collaborates with a group of schools (Red de </a:t>
            </a:r>
            <a:r>
              <a:rPr lang="en-US" sz="3000" dirty="0" err="1">
                <a:latin typeface="Cambria" panose="02040503050406030204" pitchFamily="18" charset="0"/>
              </a:rPr>
              <a:t>Institutos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Bíblicos</a:t>
            </a:r>
            <a:r>
              <a:rPr lang="en-US" sz="3000" dirty="0">
                <a:latin typeface="Cambria" panose="02040503050406030204" pitchFamily="18" charset="0"/>
              </a:rPr>
              <a:t>) which is now offering a new Masters of Practical Theology—a 36-hour degree requiring 3 years of study.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p:transition spd="slow" advClick="0" advTm="7000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12096</TotalTime>
  <Words>1718</Words>
  <Application>Microsoft Macintosh PowerPoint</Application>
  <PresentationFormat>On-screen Show (4:3)</PresentationFormat>
  <Paragraphs>309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2023</vt:lpstr>
      <vt:lpstr>PowerPoint Presentation</vt:lpstr>
      <vt:lpstr>PowerPoint Presentation</vt:lpstr>
      <vt:lpstr>PowerPoint Presentation</vt:lpstr>
      <vt:lpstr>Admin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155</cp:revision>
  <dcterms:created xsi:type="dcterms:W3CDTF">2016-08-02T21:11:14Z</dcterms:created>
  <dcterms:modified xsi:type="dcterms:W3CDTF">2023-05-28T21:02:33Z</dcterms:modified>
</cp:coreProperties>
</file>