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79" r:id="rId1"/>
  </p:sldMasterIdLst>
  <p:notesMasterIdLst>
    <p:notesMasterId r:id="rId48"/>
  </p:notesMasterIdLst>
  <p:handoutMasterIdLst>
    <p:handoutMasterId r:id="rId49"/>
  </p:handoutMasterIdLst>
  <p:sldIdLst>
    <p:sldId id="646" r:id="rId2"/>
    <p:sldId id="512" r:id="rId3"/>
    <p:sldId id="802" r:id="rId4"/>
    <p:sldId id="759" r:id="rId5"/>
    <p:sldId id="706" r:id="rId6"/>
    <p:sldId id="805" r:id="rId7"/>
    <p:sldId id="705" r:id="rId8"/>
    <p:sldId id="673" r:id="rId9"/>
    <p:sldId id="811" r:id="rId10"/>
    <p:sldId id="813" r:id="rId11"/>
    <p:sldId id="824" r:id="rId12"/>
    <p:sldId id="762" r:id="rId13"/>
    <p:sldId id="826" r:id="rId14"/>
    <p:sldId id="825" r:id="rId15"/>
    <p:sldId id="820" r:id="rId16"/>
    <p:sldId id="807" r:id="rId17"/>
    <p:sldId id="818" r:id="rId18"/>
    <p:sldId id="752" r:id="rId19"/>
    <p:sldId id="778" r:id="rId20"/>
    <p:sldId id="635" r:id="rId21"/>
    <p:sldId id="766" r:id="rId22"/>
    <p:sldId id="804" r:id="rId23"/>
    <p:sldId id="606" r:id="rId24"/>
    <p:sldId id="676" r:id="rId25"/>
    <p:sldId id="716" r:id="rId26"/>
    <p:sldId id="796" r:id="rId27"/>
    <p:sldId id="797" r:id="rId28"/>
    <p:sldId id="798" r:id="rId29"/>
    <p:sldId id="732" r:id="rId30"/>
    <p:sldId id="728" r:id="rId31"/>
    <p:sldId id="731" r:id="rId32"/>
    <p:sldId id="737" r:id="rId33"/>
    <p:sldId id="806" r:id="rId34"/>
    <p:sldId id="739" r:id="rId35"/>
    <p:sldId id="740" r:id="rId36"/>
    <p:sldId id="780" r:id="rId37"/>
    <p:sldId id="781" r:id="rId38"/>
    <p:sldId id="782" r:id="rId39"/>
    <p:sldId id="783" r:id="rId40"/>
    <p:sldId id="816" r:id="rId41"/>
    <p:sldId id="742" r:id="rId42"/>
    <p:sldId id="390" r:id="rId43"/>
    <p:sldId id="499" r:id="rId44"/>
    <p:sldId id="801" r:id="rId45"/>
    <p:sldId id="677" r:id="rId46"/>
    <p:sldId id="678" r:id="rId4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46752"/>
    <p:restoredTop sz="93185"/>
  </p:normalViewPr>
  <p:slideViewPr>
    <p:cSldViewPr>
      <p:cViewPr varScale="1">
        <p:scale>
          <a:sx n="64" d="100"/>
          <a:sy n="64" d="100"/>
        </p:scale>
        <p:origin x="160" y="1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5059785E-A9C5-DF4E-A5AB-3591B8B33E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886B9E35-9769-F146-9DDC-9971D6C3CAC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A5449417-D227-6B48-AB2D-FD6E1329131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4D521A52-5D72-EE44-8DD4-16A868B00CA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F63660-C899-B74D-AFE6-70CAF10DB8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106914B1-2176-5144-AD0D-F1685845E3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4CE7250F-C0C5-AA40-AC87-5408471E3D3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E726EF4C-351D-0A4A-A4DB-7491A61ECD7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2A540122-3C3E-1B47-911D-A41DAAAB671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CE995E33-3BCB-7A46-9896-849EA8B594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33196841-499E-D744-945C-353B6FF9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E38A820-D2E4-474C-AA24-1ED7734BE2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7BA69748-1071-4B46-88B7-0DA0D08BBC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27F72F58-83C0-2D49-BFF8-E55A2371C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59B96AB-4AC3-6B45-ADB4-956983B68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ABF21C9-2AA2-774F-863C-C634D176C25B}" type="slidenum">
              <a:rPr lang="en-US" altLang="en-US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0F7388E3-F3AC-AD4D-B3AA-B207DBFAF2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12944BF7-61E3-A249-A785-291109F78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762A7DB3-B9E0-3840-AEA0-3E7955D534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04B332E-2012-3740-83BE-2A71FB11A6C6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A26EA3C-9A0E-3B4F-AEBF-7EBBB2F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8EEA135-930F-4045-AC85-3990E755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494D145D-3FD0-0A41-95F6-0BCD005C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E54EC14D-1396-FE4C-968D-96965942D0E1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76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A6BFDE-ABE0-EF4B-8E17-096489F6D336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271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3217D0-435E-DE4A-BFC5-78D835599D5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574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D38EF1E7-B542-BE4E-B146-A7D83387A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7ED13FF1-7E8B-6A46-A026-2DF227BFA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5D5F04F2-1959-0F47-9ABF-88D37D9E1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16DFA29-9F04-5348-A587-D4D511154835}" type="slidenum">
              <a:rPr lang="en-US" altLang="en-US">
                <a:latin typeface="Times New Roman" panose="02020603050405020304" pitchFamily="18" charset="0"/>
              </a:rPr>
              <a:pPr/>
              <a:t>45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554EBDE4-8359-1F4B-B597-941A05D4A6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8355FE1F-B484-F843-8E8A-FEE5DA3B8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3A408451-5B7C-5841-8085-45AD9CE1A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0EE871DD-B872-D545-9FAD-BADAC7B908AF}" type="slidenum">
              <a:rPr lang="en-US" altLang="en-US">
                <a:latin typeface="Times New Roman" panose="02020603050405020304" pitchFamily="18" charset="0"/>
              </a:rPr>
              <a:pPr/>
              <a:t>46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20623BF-A04E-0A4C-A18B-1DEDA40A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48">
            <a:extLst>
              <a:ext uri="{FF2B5EF4-FFF2-40B4-BE49-F238E27FC236}">
                <a16:creationId xmlns:a16="http://schemas.microsoft.com/office/drawing/2014/main" id="{CA732486-A90E-1A40-8EEE-43FAB065D7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F5826A8-2DE0-A341-971A-780569EB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9A446DC-6F44-B94D-8C80-733C1A54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FD2510-FFD1-6045-8515-E589AD89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2B6CA3-7BD3-A74E-8541-D61A584B46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37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021067-507C-3844-ADF8-5B4CC6B6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A3DEE5-4DC4-C346-AA6E-3116B9EC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6D9BBB-4854-3843-857F-B59CAC15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BC23-A354-E54A-B530-968BE03038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69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AEFBF4-3AC3-8341-B098-5528B5E6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FBDF0F-716F-E544-8635-977D30E6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CEFFB8-6D57-7149-9469-973BBA02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8864-45BA-9046-815E-58BB08A5A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80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237631-6E1C-4A43-9CAF-5EA6B2FF4064}"/>
              </a:ext>
            </a:extLst>
          </p:cNvPr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1C3D6-9CE9-CB4C-B824-9E0984B5395E}"/>
              </a:ext>
            </a:extLst>
          </p:cNvPr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5FB3570-4EBE-334F-B686-92B54CEB88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7FBB845-46CC-F04E-B462-15D1E778ED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2B629C6-2160-EA48-8E35-568DB6099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E5F28F-181A-8D4E-8CBC-E656C728D6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95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F7C051-223D-DF4F-A865-E99DDA3F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5F7AEC-83AE-1140-863D-5D1BB8C01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77A23A-AB66-9541-B001-732732DF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53F49-D8DE-5B49-825B-23B66BD58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53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FC654EC-407D-F642-A60F-01FAF6ACCA2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FE4D5E1-9C00-1A42-9659-D027234CDDB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ED1E884-615F-2F47-BF45-B9B927E426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23514-FC75-5B4B-8235-8B5C4F929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712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14A0C38-FDC1-454A-8139-275078C5949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C231FA39-F6E6-B846-ADCD-9331F80745C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1434090-F745-7E4A-B523-D9B3CCCC0B7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84960C-2A86-CF40-9EDC-DC7F0A3D0B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563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B03D-8CF9-E843-8A72-1FC36DC9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9503C-CDC5-034B-9450-82ABB75A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E8D9C-A99D-6E40-AF7E-7F6036EB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427FB-AC45-5047-A204-1E688347BC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812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5F9CD-C589-6B41-B6A0-3FA8DF91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2762A-081B-8D42-BD0B-88F1686B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EAB28-7293-8143-B218-61F8EA1F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1C016-DD40-484D-A893-EF7755399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093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0"/>
            <a:ext cx="24765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33700" y="2286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33700" y="4191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DF49BA0D-81E1-2F42-BF41-8F333BC1C7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C60B9F0-357F-C444-BFA1-ABE396E6D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855D1F9-EE92-3640-8789-8C7C45571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944C22-669D-0247-8B4A-5D48B12D75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9489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4CEC1-EF91-D744-93D5-326B9F72E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2AF02-DD11-494B-BC43-8E0BAB29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41FF2-BCCD-DE4A-9AD7-65408F1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91023-FD4B-D84A-B082-FDB9992AAE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53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5B09B-1AE5-EB49-B649-EAD3E486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80A72-48F8-9849-BFA2-1800342E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C81A3-A842-0F40-8EAB-040AFECF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E5A50-EB14-8F44-973D-91D9DD8ED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394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9B4E9B-9B84-C741-9E92-79486AB0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BD194F-0FA9-4443-8BAF-969C3D277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70FE30-562E-8449-9F3F-A1D121A0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56B52-1E59-9D4F-9BF4-ECB46AE25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64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792A9D-1EAE-8347-8C50-7B692E2B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EFEABC3-1032-E34C-8979-33302483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9B4CF2-7C07-9A49-B426-F6C6867D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F4096-E0AE-F745-842F-C4F5AC67C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31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BD3E20D-C7A7-5B45-A913-2CFA3CDF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20846A-55DD-6743-97AF-C661791D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D70601-B77D-3447-8263-61D76426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C6996-1543-7741-B2DD-EE54A2C51B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11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2672C55-920D-7040-98DB-8C7D55F7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4C3C5C-C495-5F4F-82CD-4EA4EB99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730978-E85D-464E-8C42-9BAB9F92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7449-A3F7-8542-BBCC-8ABC40C7DA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62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8DD3DF-4D98-9C4E-81BC-2134D3298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AE4628-CF5C-9D49-8A1E-49076A29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4AA555-14A3-5142-A605-165A39AB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6EFD1-FD9D-7947-9410-64A9BCCE2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45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59B894-00D6-2B44-A9E9-766B0AFF4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7E24EE-EC74-7E4F-869F-2037B0C7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FB2A47-18E1-134A-A6B6-DAD3DD0E9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0B4D3-7007-7546-A3F3-75F681B6C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8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79AC40-5F26-414A-8E87-B111272DA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oup 7">
            <a:extLst>
              <a:ext uri="{FF2B5EF4-FFF2-40B4-BE49-F238E27FC236}">
                <a16:creationId xmlns:a16="http://schemas.microsoft.com/office/drawing/2014/main" id="{D5D5DE24-4BED-3941-9150-AAA08271336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04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812CCC-1742-5D4B-A6FF-539B287C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9CACA2A6-9D44-FA41-950C-D1B8B0F53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B11D0-661A-FE4F-AF05-1A6C3B570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924B9-8BB2-8547-8495-AD8FBC3B4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92456-528E-4942-B238-E3FE7BB5B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7A2191A-5AD8-B848-BA50-03601ADCD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26" r:id="rId1"/>
    <p:sldLayoutId id="2147485012" r:id="rId2"/>
    <p:sldLayoutId id="2147485013" r:id="rId3"/>
    <p:sldLayoutId id="2147485014" r:id="rId4"/>
    <p:sldLayoutId id="2147485015" r:id="rId5"/>
    <p:sldLayoutId id="2147485016" r:id="rId6"/>
    <p:sldLayoutId id="2147485017" r:id="rId7"/>
    <p:sldLayoutId id="2147485018" r:id="rId8"/>
    <p:sldLayoutId id="2147485019" r:id="rId9"/>
    <p:sldLayoutId id="2147485020" r:id="rId10"/>
    <p:sldLayoutId id="2147485021" r:id="rId11"/>
    <p:sldLayoutId id="2147485027" r:id="rId12"/>
    <p:sldLayoutId id="2147485022" r:id="rId13"/>
    <p:sldLayoutId id="2147485023" r:id="rId14"/>
    <p:sldLayoutId id="2147485028" r:id="rId15"/>
    <p:sldLayoutId id="2147485024" r:id="rId16"/>
    <p:sldLayoutId id="2147485025" r:id="rId17"/>
    <p:sldLayoutId id="2147485029" r:id="rId1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dinbi.org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7.png"/><Relationship Id="rId3" Type="http://schemas.openxmlformats.org/officeDocument/2006/relationships/image" Target="../media/image39.png"/><Relationship Id="rId7" Type="http://schemas.openxmlformats.org/officeDocument/2006/relationships/image" Target="../media/image62.jpeg"/><Relationship Id="rId12" Type="http://schemas.openxmlformats.org/officeDocument/2006/relationships/image" Target="../media/image6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48.png"/><Relationship Id="rId10" Type="http://schemas.openxmlformats.org/officeDocument/2006/relationships/image" Target="../media/image64.png"/><Relationship Id="rId4" Type="http://schemas.openxmlformats.org/officeDocument/2006/relationships/image" Target="../media/image41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26" Type="http://schemas.openxmlformats.org/officeDocument/2006/relationships/image" Target="../media/image93.png"/><Relationship Id="rId3" Type="http://schemas.openxmlformats.org/officeDocument/2006/relationships/image" Target="../media/image70.png"/><Relationship Id="rId21" Type="http://schemas.openxmlformats.org/officeDocument/2006/relationships/image" Target="../media/image88.sv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5" Type="http://schemas.openxmlformats.org/officeDocument/2006/relationships/image" Target="../media/image92.svg"/><Relationship Id="rId33" Type="http://schemas.openxmlformats.org/officeDocument/2006/relationships/image" Target="../media/image10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3.svg"/><Relationship Id="rId20" Type="http://schemas.openxmlformats.org/officeDocument/2006/relationships/image" Target="../media/image87.png"/><Relationship Id="rId29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svg"/><Relationship Id="rId28" Type="http://schemas.openxmlformats.org/officeDocument/2006/relationships/image" Target="../media/image95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31" Type="http://schemas.openxmlformats.org/officeDocument/2006/relationships/image" Target="../media/image98.sv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89.png"/><Relationship Id="rId27" Type="http://schemas.openxmlformats.org/officeDocument/2006/relationships/image" Target="../media/image94.svg"/><Relationship Id="rId30" Type="http://schemas.openxmlformats.org/officeDocument/2006/relationships/image" Target="../media/image97.png"/><Relationship Id="rId8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/InstitutoBiblicoInternacionaldeTexasIBIT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ibitibi.org/es/2425-2" TargetMode="External"/><Relationship Id="rId2" Type="http://schemas.openxmlformats.org/officeDocument/2006/relationships/hyperlink" Target="mailto:montgomery.texasbible@gmail.com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itibi.org/" TargetMode="External"/><Relationship Id="rId7" Type="http://schemas.openxmlformats.org/officeDocument/2006/relationships/hyperlink" Target="https://twitter.com/IBITcurso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IBIT-y-Sunsetonline-111879462197567/?fref=ts" TargetMode="External"/><Relationship Id="rId5" Type="http://schemas.openxmlformats.org/officeDocument/2006/relationships/hyperlink" Target="https://www.youtube.com/c/InstitutoBiblicoInternacionaldeTexasIBIT" TargetMode="External"/><Relationship Id="rId4" Type="http://schemas.openxmlformats.org/officeDocument/2006/relationships/hyperlink" Target="http://www.redinbi.org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jpeg"/><Relationship Id="rId21" Type="http://schemas.openxmlformats.org/officeDocument/2006/relationships/hyperlink" Target="http://ibitibi.org/wp-content/uploads/2017/10/Bernie-3.jpg" TargetMode="External"/><Relationship Id="rId34" Type="http://schemas.openxmlformats.org/officeDocument/2006/relationships/image" Target="../media/image5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tiff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2" Type="http://schemas.openxmlformats.org/officeDocument/2006/relationships/image" Target="../media/image24.jpeg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jpe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31" Type="http://schemas.openxmlformats.org/officeDocument/2006/relationships/image" Target="../media/image5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Relationship Id="rId22" Type="http://schemas.openxmlformats.org/officeDocument/2006/relationships/image" Target="../media/image43.jpe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8" Type="http://schemas.openxmlformats.org/officeDocument/2006/relationships/image" Target="../media/image30.jpeg"/><Relationship Id="rId3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4E216504-47BD-1B43-8F18-61DE0EA3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163"/>
            <a:ext cx="7467600" cy="6797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76200"/>
            <a:ext cx="883230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</a:rPr>
              <a:t>46 </a:t>
            </a:r>
            <a:r>
              <a:rPr lang="en-US" sz="3200" dirty="0" err="1">
                <a:latin typeface="Cambria" panose="02040503050406030204" pitchFamily="18" charset="0"/>
              </a:rPr>
              <a:t>alumnos</a:t>
            </a:r>
            <a:r>
              <a:rPr lang="en-US" sz="3200" dirty="0">
                <a:latin typeface="Cambria" panose="02040503050406030204" pitchFamily="18" charset="0"/>
              </a:rPr>
              <a:t> de </a:t>
            </a:r>
            <a:r>
              <a:rPr lang="en-US" sz="3200" dirty="0" err="1">
                <a:latin typeface="Cambria" panose="02040503050406030204" pitchFamily="18" charset="0"/>
              </a:rPr>
              <a:t>tres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cohortes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diferentes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están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estudiando</a:t>
            </a:r>
            <a:r>
              <a:rPr lang="en-US" sz="3200" dirty="0">
                <a:latin typeface="Cambria" panose="02040503050406030204" pitchFamily="18" charset="0"/>
              </a:rPr>
              <a:t> para </a:t>
            </a:r>
            <a:r>
              <a:rPr lang="en-US" sz="3200" dirty="0" err="1">
                <a:latin typeface="Cambria" panose="02040503050406030204" pitchFamily="18" charset="0"/>
              </a:rPr>
              <a:t>este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título</a:t>
            </a:r>
            <a:r>
              <a:rPr lang="en-US" sz="3200" dirty="0">
                <a:latin typeface="Cambria" panose="02040503050406030204" pitchFamily="18" charset="0"/>
              </a:rPr>
              <a:t>. La </a:t>
            </a:r>
            <a:r>
              <a:rPr lang="en-US" sz="3200" dirty="0" err="1">
                <a:latin typeface="Cambria" panose="02040503050406030204" pitchFamily="18" charset="0"/>
              </a:rPr>
              <a:t>octava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cohorte</a:t>
            </a:r>
            <a:r>
              <a:rPr lang="en-US" sz="3200" dirty="0">
                <a:latin typeface="Cambria" panose="02040503050406030204" pitchFamily="18" charset="0"/>
              </a:rPr>
              <a:t> de 17 </a:t>
            </a:r>
            <a:r>
              <a:rPr lang="en-US" sz="3200" dirty="0" err="1">
                <a:latin typeface="Cambria" panose="02040503050406030204" pitchFamily="18" charset="0"/>
              </a:rPr>
              <a:t>alumnos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empezó</a:t>
            </a:r>
            <a:r>
              <a:rPr lang="en-US" sz="3200" dirty="0">
                <a:latin typeface="Cambria" panose="02040503050406030204" pitchFamily="18" charset="0"/>
              </a:rPr>
              <a:t> en </a:t>
            </a:r>
            <a:r>
              <a:rPr lang="en-US" sz="3200" dirty="0" err="1">
                <a:latin typeface="Cambria" panose="02040503050406030204" pitchFamily="18" charset="0"/>
              </a:rPr>
              <a:t>agosto</a:t>
            </a:r>
            <a:r>
              <a:rPr lang="en-US" sz="3200" dirty="0">
                <a:latin typeface="Cambria" panose="02040503050406030204" pitchFamily="18" charset="0"/>
              </a:rPr>
              <a:t> 2025.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2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</a:rPr>
              <a:t>Hemos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graduado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cinco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cohortes</a:t>
            </a:r>
            <a:r>
              <a:rPr lang="en-US" sz="3200" dirty="0">
                <a:latin typeface="Cambria" panose="02040503050406030204" pitchFamily="18" charset="0"/>
              </a:rPr>
              <a:t> hasta </a:t>
            </a:r>
            <a:r>
              <a:rPr lang="en-US" sz="3200" dirty="0" err="1">
                <a:latin typeface="Cambria" panose="02040503050406030204" pitchFamily="18" charset="0"/>
              </a:rPr>
              <a:t>ahora</a:t>
            </a:r>
            <a:r>
              <a:rPr lang="en-US" sz="3200" dirty="0">
                <a:latin typeface="Cambria" panose="02040503050406030204" pitchFamily="18" charset="0"/>
              </a:rPr>
              <a:t>, con un total de 49 </a:t>
            </a:r>
            <a:r>
              <a:rPr lang="en-US" sz="3200" dirty="0" err="1">
                <a:latin typeface="Cambria" panose="02040503050406030204" pitchFamily="18" charset="0"/>
              </a:rPr>
              <a:t>alumnos</a:t>
            </a:r>
            <a:r>
              <a:rPr lang="en-US" sz="3200" dirty="0">
                <a:latin typeface="Cambria" panose="02040503050406030204" pitchFamily="18" charset="0"/>
              </a:rPr>
              <a:t>. 16 </a:t>
            </a:r>
            <a:r>
              <a:rPr lang="en-US" sz="3200" dirty="0" err="1">
                <a:latin typeface="Cambria" panose="02040503050406030204" pitchFamily="18" charset="0"/>
              </a:rPr>
              <a:t>países</a:t>
            </a:r>
            <a:r>
              <a:rPr lang="en-US" sz="3200" dirty="0">
                <a:latin typeface="Cambria" panose="02040503050406030204" pitchFamily="18" charset="0"/>
              </a:rPr>
              <a:t> son </a:t>
            </a:r>
            <a:r>
              <a:rPr lang="en-US" sz="3200" dirty="0" err="1">
                <a:latin typeface="Cambria" panose="02040503050406030204" pitchFamily="18" charset="0"/>
              </a:rPr>
              <a:t>representados</a:t>
            </a:r>
            <a:r>
              <a:rPr lang="en-US" sz="3200" dirty="0">
                <a:latin typeface="Cambria" panose="02040503050406030204" pitchFamily="18" charset="0"/>
              </a:rPr>
              <a:t> en </a:t>
            </a:r>
            <a:r>
              <a:rPr lang="en-US" sz="3200" dirty="0" err="1">
                <a:latin typeface="Cambria" panose="02040503050406030204" pitchFamily="18" charset="0"/>
              </a:rPr>
              <a:t>estos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grupos</a:t>
            </a:r>
            <a:r>
              <a:rPr lang="en-US" sz="3200" dirty="0">
                <a:latin typeface="Cambria" panose="02040503050406030204" pitchFamily="18" charset="0"/>
              </a:rPr>
              <a:t>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2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</a:rPr>
              <a:t>Todos</a:t>
            </a:r>
            <a:r>
              <a:rPr lang="en-US" sz="3200" dirty="0">
                <a:latin typeface="Cambria" panose="02040503050406030204" pitchFamily="18" charset="0"/>
              </a:rPr>
              <a:t> los </a:t>
            </a:r>
            <a:r>
              <a:rPr lang="en-US" sz="3200" dirty="0" err="1">
                <a:latin typeface="Cambria" panose="02040503050406030204" pitchFamily="18" charset="0"/>
              </a:rPr>
              <a:t>profesores</a:t>
            </a:r>
            <a:r>
              <a:rPr lang="en-US" sz="3200" dirty="0">
                <a:latin typeface="Cambria" panose="02040503050406030204" pitchFamily="18" charset="0"/>
              </a:rPr>
              <a:t> de </a:t>
            </a:r>
            <a:r>
              <a:rPr lang="en-US" sz="3200" dirty="0" err="1">
                <a:latin typeface="Cambria" panose="02040503050406030204" pitchFamily="18" charset="0"/>
              </a:rPr>
              <a:t>este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programa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tienen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títulos</a:t>
            </a:r>
            <a:r>
              <a:rPr lang="en-US" sz="3200" dirty="0">
                <a:latin typeface="Cambria" panose="02040503050406030204" pitchFamily="18" charset="0"/>
              </a:rPr>
              <a:t> de </a:t>
            </a:r>
            <a:r>
              <a:rPr lang="en-US" sz="3200" dirty="0" err="1">
                <a:latin typeface="Cambria" panose="02040503050406030204" pitchFamily="18" charset="0"/>
              </a:rPr>
              <a:t>maestría</a:t>
            </a:r>
            <a:r>
              <a:rPr lang="en-US" sz="3200" dirty="0">
                <a:latin typeface="Cambria" panose="02040503050406030204" pitchFamily="18" charset="0"/>
              </a:rPr>
              <a:t> o </a:t>
            </a:r>
            <a:r>
              <a:rPr lang="en-US" sz="3200" dirty="0" err="1">
                <a:latin typeface="Cambria" panose="02040503050406030204" pitchFamily="18" charset="0"/>
              </a:rPr>
              <a:t>doctorado</a:t>
            </a:r>
            <a:endParaRPr lang="en-US" sz="32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2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</a:rPr>
              <a:t>Si </a:t>
            </a:r>
            <a:r>
              <a:rPr lang="en-US" sz="3200" dirty="0" err="1">
                <a:latin typeface="Cambria" panose="02040503050406030204" pitchFamily="18" charset="0"/>
              </a:rPr>
              <a:t>desea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más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información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acerca</a:t>
            </a:r>
            <a:r>
              <a:rPr lang="en-US" sz="3200" dirty="0">
                <a:latin typeface="Cambria" panose="02040503050406030204" pitchFamily="18" charset="0"/>
              </a:rPr>
              <a:t> de </a:t>
            </a:r>
            <a:r>
              <a:rPr lang="en-US" sz="3200" dirty="0" err="1">
                <a:latin typeface="Cambria" panose="02040503050406030204" pitchFamily="18" charset="0"/>
              </a:rPr>
              <a:t>este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programa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puede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ir</a:t>
            </a:r>
            <a:r>
              <a:rPr lang="en-US" sz="3200" dirty="0">
                <a:latin typeface="Cambria" panose="02040503050406030204" pitchFamily="18" charset="0"/>
              </a:rPr>
              <a:t> a </a:t>
            </a:r>
            <a:r>
              <a:rPr lang="en-US" sz="3200" dirty="0">
                <a:latin typeface="Cambria" panose="02040503050406030204" pitchFamily="18" charset="0"/>
                <a:hlinkClick r:id="rId2"/>
              </a:rPr>
              <a:t>www.redinbi.org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635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28" y="2615406"/>
            <a:ext cx="1915566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8" y="2615406"/>
            <a:ext cx="1630367" cy="165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55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Faculty--Red de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Institutos</a:t>
            </a: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Bíblicos</a:t>
            </a:r>
            <a:endParaRPr lang="en-US" alt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64" y="4509822"/>
            <a:ext cx="1675654" cy="16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22055C9-EB02-F24B-8AE6-FC1FADEA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946" y="2598950"/>
            <a:ext cx="1923844" cy="168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ancy  Smith">
            <a:extLst>
              <a:ext uri="{FF2B5EF4-FFF2-40B4-BE49-F238E27FC236}">
                <a16:creationId xmlns:a16="http://schemas.microsoft.com/office/drawing/2014/main" id="{E01199F7-77A3-FD41-A86B-0035AFE64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330" y="964822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DFA08D9-29C1-8D4A-8A9B-A8F41BBBF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024"/>
            <a:ext cx="1818612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A2FF70-80A1-D94B-9136-A371816914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53" y="2598950"/>
            <a:ext cx="2008138" cy="1670566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AF34444-6DB6-284D-A0D7-7748E1CC13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46" y="915043"/>
            <a:ext cx="1453191" cy="1453191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AE40642-92F3-254C-997F-B2F9648033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27" y="4459770"/>
            <a:ext cx="1630367" cy="1675655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97C93F-A0E9-E448-8090-AC8FB0EF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79" y="976899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30A6DD8-D03A-3D6C-B703-0C14E14A7D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05693"/>
            <a:ext cx="1302866" cy="1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129" y="457200"/>
            <a:ext cx="3200400" cy="381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 err="1">
                <a:latin typeface="Georgia" panose="02040502050405020303" pitchFamily="18" charset="0"/>
              </a:rPr>
              <a:t>Cuarta</a:t>
            </a:r>
            <a:r>
              <a:rPr lang="en-U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Graduació</a:t>
            </a:r>
            <a:r>
              <a:rPr lang="es-ES" altLang="en-US" b="1" dirty="0">
                <a:latin typeface="Georgia" panose="02040502050405020303" pitchFamily="18" charset="0"/>
              </a:rPr>
              <a:t>n 10 agosto, 2024</a:t>
            </a:r>
          </a:p>
        </p:txBody>
      </p:sp>
      <p:pic>
        <p:nvPicPr>
          <p:cNvPr id="4" name="Picture 3" descr="A screenshot of a video call&#10;&#10;Description automatically generated">
            <a:extLst>
              <a:ext uri="{FF2B5EF4-FFF2-40B4-BE49-F238E27FC236}">
                <a16:creationId xmlns:a16="http://schemas.microsoft.com/office/drawing/2014/main" id="{7EE5FBF2-77C6-3D49-8E32-9D0A280D4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71" y="0"/>
            <a:ext cx="594615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BFDAF-E943-F1AB-9662-50EE1F33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58177" cy="514553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D2E6DED-C009-E47E-9241-92E95D144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265" y="-76200"/>
            <a:ext cx="9260958" cy="118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 err="1">
                <a:latin typeface="Georgia" panose="02040502050405020303" pitchFamily="18" charset="0"/>
              </a:rPr>
              <a:t>Graduació</a:t>
            </a:r>
            <a:r>
              <a:rPr lang="es-ES" altLang="en-US" b="1" dirty="0">
                <a:latin typeface="Georgia" panose="02040502050405020303" pitchFamily="18" charset="0"/>
              </a:rPr>
              <a:t>n:  19 julio, 2025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>
                <a:latin typeface="Georgia" panose="02040502050405020303" pitchFamily="18" charset="0"/>
              </a:rPr>
              <a:t>Total graduados en 21 años:  244!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>
                <a:latin typeface="Georgia" panose="02040502050405020303" pitchFamily="18" charset="0"/>
              </a:rPr>
              <a:t>(Final </a:t>
            </a:r>
            <a:r>
              <a:rPr lang="es-ES" altLang="en-US" b="1" dirty="0" err="1">
                <a:latin typeface="Georgia" panose="02040502050405020303" pitchFamily="18" charset="0"/>
              </a:rPr>
              <a:t>prayer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s-ES" altLang="en-US" b="1" dirty="0" err="1">
                <a:latin typeface="Georgia" panose="02040502050405020303" pitchFamily="18" charset="0"/>
              </a:rPr>
              <a:t>of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s-ES" altLang="en-US" b="1" dirty="0" err="1">
                <a:latin typeface="Georgia" panose="02040502050405020303" pitchFamily="18" charset="0"/>
              </a:rPr>
              <a:t>blessing</a:t>
            </a:r>
            <a:r>
              <a:rPr lang="es-ES" altLang="en-US" b="1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156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"/>
    </mc:Choice>
    <mc:Fallback>
      <p:transition spd="slow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CAB3ED-04BC-691D-C438-C94CBC520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-52" r="10415" b="52"/>
          <a:stretch/>
        </p:blipFill>
        <p:spPr>
          <a:xfrm>
            <a:off x="0" y="19493"/>
            <a:ext cx="9144000" cy="6838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FF36E-5487-C861-726D-E360397BC6B9}"/>
              </a:ext>
            </a:extLst>
          </p:cNvPr>
          <p:cNvSpPr txBox="1"/>
          <p:nvPr/>
        </p:nvSpPr>
        <p:spPr>
          <a:xfrm>
            <a:off x="116664" y="217699"/>
            <a:ext cx="2673417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5400" dirty="0">
                <a:solidFill>
                  <a:schemeClr val="bg1"/>
                </a:solidFill>
              </a:rPr>
              <a:t>En total:</a:t>
            </a:r>
            <a:endParaRPr lang="es-ES_tradnl" sz="8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D4AAB-D2AD-3468-0CAE-ECD3A4F12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9020" r="33334"/>
          <a:stretch/>
        </p:blipFill>
        <p:spPr>
          <a:xfrm>
            <a:off x="235674" y="3565556"/>
            <a:ext cx="2122045" cy="2969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raphic 6" descr="Graduation cap">
            <a:extLst>
              <a:ext uri="{FF2B5EF4-FFF2-40B4-BE49-F238E27FC236}">
                <a16:creationId xmlns:a16="http://schemas.microsoft.com/office/drawing/2014/main" id="{A4C9C984-C399-A418-2A00-67DFB70A0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9864" y="137516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" name="Graphic 7" descr="Graduation cap">
            <a:extLst>
              <a:ext uri="{FF2B5EF4-FFF2-40B4-BE49-F238E27FC236}">
                <a16:creationId xmlns:a16="http://schemas.microsoft.com/office/drawing/2014/main" id="{661223AE-544A-63B8-8289-053F20076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3841" y="134525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" name="Graphic 8" descr="Graduation cap">
            <a:extLst>
              <a:ext uri="{FF2B5EF4-FFF2-40B4-BE49-F238E27FC236}">
                <a16:creationId xmlns:a16="http://schemas.microsoft.com/office/drawing/2014/main" id="{6620980B-148E-B1F7-A57B-6F6ABFEEF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76641" y="143615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" name="Graphic 9" descr="Graduation cap">
            <a:extLst>
              <a:ext uri="{FF2B5EF4-FFF2-40B4-BE49-F238E27FC236}">
                <a16:creationId xmlns:a16="http://schemas.microsoft.com/office/drawing/2014/main" id="{47D0A976-02AE-E057-4016-0EE054362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8638" y="150119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" name="Graphic 10" descr="Graduation cap">
            <a:extLst>
              <a:ext uri="{FF2B5EF4-FFF2-40B4-BE49-F238E27FC236}">
                <a16:creationId xmlns:a16="http://schemas.microsoft.com/office/drawing/2014/main" id="{D213880F-B523-2E8D-3B21-B0673D84A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62477" y="145400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" name="Graphic 11" descr="Graduation cap">
            <a:extLst>
              <a:ext uri="{FF2B5EF4-FFF2-40B4-BE49-F238E27FC236}">
                <a16:creationId xmlns:a16="http://schemas.microsoft.com/office/drawing/2014/main" id="{A0659933-C339-005A-6822-E0027A437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1471" y="119991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" name="Graphic 12" descr="Graduation cap">
            <a:extLst>
              <a:ext uri="{FF2B5EF4-FFF2-40B4-BE49-F238E27FC236}">
                <a16:creationId xmlns:a16="http://schemas.microsoft.com/office/drawing/2014/main" id="{6F7E000D-DD80-1960-5169-403D9914C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0618" y="1177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4" name="Graphic 13" descr="Graduation cap">
            <a:extLst>
              <a:ext uri="{FF2B5EF4-FFF2-40B4-BE49-F238E27FC236}">
                <a16:creationId xmlns:a16="http://schemas.microsoft.com/office/drawing/2014/main" id="{6CD02532-B871-22EA-FC4F-04D5C10738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0452" y="1156079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5" name="Graphic 14" descr="Graduation cap">
            <a:extLst>
              <a:ext uri="{FF2B5EF4-FFF2-40B4-BE49-F238E27FC236}">
                <a16:creationId xmlns:a16="http://schemas.microsoft.com/office/drawing/2014/main" id="{79EA34BA-74DE-E169-CF1F-0C6F4938E4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70163" y="162113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6" name="Graphic 15" descr="Graduation cap">
            <a:extLst>
              <a:ext uri="{FF2B5EF4-FFF2-40B4-BE49-F238E27FC236}">
                <a16:creationId xmlns:a16="http://schemas.microsoft.com/office/drawing/2014/main" id="{1DFFAB37-935A-517A-D68D-82DFB6408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98545" y="162113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8" name="Graphic 17" descr="Graduation cap">
            <a:extLst>
              <a:ext uri="{FF2B5EF4-FFF2-40B4-BE49-F238E27FC236}">
                <a16:creationId xmlns:a16="http://schemas.microsoft.com/office/drawing/2014/main" id="{88AE3AFF-E43D-1E4D-4CD8-A161D2A8D5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77755" y="3234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9" name="Graphic 18" descr="Graduation cap">
            <a:extLst>
              <a:ext uri="{FF2B5EF4-FFF2-40B4-BE49-F238E27FC236}">
                <a16:creationId xmlns:a16="http://schemas.microsoft.com/office/drawing/2014/main" id="{E9B45749-F719-209C-4600-C9B367B7EF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95400" y="5867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0" name="Graphic 19" descr="Graduation cap">
            <a:extLst>
              <a:ext uri="{FF2B5EF4-FFF2-40B4-BE49-F238E27FC236}">
                <a16:creationId xmlns:a16="http://schemas.microsoft.com/office/drawing/2014/main" id="{D8B6CE59-0C2D-0F9B-5859-6BC5A799B0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78256" y="139797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1" name="Graphic 20" descr="Graduation cap">
            <a:extLst>
              <a:ext uri="{FF2B5EF4-FFF2-40B4-BE49-F238E27FC236}">
                <a16:creationId xmlns:a16="http://schemas.microsoft.com/office/drawing/2014/main" id="{1C787021-11FC-0C91-29B8-1B02F1312A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71214" y="5292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2" name="Graphic 21" descr="Graduation cap">
            <a:extLst>
              <a:ext uri="{FF2B5EF4-FFF2-40B4-BE49-F238E27FC236}">
                <a16:creationId xmlns:a16="http://schemas.microsoft.com/office/drawing/2014/main" id="{EDB1F8D3-8202-7117-6B01-9F65DA8D23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16355" y="5292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3" name="Graphic 22" descr="Graduation cap">
            <a:extLst>
              <a:ext uri="{FF2B5EF4-FFF2-40B4-BE49-F238E27FC236}">
                <a16:creationId xmlns:a16="http://schemas.microsoft.com/office/drawing/2014/main" id="{6CD8AC75-FDE6-9801-711E-2E16794819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38800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4" name="Graphic 23" descr="Graduation cap">
            <a:extLst>
              <a:ext uri="{FF2B5EF4-FFF2-40B4-BE49-F238E27FC236}">
                <a16:creationId xmlns:a16="http://schemas.microsoft.com/office/drawing/2014/main" id="{A4F57FE2-D476-96F8-6A55-D51823969A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05400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5" name="Graphic 24" descr="Graduation cap">
            <a:extLst>
              <a:ext uri="{FF2B5EF4-FFF2-40B4-BE49-F238E27FC236}">
                <a16:creationId xmlns:a16="http://schemas.microsoft.com/office/drawing/2014/main" id="{48F64F18-EF90-9620-64AD-8C8F6DAEF9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24400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" name="Graphic 1" descr="Graduation cap">
            <a:extLst>
              <a:ext uri="{FF2B5EF4-FFF2-40B4-BE49-F238E27FC236}">
                <a16:creationId xmlns:a16="http://schemas.microsoft.com/office/drawing/2014/main" id="{CC418B63-E2CF-BC19-4006-F93ED4C6F2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99377" y="129805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" name="Graphic 2" descr="Graduation cap">
            <a:extLst>
              <a:ext uri="{FF2B5EF4-FFF2-40B4-BE49-F238E27FC236}">
                <a16:creationId xmlns:a16="http://schemas.microsoft.com/office/drawing/2014/main" id="{D7F30AFF-D7A8-F9D4-B824-8362AABE05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43849" y="131435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7" name="Graphic 16" descr="Graduation cap">
            <a:extLst>
              <a:ext uri="{FF2B5EF4-FFF2-40B4-BE49-F238E27FC236}">
                <a16:creationId xmlns:a16="http://schemas.microsoft.com/office/drawing/2014/main" id="{08D7CA47-2C21-4B17-624B-6325C20859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52354" y="176499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6" name="Graphic 25" descr="Graduation cap">
            <a:extLst>
              <a:ext uri="{FF2B5EF4-FFF2-40B4-BE49-F238E27FC236}">
                <a16:creationId xmlns:a16="http://schemas.microsoft.com/office/drawing/2014/main" id="{C762F430-3DC8-72A6-B947-8B2A909CA6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05400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7" name="Graphic 26" descr="Graduation cap">
            <a:extLst>
              <a:ext uri="{FF2B5EF4-FFF2-40B4-BE49-F238E27FC236}">
                <a16:creationId xmlns:a16="http://schemas.microsoft.com/office/drawing/2014/main" id="{082BED81-FA4C-A1A7-7DF6-4F0F1AFB00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82755" y="3886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8" name="Graphic 27" descr="Graduation cap">
            <a:extLst>
              <a:ext uri="{FF2B5EF4-FFF2-40B4-BE49-F238E27FC236}">
                <a16:creationId xmlns:a16="http://schemas.microsoft.com/office/drawing/2014/main" id="{0E595267-DB4F-6CBA-A40C-3169127E96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72955" y="3082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62E57-3796-DBA6-DF4E-006BE040E9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14" y="97162"/>
            <a:ext cx="2596820" cy="4191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Graphic 29" descr="Graduation cap">
            <a:extLst>
              <a:ext uri="{FF2B5EF4-FFF2-40B4-BE49-F238E27FC236}">
                <a16:creationId xmlns:a16="http://schemas.microsoft.com/office/drawing/2014/main" id="{DE06B779-F56E-AC91-92CE-3B7DBF20B1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92555" y="1863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1" name="Graphic 30" descr="Graduation cap">
            <a:extLst>
              <a:ext uri="{FF2B5EF4-FFF2-40B4-BE49-F238E27FC236}">
                <a16:creationId xmlns:a16="http://schemas.microsoft.com/office/drawing/2014/main" id="{A54C2F85-5DA8-CE15-EA1D-FC472C1E68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73555" y="4495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3" name="Graphic 32" descr="Graduation cap">
            <a:extLst>
              <a:ext uri="{FF2B5EF4-FFF2-40B4-BE49-F238E27FC236}">
                <a16:creationId xmlns:a16="http://schemas.microsoft.com/office/drawing/2014/main" id="{EBD5858D-6F86-3045-5CAC-768A7A33F3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4729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4" name="Graphic 33" descr="Graduation cap">
            <a:extLst>
              <a:ext uri="{FF2B5EF4-FFF2-40B4-BE49-F238E27FC236}">
                <a16:creationId xmlns:a16="http://schemas.microsoft.com/office/drawing/2014/main" id="{1F7BCA2C-C004-98E8-DA54-F684F370EFC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86000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2" name="Graphic 31" descr="Graduation cap">
            <a:extLst>
              <a:ext uri="{FF2B5EF4-FFF2-40B4-BE49-F238E27FC236}">
                <a16:creationId xmlns:a16="http://schemas.microsoft.com/office/drawing/2014/main" id="{7D5F67B4-FAC8-F2E9-B558-AB3DD8ED5A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98121" y="285236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5" name="Graphic 34" descr="Graduation cap">
            <a:extLst>
              <a:ext uri="{FF2B5EF4-FFF2-40B4-BE49-F238E27FC236}">
                <a16:creationId xmlns:a16="http://schemas.microsoft.com/office/drawing/2014/main" id="{A5108BBF-05F5-3A2D-FE70-BD2DAF59CC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81800" y="2057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6" name="Graphic 35" descr="Graduation cap">
            <a:extLst>
              <a:ext uri="{FF2B5EF4-FFF2-40B4-BE49-F238E27FC236}">
                <a16:creationId xmlns:a16="http://schemas.microsoft.com/office/drawing/2014/main" id="{BA167549-3400-BA68-2FAB-78FE84B588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73155" y="3006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7" name="Graphic 36" descr="Graduation cap">
            <a:extLst>
              <a:ext uri="{FF2B5EF4-FFF2-40B4-BE49-F238E27FC236}">
                <a16:creationId xmlns:a16="http://schemas.microsoft.com/office/drawing/2014/main" id="{CC0148FA-2541-AAE9-4113-FCEBDF68C8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57400" y="1752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8" name="Graphic 37" descr="Graduation cap">
            <a:extLst>
              <a:ext uri="{FF2B5EF4-FFF2-40B4-BE49-F238E27FC236}">
                <a16:creationId xmlns:a16="http://schemas.microsoft.com/office/drawing/2014/main" id="{EDF0BF13-2EDA-69A5-B9C0-BD24D8C05F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449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9" name="Graphic 38" descr="Graduation cap">
            <a:extLst>
              <a:ext uri="{FF2B5EF4-FFF2-40B4-BE49-F238E27FC236}">
                <a16:creationId xmlns:a16="http://schemas.microsoft.com/office/drawing/2014/main" id="{45D83175-F252-39B0-ACF6-BAE0112CD3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75696" y="51191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0" name="Graphic 39" descr="Graduation cap">
            <a:extLst>
              <a:ext uri="{FF2B5EF4-FFF2-40B4-BE49-F238E27FC236}">
                <a16:creationId xmlns:a16="http://schemas.microsoft.com/office/drawing/2014/main" id="{B7DB27EE-EDBB-7133-1F35-1E9601260C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92555" y="51186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1" name="Graphic 40" descr="Graduation cap">
            <a:extLst>
              <a:ext uri="{FF2B5EF4-FFF2-40B4-BE49-F238E27FC236}">
                <a16:creationId xmlns:a16="http://schemas.microsoft.com/office/drawing/2014/main" id="{16DA358F-9F8D-B93E-3CD6-9FA3AE656E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2390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2" name="Graphic 41" descr="Graduation cap">
            <a:extLst>
              <a:ext uri="{FF2B5EF4-FFF2-40B4-BE49-F238E27FC236}">
                <a16:creationId xmlns:a16="http://schemas.microsoft.com/office/drawing/2014/main" id="{0A6FF7DC-5677-A699-1906-9F44861B87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056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3" name="Graphic 42" descr="Graduation cap">
            <a:extLst>
              <a:ext uri="{FF2B5EF4-FFF2-40B4-BE49-F238E27FC236}">
                <a16:creationId xmlns:a16="http://schemas.microsoft.com/office/drawing/2014/main" id="{42516C3C-7BC9-6D5E-2F07-E2996B2668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78355" y="2514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4" name="Graphic 43" descr="Graduation cap">
            <a:extLst>
              <a:ext uri="{FF2B5EF4-FFF2-40B4-BE49-F238E27FC236}">
                <a16:creationId xmlns:a16="http://schemas.microsoft.com/office/drawing/2014/main" id="{6E548AD0-8D1A-9F44-8D7C-EB3FFB9E16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11355" y="4495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5" name="Graphic 44" descr="Graduation cap">
            <a:extLst>
              <a:ext uri="{FF2B5EF4-FFF2-40B4-BE49-F238E27FC236}">
                <a16:creationId xmlns:a16="http://schemas.microsoft.com/office/drawing/2014/main" id="{19153DDD-92D7-FA1B-8864-47FB4C08BC3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671832" y="521638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6" name="Graphic 45" descr="Graduation cap">
            <a:extLst>
              <a:ext uri="{FF2B5EF4-FFF2-40B4-BE49-F238E27FC236}">
                <a16:creationId xmlns:a16="http://schemas.microsoft.com/office/drawing/2014/main" id="{F57F88F4-2558-E5CC-DF37-A4DFF3564D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824232" y="536878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7" name="Graphic 46" descr="Graduation cap">
            <a:extLst>
              <a:ext uri="{FF2B5EF4-FFF2-40B4-BE49-F238E27FC236}">
                <a16:creationId xmlns:a16="http://schemas.microsoft.com/office/drawing/2014/main" id="{7FF91F98-3B74-660E-CAFD-D795890CF5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67600" y="5410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8" name="Graphic 47" descr="Graduation cap">
            <a:extLst>
              <a:ext uri="{FF2B5EF4-FFF2-40B4-BE49-F238E27FC236}">
                <a16:creationId xmlns:a16="http://schemas.microsoft.com/office/drawing/2014/main" id="{2F1EF8F9-00ED-ED36-B864-8F8AEB7C0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02155" y="5063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9" name="Graphic 48" descr="Graduation cap">
            <a:extLst>
              <a:ext uri="{FF2B5EF4-FFF2-40B4-BE49-F238E27FC236}">
                <a16:creationId xmlns:a16="http://schemas.microsoft.com/office/drawing/2014/main" id="{0D989F54-9A83-9275-E249-CF9936E885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663955" y="5181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0" name="Graphic 49" descr="Graduation cap">
            <a:extLst>
              <a:ext uri="{FF2B5EF4-FFF2-40B4-BE49-F238E27FC236}">
                <a16:creationId xmlns:a16="http://schemas.microsoft.com/office/drawing/2014/main" id="{DAD91CE4-C7E3-ED5C-CAB9-E42DD0EEF53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46177" y="2971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1" name="Graphic 50" descr="Graduation cap">
            <a:extLst>
              <a:ext uri="{FF2B5EF4-FFF2-40B4-BE49-F238E27FC236}">
                <a16:creationId xmlns:a16="http://schemas.microsoft.com/office/drawing/2014/main" id="{1F528C01-451F-009C-E71E-09FD4252682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833132" y="309360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2" name="Graphic 51" descr="Graduation cap">
            <a:extLst>
              <a:ext uri="{FF2B5EF4-FFF2-40B4-BE49-F238E27FC236}">
                <a16:creationId xmlns:a16="http://schemas.microsoft.com/office/drawing/2014/main" id="{877872A3-CAD0-F931-F709-5042A178F5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628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3" name="Graphic 52" descr="Graduation cap">
            <a:extLst>
              <a:ext uri="{FF2B5EF4-FFF2-40B4-BE49-F238E27FC236}">
                <a16:creationId xmlns:a16="http://schemas.microsoft.com/office/drawing/2014/main" id="{2E5FA2D0-24A8-4959-8373-D2F99DADBE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549155" y="3124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4" name="Graphic 53" descr="Graduation cap">
            <a:extLst>
              <a:ext uri="{FF2B5EF4-FFF2-40B4-BE49-F238E27FC236}">
                <a16:creationId xmlns:a16="http://schemas.microsoft.com/office/drawing/2014/main" id="{9AE25516-6BCB-29FD-5B8A-023EEEEA6D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00200" y="2362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5" name="Graphic 54" descr="Graduation cap">
            <a:extLst>
              <a:ext uri="{FF2B5EF4-FFF2-40B4-BE49-F238E27FC236}">
                <a16:creationId xmlns:a16="http://schemas.microsoft.com/office/drawing/2014/main" id="{C16C7A44-4DD2-3412-710D-C027CA2920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301755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6" name="Graphic 55" descr="Graduation cap">
            <a:extLst>
              <a:ext uri="{FF2B5EF4-FFF2-40B4-BE49-F238E27FC236}">
                <a16:creationId xmlns:a16="http://schemas.microsoft.com/office/drawing/2014/main" id="{6A2F526F-57C4-1336-592E-DA0353B4C8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0955" y="43225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7" name="Graphic 56" descr="Graduation cap">
            <a:extLst>
              <a:ext uri="{FF2B5EF4-FFF2-40B4-BE49-F238E27FC236}">
                <a16:creationId xmlns:a16="http://schemas.microsoft.com/office/drawing/2014/main" id="{148F6B93-CDE2-D52F-5C10-8A25E9F354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51478" y="447807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8" name="Graphic 57" descr="Graduation cap">
            <a:extLst>
              <a:ext uri="{FF2B5EF4-FFF2-40B4-BE49-F238E27FC236}">
                <a16:creationId xmlns:a16="http://schemas.microsoft.com/office/drawing/2014/main" id="{0EF52EB8-DE98-CE2F-486F-160E2E38F3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03878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9" name="Graphic 58" descr="Graduation cap">
            <a:extLst>
              <a:ext uri="{FF2B5EF4-FFF2-40B4-BE49-F238E27FC236}">
                <a16:creationId xmlns:a16="http://schemas.microsoft.com/office/drawing/2014/main" id="{DAA56E42-979E-CD11-1C43-0B40DEBC4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00600" y="403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0" name="Graphic 59" descr="Graduation cap">
            <a:extLst>
              <a:ext uri="{FF2B5EF4-FFF2-40B4-BE49-F238E27FC236}">
                <a16:creationId xmlns:a16="http://schemas.microsoft.com/office/drawing/2014/main" id="{EE14E3C5-70C1-ED5A-D4A8-039BED5AF2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30755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1" name="Graphic 60" descr="Graduation cap">
            <a:extLst>
              <a:ext uri="{FF2B5EF4-FFF2-40B4-BE49-F238E27FC236}">
                <a16:creationId xmlns:a16="http://schemas.microsoft.com/office/drawing/2014/main" id="{F2BAA482-7A53-BFCF-BA31-43DEA09AD2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35555" y="4876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2" name="Graphic 61" descr="Graduation cap">
            <a:extLst>
              <a:ext uri="{FF2B5EF4-FFF2-40B4-BE49-F238E27FC236}">
                <a16:creationId xmlns:a16="http://schemas.microsoft.com/office/drawing/2014/main" id="{74B35457-D137-978E-0C62-7B449CD12F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07943" y="75898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3" name="Graphic 62" descr="Graduation cap">
            <a:extLst>
              <a:ext uri="{FF2B5EF4-FFF2-40B4-BE49-F238E27FC236}">
                <a16:creationId xmlns:a16="http://schemas.microsoft.com/office/drawing/2014/main" id="{FE89273D-5358-0CAF-C71D-E4DECD75AF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3555" y="4343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4" name="Graphic 63" descr="Graduation cap">
            <a:extLst>
              <a:ext uri="{FF2B5EF4-FFF2-40B4-BE49-F238E27FC236}">
                <a16:creationId xmlns:a16="http://schemas.microsoft.com/office/drawing/2014/main" id="{D030D03A-4EDD-CA92-ADCC-301796CFEC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259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5" name="Graphic 64" descr="Graduation cap">
            <a:extLst>
              <a:ext uri="{FF2B5EF4-FFF2-40B4-BE49-F238E27FC236}">
                <a16:creationId xmlns:a16="http://schemas.microsoft.com/office/drawing/2014/main" id="{6122AD88-C743-E082-758B-3EB5823831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91200" y="6054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6" name="Graphic 65" descr="Graduation cap">
            <a:extLst>
              <a:ext uri="{FF2B5EF4-FFF2-40B4-BE49-F238E27FC236}">
                <a16:creationId xmlns:a16="http://schemas.microsoft.com/office/drawing/2014/main" id="{CEA42115-BEAB-057D-480B-D5A2355D83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78155" y="34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8" name="Graphic 67" descr="Graduation cap">
            <a:extLst>
              <a:ext uri="{FF2B5EF4-FFF2-40B4-BE49-F238E27FC236}">
                <a16:creationId xmlns:a16="http://schemas.microsoft.com/office/drawing/2014/main" id="{FC10D906-6035-3AAD-87B6-2951134070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323838" y="4707123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9" name="Graphic 68" descr="Graduation cap">
            <a:extLst>
              <a:ext uri="{FF2B5EF4-FFF2-40B4-BE49-F238E27FC236}">
                <a16:creationId xmlns:a16="http://schemas.microsoft.com/office/drawing/2014/main" id="{E2137784-94C6-B376-71E5-209823352DC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29919" y="46273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0" name="Graphic 69" descr="Graduation cap">
            <a:extLst>
              <a:ext uri="{FF2B5EF4-FFF2-40B4-BE49-F238E27FC236}">
                <a16:creationId xmlns:a16="http://schemas.microsoft.com/office/drawing/2014/main" id="{DC9775C4-04FA-03E3-1471-1845468A79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334719" y="44749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1" name="Graphic 70" descr="Graduation cap">
            <a:extLst>
              <a:ext uri="{FF2B5EF4-FFF2-40B4-BE49-F238E27FC236}">
                <a16:creationId xmlns:a16="http://schemas.microsoft.com/office/drawing/2014/main" id="{D1F8C8A7-EC3D-8C1F-3A93-8FE0E028B2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29919" y="43225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2" name="Graphic 71" descr="Graduation cap">
            <a:extLst>
              <a:ext uri="{FF2B5EF4-FFF2-40B4-BE49-F238E27FC236}">
                <a16:creationId xmlns:a16="http://schemas.microsoft.com/office/drawing/2014/main" id="{869E5B28-0165-A967-EA5C-EB8D322D8F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293074" y="42463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3" name="Graphic 72" descr="Graduation cap">
            <a:extLst>
              <a:ext uri="{FF2B5EF4-FFF2-40B4-BE49-F238E27FC236}">
                <a16:creationId xmlns:a16="http://schemas.microsoft.com/office/drawing/2014/main" id="{75A4915A-989D-8529-3B30-14260AB77B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445474" y="47381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4" name="Graphic 73" descr="Graduation cap">
            <a:extLst>
              <a:ext uri="{FF2B5EF4-FFF2-40B4-BE49-F238E27FC236}">
                <a16:creationId xmlns:a16="http://schemas.microsoft.com/office/drawing/2014/main" id="{E0DBD244-1512-7A0D-76F9-156AEDEFEE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87955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5" name="Graphic 74" descr="Graduation cap">
            <a:extLst>
              <a:ext uri="{FF2B5EF4-FFF2-40B4-BE49-F238E27FC236}">
                <a16:creationId xmlns:a16="http://schemas.microsoft.com/office/drawing/2014/main" id="{BAD2A8C6-A026-49C7-B1F5-9AA52C7F6F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229600" y="4530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6" name="Graphic 75" descr="Graduation cap">
            <a:extLst>
              <a:ext uri="{FF2B5EF4-FFF2-40B4-BE49-F238E27FC236}">
                <a16:creationId xmlns:a16="http://schemas.microsoft.com/office/drawing/2014/main" id="{A0AB04EB-ECFA-227A-AAE5-84C78D06A98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054355" y="6054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7" name="Graphic 76" descr="Graduation cap">
            <a:extLst>
              <a:ext uri="{FF2B5EF4-FFF2-40B4-BE49-F238E27FC236}">
                <a16:creationId xmlns:a16="http://schemas.microsoft.com/office/drawing/2014/main" id="{FC3B219A-C57A-F6EC-D826-1DEB24B7EA6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5800" y="5749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8" name="Graphic 77" descr="Graduation cap">
            <a:extLst>
              <a:ext uri="{FF2B5EF4-FFF2-40B4-BE49-F238E27FC236}">
                <a16:creationId xmlns:a16="http://schemas.microsoft.com/office/drawing/2014/main" id="{5E20F718-487B-08CE-A87F-566AF6C269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25155" y="5749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9" name="Graphic 78" descr="Graduation cap">
            <a:extLst>
              <a:ext uri="{FF2B5EF4-FFF2-40B4-BE49-F238E27FC236}">
                <a16:creationId xmlns:a16="http://schemas.microsoft.com/office/drawing/2014/main" id="{3E9F5766-7076-F717-95BC-FDE404C3B17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543800" y="262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0" name="Graphic 79" descr="Graduation cap">
            <a:extLst>
              <a:ext uri="{FF2B5EF4-FFF2-40B4-BE49-F238E27FC236}">
                <a16:creationId xmlns:a16="http://schemas.microsoft.com/office/drawing/2014/main" id="{00890258-FD83-C147-5578-A7BABAB5B8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953000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7" name="Graphic 66" descr="Graduation cap">
            <a:extLst>
              <a:ext uri="{FF2B5EF4-FFF2-40B4-BE49-F238E27FC236}">
                <a16:creationId xmlns:a16="http://schemas.microsoft.com/office/drawing/2014/main" id="{548BE4E6-642A-7782-7C70-EE874661153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025235" y="45511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1" name="Graphic 80" descr="Graduation cap">
            <a:extLst>
              <a:ext uri="{FF2B5EF4-FFF2-40B4-BE49-F238E27FC236}">
                <a16:creationId xmlns:a16="http://schemas.microsoft.com/office/drawing/2014/main" id="{80E57DE1-C278-9062-3B84-72CBFB5C588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28117" y="137205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2" name="Graphic 81" descr="Graduation cap">
            <a:extLst>
              <a:ext uri="{FF2B5EF4-FFF2-40B4-BE49-F238E27FC236}">
                <a16:creationId xmlns:a16="http://schemas.microsoft.com/office/drawing/2014/main" id="{DBD6A793-DA90-8EE9-439A-6FB8CCB5781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934200" y="457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3" name="Graphic 82" descr="Graduation cap">
            <a:extLst>
              <a:ext uri="{FF2B5EF4-FFF2-40B4-BE49-F238E27FC236}">
                <a16:creationId xmlns:a16="http://schemas.microsoft.com/office/drawing/2014/main" id="{D5B80DDD-2858-E344-B844-33D2561BD48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086600" y="1447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4" name="Graphic 83" descr="Graduation cap">
            <a:extLst>
              <a:ext uri="{FF2B5EF4-FFF2-40B4-BE49-F238E27FC236}">
                <a16:creationId xmlns:a16="http://schemas.microsoft.com/office/drawing/2014/main" id="{74ECEEAE-1247-DB74-C7CE-820B2C045CA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05400" y="4530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5" name="Graphic 84" descr="Graduation cap">
            <a:extLst>
              <a:ext uri="{FF2B5EF4-FFF2-40B4-BE49-F238E27FC236}">
                <a16:creationId xmlns:a16="http://schemas.microsoft.com/office/drawing/2014/main" id="{8DC95138-D85E-3D3E-8C82-E0B2B70FB2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844555" y="3733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6" name="Graphic 85" descr="Graduation cap">
            <a:extLst>
              <a:ext uri="{FF2B5EF4-FFF2-40B4-BE49-F238E27FC236}">
                <a16:creationId xmlns:a16="http://schemas.microsoft.com/office/drawing/2014/main" id="{A0B9F27E-2F87-1682-86FD-7E219355BBE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225555" y="3733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7" name="Graphic 86" descr="Graduation cap">
            <a:extLst>
              <a:ext uri="{FF2B5EF4-FFF2-40B4-BE49-F238E27FC236}">
                <a16:creationId xmlns:a16="http://schemas.microsoft.com/office/drawing/2014/main" id="{D28B45C1-A626-0BE8-56A0-BC58F8A06CF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73555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8" name="Graphic 87" descr="Graduation cap">
            <a:extLst>
              <a:ext uri="{FF2B5EF4-FFF2-40B4-BE49-F238E27FC236}">
                <a16:creationId xmlns:a16="http://schemas.microsoft.com/office/drawing/2014/main" id="{7A70F9C0-6513-DC5D-2E7A-56E0D75F88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276600" y="76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9" name="Graphic 88" descr="Graduation cap">
            <a:extLst>
              <a:ext uri="{FF2B5EF4-FFF2-40B4-BE49-F238E27FC236}">
                <a16:creationId xmlns:a16="http://schemas.microsoft.com/office/drawing/2014/main" id="{A9589B85-5BD1-B2E5-DE5D-3E896756FD9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191000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0" name="Graphic 89" descr="Graduation cap">
            <a:extLst>
              <a:ext uri="{FF2B5EF4-FFF2-40B4-BE49-F238E27FC236}">
                <a16:creationId xmlns:a16="http://schemas.microsoft.com/office/drawing/2014/main" id="{87A1B490-5BDF-BF69-2E34-004EB44F588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02155" y="4377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1" name="Graphic 90" descr="Graduation cap">
            <a:extLst>
              <a:ext uri="{FF2B5EF4-FFF2-40B4-BE49-F238E27FC236}">
                <a16:creationId xmlns:a16="http://schemas.microsoft.com/office/drawing/2014/main" id="{F2AA4E95-D4D4-A1CF-F527-9B21CAED2A1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508759" y="871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2" name="Graphic 91" descr="Graduation cap">
            <a:extLst>
              <a:ext uri="{FF2B5EF4-FFF2-40B4-BE49-F238E27FC236}">
                <a16:creationId xmlns:a16="http://schemas.microsoft.com/office/drawing/2014/main" id="{66F0DF9F-DC1F-B00C-D216-729CD4499C5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289101" y="473506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3" name="Graphic 92" descr="Graduation cap">
            <a:extLst>
              <a:ext uri="{FF2B5EF4-FFF2-40B4-BE49-F238E27FC236}">
                <a16:creationId xmlns:a16="http://schemas.microsoft.com/office/drawing/2014/main" id="{2848ADDE-5052-D33E-D210-D15BC54D3E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711002" y="271841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4" name="Graphic 93" descr="Graduation cap">
            <a:extLst>
              <a:ext uri="{FF2B5EF4-FFF2-40B4-BE49-F238E27FC236}">
                <a16:creationId xmlns:a16="http://schemas.microsoft.com/office/drawing/2014/main" id="{57E65F56-910D-04AF-E5EC-4C912428256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44955" y="44541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5" name="Graphic 94" descr="Graduation cap">
            <a:extLst>
              <a:ext uri="{FF2B5EF4-FFF2-40B4-BE49-F238E27FC236}">
                <a16:creationId xmlns:a16="http://schemas.microsoft.com/office/drawing/2014/main" id="{FF9FF4F6-EC74-F587-71A8-F6CE85ED099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187955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6" name="Graphic 95" descr="Graduation cap">
            <a:extLst>
              <a:ext uri="{FF2B5EF4-FFF2-40B4-BE49-F238E27FC236}">
                <a16:creationId xmlns:a16="http://schemas.microsoft.com/office/drawing/2014/main" id="{6B468E37-0BFF-511E-A7E3-852FC568C14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492755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7" name="Graphic 96" descr="Graduation cap">
            <a:extLst>
              <a:ext uri="{FF2B5EF4-FFF2-40B4-BE49-F238E27FC236}">
                <a16:creationId xmlns:a16="http://schemas.microsoft.com/office/drawing/2014/main" id="{CC3271B5-F49A-2F5B-7CC0-66111B60EF6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29200" y="4114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8" name="Graphic 97" descr="Graduation cap">
            <a:extLst>
              <a:ext uri="{FF2B5EF4-FFF2-40B4-BE49-F238E27FC236}">
                <a16:creationId xmlns:a16="http://schemas.microsoft.com/office/drawing/2014/main" id="{C5C62FAC-BE35-BB8E-F3BC-65B9AA29A73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425955" y="4301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9" name="Graphic 98" descr="Graduation cap">
            <a:extLst>
              <a:ext uri="{FF2B5EF4-FFF2-40B4-BE49-F238E27FC236}">
                <a16:creationId xmlns:a16="http://schemas.microsoft.com/office/drawing/2014/main" id="{C36D93C4-3D18-B8B6-9588-1AB2EDCC47D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43400" y="2895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0" name="Graphic 99" descr="Graduation cap">
            <a:extLst>
              <a:ext uri="{FF2B5EF4-FFF2-40B4-BE49-F238E27FC236}">
                <a16:creationId xmlns:a16="http://schemas.microsoft.com/office/drawing/2014/main" id="{59D27B54-131F-4213-7C89-CF837961F42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86600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1" name="Graphic 100" descr="Graduation cap">
            <a:extLst>
              <a:ext uri="{FF2B5EF4-FFF2-40B4-BE49-F238E27FC236}">
                <a16:creationId xmlns:a16="http://schemas.microsoft.com/office/drawing/2014/main" id="{FC279500-798D-5C62-D7B4-549915FE2CA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77955" y="403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2" name="Graphic 101" descr="Graduation cap">
            <a:extLst>
              <a:ext uri="{FF2B5EF4-FFF2-40B4-BE49-F238E27FC236}">
                <a16:creationId xmlns:a16="http://schemas.microsoft.com/office/drawing/2014/main" id="{6891206C-7563-F13B-03F6-399B1645FBE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93626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4" name="Graphic 103" descr="Graduation cap">
            <a:extLst>
              <a:ext uri="{FF2B5EF4-FFF2-40B4-BE49-F238E27FC236}">
                <a16:creationId xmlns:a16="http://schemas.microsoft.com/office/drawing/2014/main" id="{B9D1E086-9C0F-68B2-40C5-F7AA7FAF818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01616" y="2514599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5" name="Graphic 104" descr="Graduation cap">
            <a:extLst>
              <a:ext uri="{FF2B5EF4-FFF2-40B4-BE49-F238E27FC236}">
                <a16:creationId xmlns:a16="http://schemas.microsoft.com/office/drawing/2014/main" id="{E1E0BDE4-F6AE-0197-7C0F-7071DDD0F8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00549" y="272237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6" name="Graphic 105" descr="Graduation cap">
            <a:extLst>
              <a:ext uri="{FF2B5EF4-FFF2-40B4-BE49-F238E27FC236}">
                <a16:creationId xmlns:a16="http://schemas.microsoft.com/office/drawing/2014/main" id="{72665B51-AA70-CF92-FB82-D6DF19E812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83627" y="28712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7" name="Graphic 106" descr="Graduation cap">
            <a:extLst>
              <a:ext uri="{FF2B5EF4-FFF2-40B4-BE49-F238E27FC236}">
                <a16:creationId xmlns:a16="http://schemas.microsoft.com/office/drawing/2014/main" id="{87AEC55B-EF8A-94DE-8C13-FC99F2B84FD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07910" y="243499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8" name="Graphic 107" descr="Graduation cap">
            <a:extLst>
              <a:ext uri="{FF2B5EF4-FFF2-40B4-BE49-F238E27FC236}">
                <a16:creationId xmlns:a16="http://schemas.microsoft.com/office/drawing/2014/main" id="{6B89C88E-DCD7-C68C-F4FD-5EE74816320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78155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9" name="Graphic 108" descr="Graduation cap">
            <a:extLst>
              <a:ext uri="{FF2B5EF4-FFF2-40B4-BE49-F238E27FC236}">
                <a16:creationId xmlns:a16="http://schemas.microsoft.com/office/drawing/2014/main" id="{A0C6671A-3576-BBAE-7D2C-837DC4A052F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781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0" name="Graphic 109" descr="Graduation cap">
            <a:extLst>
              <a:ext uri="{FF2B5EF4-FFF2-40B4-BE49-F238E27FC236}">
                <a16:creationId xmlns:a16="http://schemas.microsoft.com/office/drawing/2014/main" id="{D6A06D3A-52B2-C412-2D17-729EA4C407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73355" y="262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3" name="Graphic 102" descr="Graduation cap">
            <a:extLst>
              <a:ext uri="{FF2B5EF4-FFF2-40B4-BE49-F238E27FC236}">
                <a16:creationId xmlns:a16="http://schemas.microsoft.com/office/drawing/2014/main" id="{5D623466-5747-8AC8-3763-1443B39743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597155" y="2701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1" name="Graphic 110" descr="Graduation cap">
            <a:extLst>
              <a:ext uri="{FF2B5EF4-FFF2-40B4-BE49-F238E27FC236}">
                <a16:creationId xmlns:a16="http://schemas.microsoft.com/office/drawing/2014/main" id="{6F065317-9FFE-8885-A0AF-9E4E3D644D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648200" y="4191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2" name="Graphic 111" descr="Graduation cap">
            <a:extLst>
              <a:ext uri="{FF2B5EF4-FFF2-40B4-BE49-F238E27FC236}">
                <a16:creationId xmlns:a16="http://schemas.microsoft.com/office/drawing/2014/main" id="{83D7AFBB-4985-0191-484B-5511C9BEE63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55988" y="131313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3" name="Graphic 112" descr="Graduation cap">
            <a:extLst>
              <a:ext uri="{FF2B5EF4-FFF2-40B4-BE49-F238E27FC236}">
                <a16:creationId xmlns:a16="http://schemas.microsoft.com/office/drawing/2014/main" id="{30523C80-BD6F-034C-4E94-82C2D793D5D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15200" y="1558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4" name="Graphic 113" descr="Graduation cap">
            <a:extLst>
              <a:ext uri="{FF2B5EF4-FFF2-40B4-BE49-F238E27FC236}">
                <a16:creationId xmlns:a16="http://schemas.microsoft.com/office/drawing/2014/main" id="{01C57E74-AB6E-884B-144D-01D53E5730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403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5" name="Graphic 114" descr="Graduation cap">
            <a:extLst>
              <a:ext uri="{FF2B5EF4-FFF2-40B4-BE49-F238E27FC236}">
                <a16:creationId xmlns:a16="http://schemas.microsoft.com/office/drawing/2014/main" id="{EF1B4932-8192-05E0-490D-041282AAA3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2390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6" name="Graphic 115" descr="Graduation cap">
            <a:extLst>
              <a:ext uri="{FF2B5EF4-FFF2-40B4-BE49-F238E27FC236}">
                <a16:creationId xmlns:a16="http://schemas.microsoft.com/office/drawing/2014/main" id="{7B43C410-FAB7-7F5A-CEAC-9640106E23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15955" y="3352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7" name="Graphic 116" descr="Graduation cap">
            <a:extLst>
              <a:ext uri="{FF2B5EF4-FFF2-40B4-BE49-F238E27FC236}">
                <a16:creationId xmlns:a16="http://schemas.microsoft.com/office/drawing/2014/main" id="{62D8907D-EDFA-DA98-34C3-80DD439C9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11355" y="22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8" name="Graphic 117" descr="Graduation cap">
            <a:extLst>
              <a:ext uri="{FF2B5EF4-FFF2-40B4-BE49-F238E27FC236}">
                <a16:creationId xmlns:a16="http://schemas.microsoft.com/office/drawing/2014/main" id="{10CDF037-0D56-6877-CCB3-B93B1E7B83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73155" y="3581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9" name="Graphic 118" descr="Graduation cap">
            <a:extLst>
              <a:ext uri="{FF2B5EF4-FFF2-40B4-BE49-F238E27FC236}">
                <a16:creationId xmlns:a16="http://schemas.microsoft.com/office/drawing/2014/main" id="{8B93D445-6D47-DACA-01F8-EAC2331C477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282955" y="4987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0" name="Graphic 119" descr="Graduation cap">
            <a:extLst>
              <a:ext uri="{FF2B5EF4-FFF2-40B4-BE49-F238E27FC236}">
                <a16:creationId xmlns:a16="http://schemas.microsoft.com/office/drawing/2014/main" id="{284C5EFC-A74B-C4CD-87EC-F6EC1BC7EF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984208" y="313169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1" name="Graphic 120" descr="Graduation cap">
            <a:extLst>
              <a:ext uri="{FF2B5EF4-FFF2-40B4-BE49-F238E27FC236}">
                <a16:creationId xmlns:a16="http://schemas.microsoft.com/office/drawing/2014/main" id="{8D74B3B3-5F84-AE96-1CB1-123ED476BBE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801991" y="124915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2" name="Graphic 121" descr="Graduation cap">
            <a:extLst>
              <a:ext uri="{FF2B5EF4-FFF2-40B4-BE49-F238E27FC236}">
                <a16:creationId xmlns:a16="http://schemas.microsoft.com/office/drawing/2014/main" id="{3D49D98C-02F2-13D7-A928-187AFE4E48F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495800" y="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3" name="Graphic 122" descr="Graduation cap">
            <a:extLst>
              <a:ext uri="{FF2B5EF4-FFF2-40B4-BE49-F238E27FC236}">
                <a16:creationId xmlns:a16="http://schemas.microsoft.com/office/drawing/2014/main" id="{0652EE28-20F1-DD2E-3F95-9C299F90992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065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4" name="Graphic 123" descr="Graduation cap">
            <a:extLst>
              <a:ext uri="{FF2B5EF4-FFF2-40B4-BE49-F238E27FC236}">
                <a16:creationId xmlns:a16="http://schemas.microsoft.com/office/drawing/2014/main" id="{993880B9-5AD5-14EF-F46E-3A44A55595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06555" y="3082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5" name="Graphic 124" descr="Graduation cap">
            <a:extLst>
              <a:ext uri="{FF2B5EF4-FFF2-40B4-BE49-F238E27FC236}">
                <a16:creationId xmlns:a16="http://schemas.microsoft.com/office/drawing/2014/main" id="{6CCDE9D6-96B5-E799-933B-D646499265B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11355" y="4114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6" name="Graphic 125" descr="Graduation cap">
            <a:extLst>
              <a:ext uri="{FF2B5EF4-FFF2-40B4-BE49-F238E27FC236}">
                <a16:creationId xmlns:a16="http://schemas.microsoft.com/office/drawing/2014/main" id="{DD8DDE5C-81BB-3453-E4CB-B8E812F8B1C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273555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7" name="Graphic 126" descr="Graduation cap">
            <a:extLst>
              <a:ext uri="{FF2B5EF4-FFF2-40B4-BE49-F238E27FC236}">
                <a16:creationId xmlns:a16="http://schemas.microsoft.com/office/drawing/2014/main" id="{B5FC0410-607F-F7D8-5E03-48D4B114C6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705600" y="87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8" name="Graphic 127" descr="Graduation cap">
            <a:extLst>
              <a:ext uri="{FF2B5EF4-FFF2-40B4-BE49-F238E27FC236}">
                <a16:creationId xmlns:a16="http://schemas.microsoft.com/office/drawing/2014/main" id="{58BFCFBB-B64F-FAF9-B7DF-F0939F2AB9D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086600" y="48351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9" name="Graphic 128" descr="Graduation cap">
            <a:extLst>
              <a:ext uri="{FF2B5EF4-FFF2-40B4-BE49-F238E27FC236}">
                <a16:creationId xmlns:a16="http://schemas.microsoft.com/office/drawing/2014/main" id="{B31EB96C-A34F-7F75-DF39-25E35288621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724400" y="4343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0" name="Graphic 129" descr="Graduation cap">
            <a:extLst>
              <a:ext uri="{FF2B5EF4-FFF2-40B4-BE49-F238E27FC236}">
                <a16:creationId xmlns:a16="http://schemas.microsoft.com/office/drawing/2014/main" id="{814E860C-3D02-941F-F93F-9D00A64DD13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216155" y="4301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1" name="Graphic 130" descr="Graduation cap">
            <a:extLst>
              <a:ext uri="{FF2B5EF4-FFF2-40B4-BE49-F238E27FC236}">
                <a16:creationId xmlns:a16="http://schemas.microsoft.com/office/drawing/2014/main" id="{AF9100CA-53C2-32E5-49D9-54BFF599802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400800" y="4648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2" name="Graphic 131" descr="Graduation cap">
            <a:extLst>
              <a:ext uri="{FF2B5EF4-FFF2-40B4-BE49-F238E27FC236}">
                <a16:creationId xmlns:a16="http://schemas.microsoft.com/office/drawing/2014/main" id="{6C6124C8-583F-4B07-3B65-E51BA3B7A77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72200" y="5257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3" name="Graphic 132" descr="Graduation cap">
            <a:extLst>
              <a:ext uri="{FF2B5EF4-FFF2-40B4-BE49-F238E27FC236}">
                <a16:creationId xmlns:a16="http://schemas.microsoft.com/office/drawing/2014/main" id="{EE11B7A9-8105-FD06-3433-475801DB23E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086600" y="457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4" name="Graphic 133" descr="Graduation cap">
            <a:extLst>
              <a:ext uri="{FF2B5EF4-FFF2-40B4-BE49-F238E27FC236}">
                <a16:creationId xmlns:a16="http://schemas.microsoft.com/office/drawing/2014/main" id="{FF8FB4DF-886D-8331-5B6B-AACDBFE3FBA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791200" y="640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5" name="Graphic 134" descr="Graduation cap">
            <a:extLst>
              <a:ext uri="{FF2B5EF4-FFF2-40B4-BE49-F238E27FC236}">
                <a16:creationId xmlns:a16="http://schemas.microsoft.com/office/drawing/2014/main" id="{67019884-2483-0427-0266-A23535B08EC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197355" y="1558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6" name="Graphic 135" descr="Graduation cap">
            <a:extLst>
              <a:ext uri="{FF2B5EF4-FFF2-40B4-BE49-F238E27FC236}">
                <a16:creationId xmlns:a16="http://schemas.microsoft.com/office/drawing/2014/main" id="{F7289C0A-2E81-C21E-BD5E-324DDC3415B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324600" y="5520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3D758811-07A3-FF5B-453C-8FE0A76C265C}"/>
              </a:ext>
            </a:extLst>
          </p:cNvPr>
          <p:cNvSpPr txBox="1"/>
          <p:nvPr/>
        </p:nvSpPr>
        <p:spPr>
          <a:xfrm>
            <a:off x="335829" y="1068621"/>
            <a:ext cx="192150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7200" dirty="0"/>
              <a:t>244</a:t>
            </a:r>
          </a:p>
        </p:txBody>
      </p:sp>
      <p:pic>
        <p:nvPicPr>
          <p:cNvPr id="139" name="Graphic 138" descr="Graduation cap">
            <a:extLst>
              <a:ext uri="{FF2B5EF4-FFF2-40B4-BE49-F238E27FC236}">
                <a16:creationId xmlns:a16="http://schemas.microsoft.com/office/drawing/2014/main" id="{8E9BA207-B8CC-1A36-A26A-CE292109F6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15200" y="2396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7" name="Graphic 136" descr="Graduation cap">
            <a:extLst>
              <a:ext uri="{FF2B5EF4-FFF2-40B4-BE49-F238E27FC236}">
                <a16:creationId xmlns:a16="http://schemas.microsoft.com/office/drawing/2014/main" id="{F3D34308-8213-8DD1-50DB-897448B93D5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645155" y="643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40" name="Graphic 139" descr="Graduation cap">
            <a:extLst>
              <a:ext uri="{FF2B5EF4-FFF2-40B4-BE49-F238E27FC236}">
                <a16:creationId xmlns:a16="http://schemas.microsoft.com/office/drawing/2014/main" id="{D36F160F-C290-5286-31C8-F73C1DE6507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492755" y="990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332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2AA58BDA-2FEF-0745-8F7F-AB2631BB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AETH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certifica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la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Licenciatura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Ministerio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Estudios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Bíblicos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Octubre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2020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Jessica Lugo,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Directora</a:t>
            </a: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Justo Gonzalez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Fundador</a:t>
            </a: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   Autor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8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A9FD4E-D515-903E-64AA-6C16F4363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48" y="918990"/>
            <a:ext cx="3505200" cy="4300228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01C266-F2F5-6627-8A16-6D3983DB9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8" y="5204604"/>
            <a:ext cx="3505200" cy="1653396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32A2B7C-B76C-4A17-6210-AF7B502E1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462" y="4038600"/>
            <a:ext cx="2730537" cy="279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BCBF4A-66CA-FE95-7B90-3023CE33D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61" y="1066800"/>
            <a:ext cx="2730538" cy="273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Certificación de AETH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8" y="914400"/>
            <a:ext cx="883230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Georgia" panose="02040502050405020303" pitchFamily="18" charset="0"/>
              </a:rPr>
              <a:t>En 2020, </a:t>
            </a:r>
            <a:r>
              <a:rPr lang="en-US" sz="2600" dirty="0" err="1">
                <a:latin typeface="Georgia" panose="02040502050405020303" pitchFamily="18" charset="0"/>
              </a:rPr>
              <a:t>después</a:t>
            </a:r>
            <a:r>
              <a:rPr lang="en-US" sz="2600" dirty="0">
                <a:latin typeface="Georgia" panose="02040502050405020303" pitchFamily="18" charset="0"/>
              </a:rPr>
              <a:t> de un </a:t>
            </a:r>
            <a:r>
              <a:rPr lang="en-US" sz="2600" dirty="0" err="1">
                <a:latin typeface="Georgia" panose="02040502050405020303" pitchFamily="18" charset="0"/>
              </a:rPr>
              <a:t>proceso</a:t>
            </a:r>
            <a:r>
              <a:rPr lang="en-US" sz="2600" dirty="0">
                <a:latin typeface="Georgia" panose="02040502050405020303" pitchFamily="18" charset="0"/>
              </a:rPr>
              <a:t> que </a:t>
            </a:r>
            <a:r>
              <a:rPr lang="en-US" sz="2600" dirty="0" err="1">
                <a:latin typeface="Georgia" panose="02040502050405020303" pitchFamily="18" charset="0"/>
              </a:rPr>
              <a:t>duró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casi</a:t>
            </a:r>
            <a:r>
              <a:rPr lang="en-US" sz="2600" dirty="0">
                <a:latin typeface="Georgia" panose="02040502050405020303" pitchFamily="18" charset="0"/>
              </a:rPr>
              <a:t> dos </a:t>
            </a:r>
            <a:r>
              <a:rPr lang="en-US" sz="2600" dirty="0" err="1">
                <a:latin typeface="Georgia" panose="02040502050405020303" pitchFamily="18" charset="0"/>
              </a:rPr>
              <a:t>años</a:t>
            </a:r>
            <a:r>
              <a:rPr lang="en-US" sz="2600" dirty="0">
                <a:latin typeface="Georgia" panose="02040502050405020303" pitchFamily="18" charset="0"/>
              </a:rPr>
              <a:t>, IBIT </a:t>
            </a:r>
            <a:r>
              <a:rPr lang="en-US" sz="2600" dirty="0" err="1">
                <a:latin typeface="Georgia" panose="02040502050405020303" pitchFamily="18" charset="0"/>
              </a:rPr>
              <a:t>recibió</a:t>
            </a:r>
            <a:r>
              <a:rPr lang="en-US" sz="2600" dirty="0">
                <a:latin typeface="Georgia" panose="02040502050405020303" pitchFamily="18" charset="0"/>
              </a:rPr>
              <a:t> la </a:t>
            </a:r>
            <a:r>
              <a:rPr lang="en-US" sz="2600" dirty="0" err="1">
                <a:latin typeface="Georgia" panose="02040502050405020303" pitchFamily="18" charset="0"/>
              </a:rPr>
              <a:t>noticia</a:t>
            </a:r>
            <a:r>
              <a:rPr lang="en-US" sz="2600" dirty="0">
                <a:latin typeface="Georgia" panose="02040502050405020303" pitchFamily="18" charset="0"/>
              </a:rPr>
              <a:t> de la </a:t>
            </a:r>
            <a:r>
              <a:rPr lang="en-US" sz="2600" dirty="0" err="1">
                <a:latin typeface="Georgia" panose="02040502050405020303" pitchFamily="18" charset="0"/>
              </a:rPr>
              <a:t>Asociación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Estudios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Teológicos</a:t>
            </a:r>
            <a:r>
              <a:rPr lang="en-US" sz="2600" dirty="0">
                <a:latin typeface="Georgia" panose="02040502050405020303" pitchFamily="18" charset="0"/>
              </a:rPr>
              <a:t> Hispanos que </a:t>
            </a:r>
            <a:r>
              <a:rPr lang="en-US" sz="2600" dirty="0" err="1">
                <a:latin typeface="Georgia" panose="02040502050405020303" pitchFamily="18" charset="0"/>
              </a:rPr>
              <a:t>ellos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han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certificado</a:t>
            </a:r>
            <a:r>
              <a:rPr lang="en-US" sz="2600" dirty="0">
                <a:latin typeface="Georgia" panose="02040502050405020303" pitchFamily="18" charset="0"/>
              </a:rPr>
              <a:t> nuestro diploma de 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la </a:t>
            </a:r>
            <a:r>
              <a:rPr lang="en-US" sz="2600" dirty="0" err="1">
                <a:solidFill>
                  <a:srgbClr val="FFFF00"/>
                </a:solidFill>
                <a:latin typeface="Georgia" panose="02040502050405020303" pitchFamily="18" charset="0"/>
              </a:rPr>
              <a:t>Licenciatura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 en el </a:t>
            </a:r>
            <a:r>
              <a:rPr lang="en-US" sz="2600" dirty="0" err="1">
                <a:solidFill>
                  <a:srgbClr val="FFFF00"/>
                </a:solidFill>
                <a:latin typeface="Georgia" panose="02040502050405020303" pitchFamily="18" charset="0"/>
              </a:rPr>
              <a:t>Ministerio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 y </a:t>
            </a:r>
            <a:r>
              <a:rPr lang="en-US" sz="2600" dirty="0" err="1">
                <a:solidFill>
                  <a:srgbClr val="FFFF00"/>
                </a:solidFill>
                <a:latin typeface="Georgia" panose="02040502050405020303" pitchFamily="18" charset="0"/>
              </a:rPr>
              <a:t>Estudios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Georgia" panose="02040502050405020303" pitchFamily="18" charset="0"/>
              </a:rPr>
              <a:t>Bíblicos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. </a:t>
            </a:r>
          </a:p>
          <a:p>
            <a:endParaRPr lang="en-US" sz="2600" dirty="0">
              <a:latin typeface="Georgia" panose="02040502050405020303" pitchFamily="18" charset="0"/>
            </a:endParaRPr>
          </a:p>
          <a:p>
            <a:r>
              <a:rPr lang="en-US" sz="2600" dirty="0" err="1">
                <a:latin typeface="Georgia" panose="02040502050405020303" pitchFamily="18" charset="0"/>
              </a:rPr>
              <a:t>Esta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certificación</a:t>
            </a:r>
            <a:r>
              <a:rPr lang="en-US" sz="2600" dirty="0">
                <a:latin typeface="Georgia" panose="02040502050405020303" pitchFamily="18" charset="0"/>
              </a:rPr>
              <a:t> es </a:t>
            </a:r>
            <a:r>
              <a:rPr lang="en-US" sz="2600" dirty="0" err="1">
                <a:latin typeface="Georgia" panose="02040502050405020303" pitchFamily="18" charset="0"/>
              </a:rPr>
              <a:t>otorgada</a:t>
            </a:r>
            <a:r>
              <a:rPr lang="en-US" sz="2600" dirty="0">
                <a:latin typeface="Georgia" panose="02040502050405020303" pitchFamily="18" charset="0"/>
              </a:rPr>
              <a:t> en </a:t>
            </a:r>
            <a:r>
              <a:rPr lang="en-US" sz="2600" dirty="0" err="1">
                <a:latin typeface="Georgia" panose="02040502050405020303" pitchFamily="18" charset="0"/>
              </a:rPr>
              <a:t>colaboración</a:t>
            </a:r>
            <a:r>
              <a:rPr lang="en-US" sz="2600" dirty="0">
                <a:latin typeface="Georgia" panose="02040502050405020303" pitchFamily="18" charset="0"/>
              </a:rPr>
              <a:t> con la </a:t>
            </a:r>
            <a:r>
              <a:rPr lang="en-US" sz="2600" dirty="0" err="1">
                <a:latin typeface="Georgia" panose="02040502050405020303" pitchFamily="18" charset="0"/>
              </a:rPr>
              <a:t>Asociación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Escuelas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Teológicas</a:t>
            </a:r>
            <a:r>
              <a:rPr lang="en-US" sz="2600" dirty="0">
                <a:latin typeface="Georgia" panose="02040502050405020303" pitchFamily="18" charset="0"/>
              </a:rPr>
              <a:t>, la </a:t>
            </a:r>
            <a:r>
              <a:rPr lang="en-US" sz="2600" dirty="0" err="1">
                <a:latin typeface="Georgia" panose="02040502050405020303" pitchFamily="18" charset="0"/>
              </a:rPr>
              <a:t>agencia</a:t>
            </a:r>
            <a:r>
              <a:rPr lang="en-US" sz="2600" dirty="0">
                <a:latin typeface="Georgia" panose="02040502050405020303" pitchFamily="18" charset="0"/>
              </a:rPr>
              <a:t> principal que </a:t>
            </a:r>
            <a:r>
              <a:rPr lang="en-US" sz="2600" dirty="0" err="1">
                <a:latin typeface="Georgia" panose="02040502050405020303" pitchFamily="18" charset="0"/>
              </a:rPr>
              <a:t>acredita</a:t>
            </a:r>
            <a:r>
              <a:rPr lang="en-US" sz="2600" dirty="0">
                <a:latin typeface="Georgia" panose="02040502050405020303" pitchFamily="18" charset="0"/>
              </a:rPr>
              <a:t> los </a:t>
            </a:r>
            <a:r>
              <a:rPr lang="en-US" sz="2600" dirty="0" err="1">
                <a:latin typeface="Georgia" panose="02040502050405020303" pitchFamily="18" charset="0"/>
              </a:rPr>
              <a:t>seminarios</a:t>
            </a:r>
            <a:r>
              <a:rPr lang="en-US" sz="2600" dirty="0">
                <a:latin typeface="Georgia" panose="02040502050405020303" pitchFamily="18" charset="0"/>
              </a:rPr>
              <a:t> en los </a:t>
            </a:r>
            <a:r>
              <a:rPr lang="en-US" sz="2600" dirty="0" err="1">
                <a:latin typeface="Georgia" panose="02040502050405020303" pitchFamily="18" charset="0"/>
              </a:rPr>
              <a:t>Estados</a:t>
            </a:r>
            <a:r>
              <a:rPr lang="en-US" sz="2600" dirty="0">
                <a:latin typeface="Georgia" panose="02040502050405020303" pitchFamily="18" charset="0"/>
              </a:rPr>
              <a:t> Unidos.</a:t>
            </a:r>
          </a:p>
          <a:p>
            <a:endParaRPr lang="en-US" sz="2600" dirty="0">
              <a:latin typeface="Georgia" panose="02040502050405020303" pitchFamily="18" charset="0"/>
            </a:endParaRPr>
          </a:p>
          <a:p>
            <a:r>
              <a:rPr lang="en-US" sz="2600" dirty="0">
                <a:latin typeface="Georgia" panose="02040502050405020303" pitchFamily="18" charset="0"/>
              </a:rPr>
              <a:t>Este es un aval </a:t>
            </a:r>
            <a:r>
              <a:rPr lang="en-US" sz="2600" dirty="0" err="1">
                <a:latin typeface="Georgia" panose="02040502050405020303" pitchFamily="18" charset="0"/>
              </a:rPr>
              <a:t>valioso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nuestro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programa</a:t>
            </a:r>
            <a:r>
              <a:rPr lang="en-US" sz="2600" dirty="0">
                <a:latin typeface="Georgia" panose="02040502050405020303" pitchFamily="18" charset="0"/>
              </a:rPr>
              <a:t>, el </a:t>
            </a:r>
            <a:r>
              <a:rPr lang="en-US" sz="2600" dirty="0" err="1">
                <a:latin typeface="Georgia" panose="02040502050405020303" pitchFamily="18" charset="0"/>
              </a:rPr>
              <a:t>cual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permite</a:t>
            </a:r>
            <a:r>
              <a:rPr lang="en-US" sz="2600" dirty="0">
                <a:latin typeface="Georgia" panose="02040502050405020303" pitchFamily="18" charset="0"/>
              </a:rPr>
              <a:t> que </a:t>
            </a:r>
            <a:r>
              <a:rPr lang="en-US" sz="2600" dirty="0" err="1">
                <a:latin typeface="Georgia" panose="02040502050405020303" pitchFamily="18" charset="0"/>
              </a:rPr>
              <a:t>nuestros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graduados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apliquen</a:t>
            </a:r>
            <a:r>
              <a:rPr lang="en-US" sz="2600" dirty="0">
                <a:latin typeface="Georgia" panose="02040502050405020303" pitchFamily="18" charset="0"/>
              </a:rPr>
              <a:t> para </a:t>
            </a:r>
            <a:r>
              <a:rPr lang="en-US" sz="2600" dirty="0" err="1">
                <a:latin typeface="Georgia" panose="02040502050405020303" pitchFamily="18" charset="0"/>
              </a:rPr>
              <a:t>estudiar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en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cualquier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seminario</a:t>
            </a:r>
            <a:r>
              <a:rPr lang="en-US" sz="2600" dirty="0">
                <a:latin typeface="Georgia" panose="02040502050405020303" pitchFamily="18" charset="0"/>
              </a:rPr>
              <a:t> de los </a:t>
            </a:r>
            <a:r>
              <a:rPr lang="en-US" sz="2600" dirty="0" err="1">
                <a:latin typeface="Georgia" panose="02040502050405020303" pitchFamily="18" charset="0"/>
              </a:rPr>
              <a:t>Estados</a:t>
            </a:r>
            <a:r>
              <a:rPr lang="en-US" sz="2600" dirty="0">
                <a:latin typeface="Georgia" panose="02040502050405020303" pitchFamily="18" charset="0"/>
              </a:rPr>
              <a:t> Unidos, </a:t>
            </a:r>
            <a:r>
              <a:rPr lang="en-US" sz="2600" dirty="0" err="1">
                <a:latin typeface="Georgia" panose="02040502050405020303" pitchFamily="18" charset="0"/>
              </a:rPr>
              <a:t>si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desean</a:t>
            </a:r>
            <a:r>
              <a:rPr lang="en-US" sz="2600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563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54C74919-6C96-314F-8689-2FE8B3A38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>
                <a:latin typeface="Georgia" panose="02040502050405020303" pitchFamily="18" charset="0"/>
              </a:rPr>
              <a:t>Un Impacto Creciente en el Mundo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2BD97C5-5A8B-8341-AF89-2552C21E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657600"/>
            <a:ext cx="2895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6100+ </a:t>
            </a:r>
            <a:r>
              <a:rPr lang="en-US" altLang="en-US" sz="2300" dirty="0" err="1">
                <a:solidFill>
                  <a:srgbClr val="FFFF00"/>
                </a:solidFill>
                <a:latin typeface="Georgia" panose="02040502050405020303" pitchFamily="18" charset="0"/>
              </a:rPr>
              <a:t>bautismos</a:t>
            </a: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2300" dirty="0">
                <a:latin typeface="Georgia" panose="02040502050405020303" pitchFamily="18" charset="0"/>
              </a:rPr>
              <a:t>y </a:t>
            </a: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80 </a:t>
            </a:r>
            <a:r>
              <a:rPr lang="en-US" altLang="en-US" sz="2300" dirty="0" err="1">
                <a:solidFill>
                  <a:srgbClr val="FFFF00"/>
                </a:solidFill>
                <a:latin typeface="Georgia" panose="02040502050405020303" pitchFamily="18" charset="0"/>
              </a:rPr>
              <a:t>nuevas</a:t>
            </a: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solidFill>
                  <a:srgbClr val="FFFF00"/>
                </a:solidFill>
                <a:latin typeface="Georgia" panose="02040502050405020303" pitchFamily="18" charset="0"/>
              </a:rPr>
              <a:t>iglesias</a:t>
            </a: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plantadas</a:t>
            </a:r>
            <a:r>
              <a:rPr lang="en-US" altLang="en-US" sz="2300" dirty="0">
                <a:latin typeface="Georgia" panose="02040502050405020303" pitchFamily="18" charset="0"/>
              </a:rPr>
              <a:t> en el </a:t>
            </a:r>
            <a:r>
              <a:rPr lang="en-US" altLang="en-US" sz="2300" dirty="0" err="1">
                <a:latin typeface="Georgia" panose="02040502050405020303" pitchFamily="18" charset="0"/>
              </a:rPr>
              <a:t>mundo</a:t>
            </a:r>
            <a:r>
              <a:rPr lang="en-US" altLang="en-US" sz="2300" dirty="0"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desde</a:t>
            </a:r>
            <a:r>
              <a:rPr lang="en-US" altLang="en-US" sz="2300" dirty="0">
                <a:latin typeface="Georgia" panose="02040502050405020303" pitchFamily="18" charset="0"/>
              </a:rPr>
              <a:t> el 2009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3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 dirty="0">
                <a:latin typeface="Georgia" panose="02040502050405020303" pitchFamily="18" charset="0"/>
              </a:rPr>
              <a:t>(Más los que no </a:t>
            </a:r>
            <a:r>
              <a:rPr lang="en-US" altLang="en-US" sz="2300" dirty="0" err="1">
                <a:latin typeface="Georgia" panose="02040502050405020303" pitchFamily="18" charset="0"/>
              </a:rPr>
              <a:t>fueron</a:t>
            </a:r>
            <a:r>
              <a:rPr lang="en-US" altLang="en-US" sz="2300" dirty="0"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reportados</a:t>
            </a:r>
            <a:endParaRPr lang="en-US" altLang="en-US" sz="23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 dirty="0">
                <a:latin typeface="Georgia" panose="02040502050405020303" pitchFamily="18" charset="0"/>
              </a:rPr>
              <a:t>Julio 2025)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66C17F9F-FE0E-7B4A-A419-141E77B8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838200"/>
            <a:ext cx="48212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 err="1">
                <a:latin typeface="Georgia" panose="02040502050405020303" pitchFamily="18" charset="0"/>
              </a:rPr>
              <a:t>Tenemos</a:t>
            </a:r>
            <a:r>
              <a:rPr lang="en-US" altLang="en-US" dirty="0"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311 </a:t>
            </a:r>
            <a:r>
              <a:rPr lang="en-US" alt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graduados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latin typeface="Georgia" panose="02040502050405020303" pitchFamily="18" charset="0"/>
              </a:rPr>
              <a:t>y/o </a:t>
            </a:r>
            <a:r>
              <a:rPr lang="en-US" altLang="en-US" dirty="0" err="1">
                <a:latin typeface="Georgia" panose="02040502050405020303" pitchFamily="18" charset="0"/>
              </a:rPr>
              <a:t>alumnos</a:t>
            </a:r>
            <a:r>
              <a:rPr lang="en-US" altLang="en-US" dirty="0">
                <a:latin typeface="Georgia" panose="02040502050405020303" pitchFamily="18" charset="0"/>
              </a:rPr>
              <a:t> </a:t>
            </a:r>
            <a:r>
              <a:rPr lang="en-US" altLang="en-US" dirty="0" err="1">
                <a:latin typeface="Georgia" panose="02040502050405020303" pitchFamily="18" charset="0"/>
              </a:rPr>
              <a:t>actuales</a:t>
            </a:r>
            <a:r>
              <a:rPr lang="en-US" altLang="en-US" dirty="0">
                <a:latin typeface="Georgia" panose="02040502050405020303" pitchFamily="18" charset="0"/>
              </a:rPr>
              <a:t> que </a:t>
            </a:r>
            <a:r>
              <a:rPr lang="en-US" altLang="en-US" dirty="0" err="1">
                <a:latin typeface="Georgia" panose="02040502050405020303" pitchFamily="18" charset="0"/>
              </a:rPr>
              <a:t>trabajan</a:t>
            </a:r>
            <a:r>
              <a:rPr lang="en-US" altLang="en-US" dirty="0">
                <a:latin typeface="Georgia" panose="02040502050405020303" pitchFamily="18" charset="0"/>
              </a:rPr>
              <a:t> en 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235 </a:t>
            </a:r>
            <a:r>
              <a:rPr lang="en-US" alt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congregaciones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latin typeface="Georgia" panose="02040502050405020303" pitchFamily="18" charset="0"/>
              </a:rPr>
              <a:t>en 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167 </a:t>
            </a:r>
            <a:r>
              <a:rPr lang="en-US" alt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ciudades</a:t>
            </a:r>
            <a:r>
              <a:rPr lang="en-US" altLang="en-US" dirty="0">
                <a:latin typeface="Georgia" panose="02040502050405020303" pitchFamily="18" charset="0"/>
              </a:rPr>
              <a:t> en 20 </a:t>
            </a:r>
            <a:r>
              <a:rPr lang="en-US" alt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países</a:t>
            </a:r>
            <a:endParaRPr lang="en-US" altLang="en-US" dirty="0">
              <a:solidFill>
                <a:schemeClr val="accent3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 descr="A picture containing floor, person&#10;&#10;Description automatically generated">
            <a:extLst>
              <a:ext uri="{FF2B5EF4-FFF2-40B4-BE49-F238E27FC236}">
                <a16:creationId xmlns:a16="http://schemas.microsoft.com/office/drawing/2014/main" id="{B658CB74-1F27-F14D-8449-EF68CDEF2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95021"/>
            <a:ext cx="3886200" cy="3762979"/>
          </a:xfrm>
          <a:prstGeom prst="rect">
            <a:avLst/>
          </a:prstGeom>
        </p:spPr>
      </p:pic>
      <p:pic>
        <p:nvPicPr>
          <p:cNvPr id="8" name="Picture 7" descr="A picture containing outdoor, water, person, child&#10;&#10;Description automatically generated">
            <a:extLst>
              <a:ext uri="{FF2B5EF4-FFF2-40B4-BE49-F238E27FC236}">
                <a16:creationId xmlns:a16="http://schemas.microsoft.com/office/drawing/2014/main" id="{50EED90E-8FB1-EF42-A347-4EC431057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616712"/>
            <a:ext cx="4102100" cy="300128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>
            <a:extLst>
              <a:ext uri="{FF2B5EF4-FFF2-40B4-BE49-F238E27FC236}">
                <a16:creationId xmlns:a16="http://schemas.microsoft.com/office/drawing/2014/main" id="{806AE855-C929-474E-84E2-9EADD926A2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4305300" cy="17526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400" b="1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ACTIVIDADES</a:t>
            </a: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DA170948-FDA4-964A-8F79-A422A06E9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9952" y="3124200"/>
            <a:ext cx="4572000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600" i="1" dirty="0">
                <a:latin typeface="Cambria" panose="02040503050406030204" pitchFamily="18" charset="0"/>
              </a:rPr>
              <a:t>Mínimo 10 horas por semana, supervisadas, </a:t>
            </a:r>
          </a:p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600" i="1" dirty="0">
                <a:latin typeface="Cambria" panose="02040503050406030204" pitchFamily="18" charset="0"/>
              </a:rPr>
              <a:t>en la obra práctica de la iglesia y el ministerio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5325C1-4CC3-8640-84D2-8F735314B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0"/>
            <a:ext cx="4838700" cy="3365500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C5795F1-EBB9-AB43-A2FA-D743F0B95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18" y="4038600"/>
            <a:ext cx="4775982" cy="2133600"/>
          </a:xfrm>
          <a:prstGeom prst="rect">
            <a:avLst/>
          </a:prstGeom>
        </p:spPr>
      </p:pic>
      <p:pic>
        <p:nvPicPr>
          <p:cNvPr id="7" name="Picture 6" descr="A group of people ea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4BF5B43-B35C-2A40-9967-547B2FCD3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47" y="3368040"/>
            <a:ext cx="4895653" cy="347472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62AC451F-8AB0-2E43-8DBE-9FB890A7E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b="1" i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>
                <a:latin typeface="Georgia" panose="02040502050405020303" pitchFamily="18" charset="0"/>
              </a:rPr>
              <a:t>Representantes de 35 iglesias de Cuba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B431AB1-A500-8C44-AE51-C13C48ABE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98FE5A7A-3731-0B41-B679-0B9B1D9CF5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33400" indent="-533400" algn="ctr" eaLnBrk="1" hangingPunct="1">
              <a:lnSpc>
                <a:spcPct val="110000"/>
              </a:lnSpc>
              <a:buFontTx/>
              <a:buNone/>
            </a:pPr>
            <a:r>
              <a:rPr lang="en-U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Misión</a:t>
            </a:r>
          </a:p>
          <a:p>
            <a:pPr marL="914400" lvl="1" indent="-457200" eaLnBrk="1" hangingPunct="1">
              <a:lnSpc>
                <a:spcPct val="110000"/>
              </a:lnSpc>
              <a:buFontTx/>
              <a:buNone/>
            </a:pPr>
            <a:r>
              <a:rPr lang="en-U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Hacer discípulos que hacen otros discípulos, plantando y nutriendo iglesias que son:</a:t>
            </a:r>
          </a:p>
          <a:p>
            <a:pPr marL="914400" lvl="1" indent="-457200" eaLnBrk="1" hangingPunct="1">
              <a:lnSpc>
                <a:spcPct val="110000"/>
              </a:lnSpc>
              <a:buFontTx/>
              <a:buNone/>
            </a:pPr>
            <a:endParaRPr lang="es-ES" altLang="en-US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Bíblicas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Evangelísticas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Maduras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Relevantes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443FD950-5BF3-7E41-8E98-FE27E430F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1" y="4986866"/>
            <a:ext cx="7696200" cy="171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i="1" dirty="0">
                <a:latin typeface="Georgia" panose="02040502050405020303" pitchFamily="18" charset="0"/>
              </a:rPr>
              <a:t>La Puerta—Agustin Garcia, </a:t>
            </a:r>
            <a:r>
              <a:rPr lang="en-US" altLang="en-US" sz="2800" i="1" dirty="0" err="1">
                <a:latin typeface="Georgia" panose="02040502050405020303" pitchFamily="18" charset="0"/>
              </a:rPr>
              <a:t>ministro</a:t>
            </a:r>
            <a:endParaRPr lang="en-US" altLang="en-US" sz="2800" i="1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i="1" dirty="0">
                <a:latin typeface="Georgia" panose="02040502050405020303" pitchFamily="18" charset="0"/>
              </a:rPr>
              <a:t>Esta </a:t>
            </a:r>
            <a:r>
              <a:rPr lang="en-US" altLang="en-US" sz="2800" i="1" dirty="0" err="1">
                <a:latin typeface="Georgia" panose="02040502050405020303" pitchFamily="18" charset="0"/>
              </a:rPr>
              <a:t>iglesia</a:t>
            </a:r>
            <a:r>
              <a:rPr lang="en-US" altLang="en-US" sz="2800" i="1" dirty="0">
                <a:latin typeface="Georgia" panose="02040502050405020303" pitchFamily="18" charset="0"/>
              </a:rPr>
              <a:t>, </a:t>
            </a:r>
            <a:r>
              <a:rPr lang="en-US" altLang="en-US" sz="2800" i="1" dirty="0" err="1">
                <a:latin typeface="Georgia" panose="02040502050405020303" pitchFamily="18" charset="0"/>
              </a:rPr>
              <a:t>plantada</a:t>
            </a:r>
            <a:r>
              <a:rPr lang="en-US" altLang="en-US" sz="2800" i="1" dirty="0">
                <a:latin typeface="Georgia" panose="02040502050405020303" pitchFamily="18" charset="0"/>
              </a:rPr>
              <a:t> </a:t>
            </a:r>
            <a:r>
              <a:rPr lang="en-US" altLang="en-US" sz="2800" i="1" dirty="0" err="1">
                <a:latin typeface="Georgia" panose="02040502050405020303" pitchFamily="18" charset="0"/>
              </a:rPr>
              <a:t>después</a:t>
            </a:r>
            <a:r>
              <a:rPr lang="en-US" altLang="en-US" sz="2800" i="1" dirty="0">
                <a:latin typeface="Georgia" panose="02040502050405020303" pitchFamily="18" charset="0"/>
              </a:rPr>
              <a:t> del </a:t>
            </a:r>
            <a:r>
              <a:rPr lang="en-US" altLang="en-US" sz="2800" i="1" dirty="0" err="1">
                <a:latin typeface="Georgia" panose="02040502050405020303" pitchFamily="18" charset="0"/>
              </a:rPr>
              <a:t>comienzo</a:t>
            </a:r>
            <a:r>
              <a:rPr lang="en-US" altLang="en-US" sz="2800" i="1" dirty="0">
                <a:latin typeface="Georgia" panose="02040502050405020303" pitchFamily="18" charset="0"/>
              </a:rPr>
              <a:t> de IBIT, </a:t>
            </a:r>
            <a:r>
              <a:rPr lang="en-US" altLang="en-US" sz="2800" i="1" dirty="0" err="1">
                <a:latin typeface="Georgia" panose="02040502050405020303" pitchFamily="18" charset="0"/>
              </a:rPr>
              <a:t>cumplió</a:t>
            </a:r>
            <a:r>
              <a:rPr lang="en-US" altLang="en-US" sz="2800" i="1" dirty="0">
                <a:latin typeface="Georgia" panose="02040502050405020303" pitchFamily="18" charset="0"/>
              </a:rPr>
              <a:t> en 2025 </a:t>
            </a:r>
            <a:r>
              <a:rPr lang="en-US" altLang="en-US" sz="2800" i="1" dirty="0" err="1">
                <a:latin typeface="Georgia" panose="02040502050405020303" pitchFamily="18" charset="0"/>
              </a:rPr>
              <a:t>su</a:t>
            </a:r>
            <a:r>
              <a:rPr lang="en-US" altLang="en-US" sz="2800" i="1" dirty="0">
                <a:latin typeface="Georgia" panose="02040502050405020303" pitchFamily="18" charset="0"/>
              </a:rPr>
              <a:t> </a:t>
            </a:r>
            <a:r>
              <a:rPr lang="en-US" altLang="en-US" sz="2800" i="1" dirty="0" err="1">
                <a:latin typeface="Georgia" panose="02040502050405020303" pitchFamily="18" charset="0"/>
              </a:rPr>
              <a:t>aniversario</a:t>
            </a:r>
            <a:r>
              <a:rPr lang="en-US" altLang="en-US" sz="2800" i="1" dirty="0">
                <a:latin typeface="Georgia" panose="02040502050405020303" pitchFamily="18" charset="0"/>
              </a:rPr>
              <a:t> 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3F78B0-1E48-384C-88D8-9D9F1DEA3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303"/>
            <a:ext cx="9144001" cy="483446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73D6E93B-FBD7-2745-AB63-7AF95A251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Matanzas, Cuba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¡Plantó 50 congregaciones desde el 2006!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C423F8DA-90C8-9C46-AF1D-2683F6208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620000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79E7796-43DF-4240-B0AC-6900EBA88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102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 dirty="0">
                <a:latin typeface="Georgia" panose="02040502050405020303" pitchFamily="18" charset="0"/>
              </a:rPr>
              <a:t>Nueva </a:t>
            </a:r>
            <a:r>
              <a:rPr lang="en-US" altLang="en-US" sz="3200" i="1" dirty="0" err="1">
                <a:latin typeface="Georgia" panose="02040502050405020303" pitchFamily="18" charset="0"/>
              </a:rPr>
              <a:t>congregación</a:t>
            </a:r>
            <a:r>
              <a:rPr lang="en-US" altLang="en-US" sz="3200" i="1" dirty="0">
                <a:latin typeface="Georgia" panose="02040502050405020303" pitchFamily="18" charset="0"/>
              </a:rPr>
              <a:t> de El Salto, México que </a:t>
            </a:r>
            <a:r>
              <a:rPr lang="en-US" altLang="en-US" sz="3200" i="1" dirty="0" err="1">
                <a:latin typeface="Georgia" panose="02040502050405020303" pitchFamily="18" charset="0"/>
              </a:rPr>
              <a:t>abrió</a:t>
            </a:r>
            <a:r>
              <a:rPr lang="en-US" altLang="en-US" sz="3200" i="1" dirty="0">
                <a:latin typeface="Georgia" panose="02040502050405020303" pitchFamily="18" charset="0"/>
              </a:rPr>
              <a:t> en mayo 2022, </a:t>
            </a:r>
            <a:r>
              <a:rPr lang="en-US" altLang="en-US" sz="3200" i="1" dirty="0" err="1">
                <a:latin typeface="Georgia" panose="02040502050405020303" pitchFamily="18" charset="0"/>
              </a:rPr>
              <a:t>ayudado</a:t>
            </a:r>
            <a:r>
              <a:rPr lang="en-US" altLang="en-US" sz="3200" i="1" dirty="0">
                <a:latin typeface="Georgia" panose="02040502050405020303" pitchFamily="18" charset="0"/>
              </a:rPr>
              <a:t> por José Luis Martinez y Claudia </a:t>
            </a:r>
            <a:r>
              <a:rPr lang="en-US" altLang="en-US" sz="3200" i="1" dirty="0" err="1">
                <a:latin typeface="Georgia" panose="02040502050405020303" pitchFamily="18" charset="0"/>
              </a:rPr>
              <a:t>Inglés</a:t>
            </a:r>
            <a:r>
              <a:rPr lang="en-US" altLang="en-US" sz="3200" i="1" dirty="0">
                <a:latin typeface="Georgia" panose="02040502050405020303" pitchFamily="18" charset="0"/>
              </a:rPr>
              <a:t>, </a:t>
            </a:r>
            <a:r>
              <a:rPr lang="en-US" altLang="en-US" sz="3200" i="1" dirty="0" err="1">
                <a:latin typeface="Georgia" panose="02040502050405020303" pitchFamily="18" charset="0"/>
              </a:rPr>
              <a:t>graduados</a:t>
            </a:r>
            <a:r>
              <a:rPr lang="en-US" altLang="en-US" sz="3200" i="1" dirty="0">
                <a:latin typeface="Georgia" panose="02040502050405020303" pitchFamily="18" charset="0"/>
              </a:rPr>
              <a:t> de IBIT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i="1" dirty="0">
              <a:latin typeface="Georgia" panose="02040502050405020303" pitchFamily="18" charset="0"/>
            </a:endParaRPr>
          </a:p>
        </p:txBody>
      </p:sp>
      <p:pic>
        <p:nvPicPr>
          <p:cNvPr id="4" name="Picture 2" descr="May be an image of 5 people, people standing and outdoors">
            <a:extLst>
              <a:ext uri="{FF2B5EF4-FFF2-40B4-BE49-F238E27FC236}">
                <a16:creationId xmlns:a16="http://schemas.microsoft.com/office/drawing/2014/main" id="{8917133C-579C-4446-9219-442660973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51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8529F188-C724-3C40-916E-0920D07165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b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b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b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b="1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VIDEO-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b="1" i="1">
                <a:latin typeface="Cambria" panose="02040503050406030204" pitchFamily="18" charset="0"/>
                <a:ea typeface="ＭＳ Ｐゴシック" panose="020B0600070205080204" pitchFamily="34" charset="-128"/>
              </a:rPr>
              <a:t>CONFERENCIAS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E72738B4-1920-404A-89FE-38855A6FD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0"/>
            <a:ext cx="20637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6201A86-731A-8B67-1766-4292A7D55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587"/>
            <a:ext cx="91440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F9FE51BC-37EA-624F-990B-A93E302217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</a:pPr>
            <a:r>
              <a:rPr lang="en-US" altLang="en-US" sz="36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Ventajas</a:t>
            </a:r>
            <a:endParaRPr lang="en-US" altLang="en-US" sz="36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</a:pP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Hasta 49 sitios en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pantalla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 la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vez</a:t>
            </a: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El sistema de IBIT tiene capacidad para 11.700 usuarios a la vez (300 en cada una de las 39 salas virtuales)</a:t>
            </a: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Facil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conectarse y usar</a:t>
            </a: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Accesible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cualquier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lugar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del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mundo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que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tenga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Internet (¡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aun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un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parque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Cuba!)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Barato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fácil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expandirlo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todo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virtual,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actualizado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continuamente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</a:pP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>
            <a:extLst>
              <a:ext uri="{FF2B5EF4-FFF2-40B4-BE49-F238E27FC236}">
                <a16:creationId xmlns:a16="http://schemas.microsoft.com/office/drawing/2014/main" id="{DC7D5E87-65D7-AC46-AA03-5F7DFF8F0F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  <a:defRPr/>
            </a:pP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Otras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Ventajas</a:t>
            </a:r>
            <a:endParaRPr lang="en-US" altLang="en-US" sz="32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Grabar a la computadora personal, o a la Nube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Compartir un pizarrón blanco de forma interactiva.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Compartir cualquier documento e ilustrarlo.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Compartir videos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Dividirse en grupos pequeños dentro de la sala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Retransmitir por Facebook o YouTube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Varias formas de interacción con alumnos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Ofrecer traducción simultánea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Control administrativo excelente</a:t>
            </a: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CADB5E8E-A7A2-D440-96CF-60704397D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¿QUÉ SE NECESITA PARA ZOOM?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DC5C1D34-73A3-1345-AF0E-4473F87E2F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51816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Computadora con velocidad y RAM normal 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Webcámara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Micrófono 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Conexiones al internet con velocidades de por lo menos 384k de subida y 1 Mb de bajada.</a:t>
            </a:r>
          </a:p>
          <a:p>
            <a:pPr eaLnBrk="1" hangingPunct="1"/>
            <a:r>
              <a:rPr lang="es-ES_tradnl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Software de Zoom (gratis)</a:t>
            </a: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Acceso a sistema de Zoom de IBIT</a:t>
            </a: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>
            <a:extLst>
              <a:ext uri="{FF2B5EF4-FFF2-40B4-BE49-F238E27FC236}">
                <a16:creationId xmlns:a16="http://schemas.microsoft.com/office/drawing/2014/main" id="{C0125E23-37DF-A34F-90AF-2070ACCC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76200"/>
            <a:ext cx="4608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 err="1">
                <a:latin typeface="Georgia" panose="02040502050405020303" pitchFamily="18" charset="0"/>
              </a:rPr>
              <a:t>Videoteca</a:t>
            </a:r>
            <a:r>
              <a:rPr lang="en-US" altLang="en-US" sz="3200" b="1" dirty="0">
                <a:latin typeface="Georgia" panose="02040502050405020303" pitchFamily="18" charset="0"/>
              </a:rPr>
              <a:t> en la </a:t>
            </a:r>
            <a:r>
              <a:rPr lang="en-US" altLang="en-US" sz="3200" b="1" dirty="0" err="1">
                <a:latin typeface="Georgia" panose="02040502050405020303" pitchFamily="18" charset="0"/>
              </a:rPr>
              <a:t>Nube</a:t>
            </a:r>
            <a:endParaRPr lang="en-US" altLang="en-US" sz="3200" b="1" dirty="0">
              <a:latin typeface="Georgia" panose="02040502050405020303" pitchFamily="18" charset="0"/>
            </a:endParaRPr>
          </a:p>
        </p:txBody>
      </p:sp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1B728E80-52E9-5E4A-8875-FDE18DD7F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196"/>
            <a:ext cx="9144000" cy="6249613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E664A76A-728C-4240-8E65-BC3248A505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75" y="381000"/>
            <a:ext cx="9144000" cy="6858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n-US" sz="7200">
                <a:latin typeface="Cambria" panose="02040503050406030204" pitchFamily="18" charset="0"/>
                <a:ea typeface="ＭＳ Ｐゴシック" panose="020B0600070205080204" pitchFamily="34" charset="-128"/>
              </a:rPr>
              <a:t>Actividades del Reino de Dios con Zoom</a:t>
            </a:r>
          </a:p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3B05F580-E48E-C64C-9747-A6B2AD2F7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5888" y="533400"/>
            <a:ext cx="2901512" cy="137054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CUERPO DIRECTIVO 2023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8C27060-AAD9-F84C-B7DB-9A6F52B159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150" y="4475163"/>
            <a:ext cx="22098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latin typeface="Cambria" panose="02040503050406030204" pitchFamily="18" charset="0"/>
                <a:ea typeface="ＭＳ Ｐゴシック" panose="020B0600070205080204" pitchFamily="34" charset="-128"/>
              </a:rPr>
              <a:t>Randy King</a:t>
            </a:r>
          </a:p>
        </p:txBody>
      </p:sp>
      <p:pic>
        <p:nvPicPr>
          <p:cNvPr id="26627" name="Picture 10" descr="Randy King 2">
            <a:extLst>
              <a:ext uri="{FF2B5EF4-FFF2-40B4-BE49-F238E27FC236}">
                <a16:creationId xmlns:a16="http://schemas.microsoft.com/office/drawing/2014/main" id="{0B1C2247-FC27-9848-B16E-AA89196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589213"/>
            <a:ext cx="2305050" cy="184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3" descr="Alan Mashburn">
            <a:extLst>
              <a:ext uri="{FF2B5EF4-FFF2-40B4-BE49-F238E27FC236}">
                <a16:creationId xmlns:a16="http://schemas.microsoft.com/office/drawing/2014/main" id="{A751747A-D3B8-9F44-A8CE-52DA9BC7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01900"/>
            <a:ext cx="2247900" cy="184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20">
            <a:extLst>
              <a:ext uri="{FF2B5EF4-FFF2-40B4-BE49-F238E27FC236}">
                <a16:creationId xmlns:a16="http://schemas.microsoft.com/office/drawing/2014/main" id="{66AB0621-57C5-0F49-AB82-394C0433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343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Alan Mashburn</a:t>
            </a:r>
          </a:p>
        </p:txBody>
      </p:sp>
      <p:sp>
        <p:nvSpPr>
          <p:cNvPr id="26634" name="Rectangle 19">
            <a:extLst>
              <a:ext uri="{FF2B5EF4-FFF2-40B4-BE49-F238E27FC236}">
                <a16:creationId xmlns:a16="http://schemas.microsoft.com/office/drawing/2014/main" id="{C75CF495-7671-0E44-89E8-F785E3FC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" y="55435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Flo Mata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6635" name="Picture 20">
            <a:extLst>
              <a:ext uri="{FF2B5EF4-FFF2-40B4-BE49-F238E27FC236}">
                <a16:creationId xmlns:a16="http://schemas.microsoft.com/office/drawing/2014/main" id="{88958ADE-79EE-794A-BB37-2194BA27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0" y="4752211"/>
            <a:ext cx="2457038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7" name="Rectangle 25">
            <a:extLst>
              <a:ext uri="{FF2B5EF4-FFF2-40B4-BE49-F238E27FC236}">
                <a16:creationId xmlns:a16="http://schemas.microsoft.com/office/drawing/2014/main" id="{B171ADC2-DC56-7D40-8035-9C093B7B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1" y="2133600"/>
            <a:ext cx="31182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Greg y Jamie Lemon</a:t>
            </a:r>
          </a:p>
        </p:txBody>
      </p:sp>
      <p:pic>
        <p:nvPicPr>
          <p:cNvPr id="26639" name="Picture 2">
            <a:extLst>
              <a:ext uri="{FF2B5EF4-FFF2-40B4-BE49-F238E27FC236}">
                <a16:creationId xmlns:a16="http://schemas.microsoft.com/office/drawing/2014/main" id="{AEE72E0F-FB49-2542-A613-C3A71867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"/>
            <a:ext cx="2302363" cy="2144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2">
            <a:extLst>
              <a:ext uri="{FF2B5EF4-FFF2-40B4-BE49-F238E27FC236}">
                <a16:creationId xmlns:a16="http://schemas.microsoft.com/office/drawing/2014/main" id="{87CFBB5E-63C8-DA40-9D6B-4D12AA9E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66" y="-383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Rectangle 20">
            <a:extLst>
              <a:ext uri="{FF2B5EF4-FFF2-40B4-BE49-F238E27FC236}">
                <a16:creationId xmlns:a16="http://schemas.microsoft.com/office/drawing/2014/main" id="{A1720BA1-F01A-7D4D-AB08-6FE96395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057400"/>
            <a:ext cx="3803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Gustavo y Micaela Villanueva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AFAC7-59BC-7A48-BAE3-3E8961BCB7FB}"/>
              </a:ext>
            </a:extLst>
          </p:cNvPr>
          <p:cNvSpPr txBox="1"/>
          <p:nvPr/>
        </p:nvSpPr>
        <p:spPr>
          <a:xfrm>
            <a:off x="3429000" y="4413632"/>
            <a:ext cx="185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Lewis Norman</a:t>
            </a: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CFEB4D3-AC8A-D540-A705-4C4C71147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4792716"/>
            <a:ext cx="2152455" cy="2046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EFB05-2665-424A-99B0-5699DD4772E8}"/>
              </a:ext>
            </a:extLst>
          </p:cNvPr>
          <p:cNvSpPr txBox="1"/>
          <p:nvPr/>
        </p:nvSpPr>
        <p:spPr>
          <a:xfrm>
            <a:off x="6765719" y="554355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Paul Gidden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A9B3297-35A8-8745-A87B-56D075D7E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31" y="2579507"/>
            <a:ext cx="1304424" cy="19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2710"/>
      </p:ext>
    </p:extLst>
  </p:cSld>
  <p:clrMapOvr>
    <a:masterClrMapping/>
  </p:clrMapOvr>
  <p:transition advClick="0" advTm="7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793C68D6-1AFA-1946-88C0-0726687B7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906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 err="1">
                <a:latin typeface="Georgia" panose="02040502050405020303" pitchFamily="18" charset="0"/>
              </a:rPr>
              <a:t>Clases</a:t>
            </a:r>
            <a:r>
              <a:rPr lang="en-US" altLang="en-US" sz="3000" dirty="0">
                <a:latin typeface="Georgia" panose="02040502050405020303" pitchFamily="18" charset="0"/>
              </a:rPr>
              <a:t> </a:t>
            </a:r>
            <a:r>
              <a:rPr lang="en-US" altLang="en-US" sz="3000" dirty="0" err="1">
                <a:latin typeface="Georgia" panose="02040502050405020303" pitchFamily="18" charset="0"/>
              </a:rPr>
              <a:t>interactivas</a:t>
            </a:r>
            <a:r>
              <a:rPr lang="en-US" altLang="en-US" sz="3000" dirty="0">
                <a:latin typeface="Georgia" panose="02040502050405020303" pitchFamily="18" charset="0"/>
              </a:rPr>
              <a:t> </a:t>
            </a:r>
            <a:r>
              <a:rPr lang="en-US" altLang="en-US" sz="3000" dirty="0" err="1">
                <a:latin typeface="Georgia" panose="02040502050405020303" pitchFamily="18" charset="0"/>
              </a:rPr>
              <a:t>en</a:t>
            </a:r>
            <a:r>
              <a:rPr lang="en-US" altLang="en-US" sz="3000" dirty="0">
                <a:latin typeface="Georgia" panose="02040502050405020303" pitchFamily="18" charset="0"/>
              </a:rPr>
              <a:t> vivo, </a:t>
            </a:r>
            <a:r>
              <a:rPr lang="en-US" altLang="en-US" sz="3000" dirty="0" err="1">
                <a:latin typeface="Georgia" panose="02040502050405020303" pitchFamily="18" charset="0"/>
              </a:rPr>
              <a:t>normales</a:t>
            </a:r>
            <a:endParaRPr lang="en-US" altLang="en-US" sz="30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60+ </a:t>
            </a:r>
            <a:r>
              <a:rPr lang="en-US" altLang="en-US" sz="3000" dirty="0" err="1">
                <a:latin typeface="Georgia" panose="02040502050405020303" pitchFamily="18" charset="0"/>
              </a:rPr>
              <a:t>cursos</a:t>
            </a:r>
            <a:r>
              <a:rPr lang="en-US" altLang="en-US" sz="3000" dirty="0">
                <a:latin typeface="Georgia" panose="02040502050405020303" pitchFamily="18" charset="0"/>
              </a:rPr>
              <a:t> </a:t>
            </a:r>
            <a:r>
              <a:rPr lang="en-US" altLang="en-US" sz="3000" dirty="0" err="1">
                <a:latin typeface="Georgia" panose="02040502050405020303" pitchFamily="18" charset="0"/>
              </a:rPr>
              <a:t>ofrecidos</a:t>
            </a:r>
            <a:r>
              <a:rPr lang="en-US" altLang="en-US" sz="3000" dirty="0">
                <a:latin typeface="Georgia" panose="02040502050405020303" pitchFamily="18" charset="0"/>
              </a:rPr>
              <a:t> en el </a:t>
            </a:r>
            <a:r>
              <a:rPr lang="en-US" altLang="en-US" sz="3000" dirty="0" err="1">
                <a:latin typeface="Georgia" panose="02040502050405020303" pitchFamily="18" charset="0"/>
              </a:rPr>
              <a:t>año</a:t>
            </a:r>
            <a:r>
              <a:rPr lang="en-US" altLang="en-US" sz="3000" dirty="0">
                <a:latin typeface="Georgia" panose="02040502050405020303" pitchFamily="18" charset="0"/>
              </a:rPr>
              <a:t> escolar 2023-24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25 horas por </a:t>
            </a:r>
            <a:r>
              <a:rPr lang="en-US" altLang="en-US" sz="3000" dirty="0" err="1">
                <a:latin typeface="Georgia" panose="02040502050405020303" pitchFamily="18" charset="0"/>
              </a:rPr>
              <a:t>semana</a:t>
            </a:r>
            <a:endParaRPr lang="en-US" altLang="en-US" sz="30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s-ES_tradnl" altLang="en-US" sz="3000" dirty="0">
                <a:latin typeface="Georgia" panose="02040502050405020303" pitchFamily="18" charset="0"/>
              </a:rPr>
              <a:t>Seminarios algunos sábados</a:t>
            </a:r>
            <a:endParaRPr lang="en-US" altLang="en-US" sz="3000" dirty="0">
              <a:latin typeface="Georgia" panose="02040502050405020303" pitchFamily="18" charset="0"/>
            </a:endParaRPr>
          </a:p>
        </p:txBody>
      </p:sp>
      <p:pic>
        <p:nvPicPr>
          <p:cNvPr id="50178" name="Picture 3">
            <a:extLst>
              <a:ext uri="{FF2B5EF4-FFF2-40B4-BE49-F238E27FC236}">
                <a16:creationId xmlns:a16="http://schemas.microsoft.com/office/drawing/2014/main" id="{08316049-1570-3A41-9C22-FBD407367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71700"/>
            <a:ext cx="8686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>
            <a:extLst>
              <a:ext uri="{FF2B5EF4-FFF2-40B4-BE49-F238E27FC236}">
                <a16:creationId xmlns:a16="http://schemas.microsoft.com/office/drawing/2014/main" id="{A6351479-9AD5-7C4A-A89D-961E43900D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 typeface="Wingdings 2" pitchFamily="2" charset="2"/>
              <a:buNone/>
            </a:pP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Otras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actividades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actuales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pasadas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o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futuras</a:t>
            </a:r>
            <a:endParaRPr lang="en-US" altLang="en-US" sz="32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110000"/>
              </a:lnSpc>
              <a:buFont typeface="Wingdings 2" pitchFamily="2" charset="2"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Seminarios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o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retiros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Cursos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nivel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maestría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Mentorear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por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ministros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ancianos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profesionales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o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misioneros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Entrenamiento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equipos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misioneros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Consejería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personal o matrimonial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Clases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para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refugiados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¡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bodas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bautismos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!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1518979A-E6E2-C747-9A52-B07C7994EB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_tradnl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 CURSOS EN LÍNEA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_tradnl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_tradnl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>
            <a:extLst>
              <a:ext uri="{FF2B5EF4-FFF2-40B4-BE49-F238E27FC236}">
                <a16:creationId xmlns:a16="http://schemas.microsoft.com/office/drawing/2014/main" id="{463DF3E6-A480-C242-BF6E-A3B944DB7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47925"/>
            <a:ext cx="914400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Disponibles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ya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—42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cursos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Antiguo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Testamento</a:t>
            </a:r>
            <a:r>
              <a:rPr lang="en-US" altLang="en-US" sz="1800" dirty="0">
                <a:latin typeface="Times New Roman" panose="02020603050405020304" pitchFamily="18" charset="0"/>
              </a:rPr>
              <a:t>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Nuevo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Testamento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Herramientas</a:t>
            </a:r>
            <a:r>
              <a:rPr lang="en-US" altLang="en-US" sz="1800" dirty="0">
                <a:latin typeface="Times New Roman" panose="02020603050405020304" pitchFamily="18" charset="0"/>
              </a:rPr>
              <a:t>			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Ministerio</a:t>
            </a:r>
            <a:endParaRPr lang="en-US" altLang="en-US" sz="1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AT 1, 2, 3, 4 	 		Vida de Cristo 1, 2 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Hebreo</a:t>
            </a:r>
            <a:r>
              <a:rPr lang="en-US" altLang="en-US" sz="1800" dirty="0">
                <a:latin typeface="Times New Roman" panose="02020603050405020304" pitchFamily="18" charset="0"/>
              </a:rPr>
              <a:t> 1	, 2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Formación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Espiritual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Libros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sapienciales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Hechos</a:t>
            </a:r>
            <a:r>
              <a:rPr lang="en-US" altLang="en-US" sz="1800" dirty="0">
                <a:latin typeface="Times New Roman" panose="02020603050405020304" pitchFamily="18" charset="0"/>
              </a:rPr>
              <a:t>			    	Griego 1, 2 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Hogar</a:t>
            </a:r>
            <a:r>
              <a:rPr lang="en-US" altLang="en-US" sz="1800" dirty="0">
                <a:latin typeface="Times New Roman" panose="02020603050405020304" pitchFamily="18" charset="0"/>
              </a:rPr>
              <a:t> Cristiano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Isaías</a:t>
            </a:r>
            <a:r>
              <a:rPr lang="en-US" altLang="en-US" sz="1800" dirty="0">
                <a:latin typeface="Times New Roman" panose="02020603050405020304" pitchFamily="18" charset="0"/>
              </a:rPr>
              <a:t> 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Romanos</a:t>
            </a:r>
            <a:r>
              <a:rPr lang="en-US" altLang="en-US" sz="1800" dirty="0">
                <a:latin typeface="Times New Roman" panose="02020603050405020304" pitchFamily="18" charset="0"/>
              </a:rPr>
              <a:t>/</a:t>
            </a:r>
            <a:r>
              <a:rPr lang="en-US" altLang="en-US" sz="1800" dirty="0" err="1">
                <a:latin typeface="Times New Roman" panose="02020603050405020304" pitchFamily="18" charset="0"/>
              </a:rPr>
              <a:t>Gálatas</a:t>
            </a:r>
            <a:r>
              <a:rPr lang="en-US" altLang="en-US" sz="1800" dirty="0">
                <a:latin typeface="Times New Roman" panose="02020603050405020304" pitchFamily="18" charset="0"/>
              </a:rPr>
              <a:t>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Hermen</a:t>
            </a:r>
            <a:r>
              <a:rPr lang="en-US" altLang="en-US" sz="1800" dirty="0">
                <a:latin typeface="Times New Roman" panose="02020603050405020304" pitchFamily="18" charset="0"/>
              </a:rPr>
              <a:t>./</a:t>
            </a:r>
            <a:r>
              <a:rPr lang="en-US" altLang="en-US" sz="1800" dirty="0" err="1">
                <a:latin typeface="Times New Roman" panose="02020603050405020304" pitchFamily="18" charset="0"/>
              </a:rPr>
              <a:t>Exeg</a:t>
            </a:r>
            <a:r>
              <a:rPr lang="en-US" altLang="en-US" sz="1800" dirty="0">
                <a:latin typeface="Times New Roman" panose="02020603050405020304" pitchFamily="18" charset="0"/>
              </a:rPr>
              <a:t>. 1, 2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Consejería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Jeremías</a:t>
            </a:r>
            <a:r>
              <a:rPr lang="en-US" altLang="en-US" sz="1800" dirty="0">
                <a:latin typeface="Times New Roman" panose="02020603050405020304" pitchFamily="18" charset="0"/>
              </a:rPr>
              <a:t>/</a:t>
            </a:r>
            <a:r>
              <a:rPr lang="en-US" altLang="en-US" sz="1800" dirty="0" err="1">
                <a:latin typeface="Times New Roman" panose="02020603050405020304" pitchFamily="18" charset="0"/>
              </a:rPr>
              <a:t>Lamentaciones</a:t>
            </a:r>
            <a:r>
              <a:rPr lang="en-US" altLang="en-US" sz="1800" dirty="0">
                <a:latin typeface="Times New Roman" panose="02020603050405020304" pitchFamily="18" charset="0"/>
              </a:rPr>
              <a:t>	1-2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Corintios</a:t>
            </a:r>
            <a:r>
              <a:rPr lang="en-US" altLang="en-US" sz="1800" dirty="0">
                <a:latin typeface="Times New Roman" panose="02020603050405020304" pitchFamily="18" charset="0"/>
              </a:rPr>
              <a:t> 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Homilética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nueva</a:t>
            </a:r>
            <a:r>
              <a:rPr lang="en-US" altLang="en-US" sz="1800" dirty="0">
                <a:latin typeface="Times New Roman" panose="02020603050405020304" pitchFamily="18" charset="0"/>
              </a:rPr>
              <a:t>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Liderazgo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Ezequiel/Daniel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Epístolas</a:t>
            </a:r>
            <a:r>
              <a:rPr lang="en-US" altLang="en-US" sz="1800" dirty="0">
                <a:latin typeface="Times New Roman" panose="02020603050405020304" pitchFamily="18" charset="0"/>
              </a:rPr>
              <a:t>/</a:t>
            </a:r>
            <a:r>
              <a:rPr lang="en-US" altLang="en-US" sz="1800" dirty="0" err="1">
                <a:latin typeface="Times New Roman" panose="02020603050405020304" pitchFamily="18" charset="0"/>
              </a:rPr>
              <a:t>Cárcel</a:t>
            </a:r>
            <a:r>
              <a:rPr lang="en-US" altLang="en-US" sz="1800" dirty="0">
                <a:latin typeface="Times New Roman" panose="02020603050405020304" pitchFamily="18" charset="0"/>
              </a:rPr>
              <a:t>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Pensamiento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analítico</a:t>
            </a:r>
            <a:r>
              <a:rPr lang="en-US" altLang="en-US" sz="1800" dirty="0">
                <a:latin typeface="Times New Roman" panose="02020603050405020304" pitchFamily="18" charset="0"/>
              </a:rPr>
              <a:t>	Cristiano y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Cultura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Profetas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menores</a:t>
            </a:r>
            <a:r>
              <a:rPr lang="en-US" altLang="en-US" sz="1800" dirty="0">
                <a:latin typeface="Times New Roman" panose="02020603050405020304" pitchFamily="18" charset="0"/>
              </a:rPr>
              <a:t>		Pastorales								Intro al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Ministerio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1-2 Pedro, Santiago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History</a:t>
            </a: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Grupos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pequeños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Hebreos</a:t>
            </a:r>
            <a:r>
              <a:rPr lang="en-US" altLang="en-US" sz="1800" dirty="0">
                <a:latin typeface="Times New Roman" panose="02020603050405020304" pitchFamily="18" charset="0"/>
              </a:rPr>
              <a:t>	 			Historia/</a:t>
            </a:r>
            <a:r>
              <a:rPr lang="en-US" altLang="en-US" sz="1800" dirty="0" err="1">
                <a:latin typeface="Times New Roman" panose="02020603050405020304" pitchFamily="18" charset="0"/>
              </a:rPr>
              <a:t>Geografía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Grupos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religiosos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    			</a:t>
            </a:r>
            <a:r>
              <a:rPr lang="es-MX" altLang="en-US" sz="1800" dirty="0">
                <a:latin typeface="Book Antiqua" panose="02040602050305030304" pitchFamily="18" charset="0"/>
              </a:rPr>
              <a:t>Apocalipsis			</a:t>
            </a:r>
            <a:r>
              <a:rPr lang="en-US" altLang="en-US" sz="1800" dirty="0">
                <a:latin typeface="Times New Roman" panose="02020603050405020304" pitchFamily="18" charset="0"/>
              </a:rPr>
              <a:t>Historia de la </a:t>
            </a:r>
            <a:r>
              <a:rPr lang="en-US" altLang="en-US" sz="1800" dirty="0" err="1">
                <a:latin typeface="Times New Roman" panose="02020603050405020304" pitchFamily="18" charset="0"/>
              </a:rPr>
              <a:t>Iglesia</a:t>
            </a:r>
            <a:r>
              <a:rPr lang="en-US" altLang="en-US" sz="1800" dirty="0">
                <a:latin typeface="Times New Roman" panose="02020603050405020304" pitchFamily="18" charset="0"/>
              </a:rPr>
              <a:t> 1 	Plantar </a:t>
            </a:r>
            <a:r>
              <a:rPr lang="en-US" altLang="en-US" sz="1800" dirty="0" err="1">
                <a:latin typeface="Times New Roman" panose="02020603050405020304" pitchFamily="18" charset="0"/>
              </a:rPr>
              <a:t>iglesias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         			      					Historia/</a:t>
            </a:r>
            <a:r>
              <a:rPr lang="en-US" altLang="en-US" sz="1800" dirty="0" err="1">
                <a:latin typeface="Times New Roman" panose="02020603050405020304" pitchFamily="18" charset="0"/>
              </a:rPr>
              <a:t>restauración</a:t>
            </a:r>
            <a:r>
              <a:rPr lang="en-US" altLang="en-US" sz="1800" dirty="0">
                <a:latin typeface="Times New Roman" panose="02020603050405020304" pitchFamily="18" charset="0"/>
              </a:rPr>
              <a:t>	</a:t>
            </a:r>
            <a:r>
              <a:rPr lang="en-US" altLang="en-US" sz="1800" dirty="0" err="1">
                <a:latin typeface="Times New Roman" panose="02020603050405020304" pitchFamily="18" charset="0"/>
              </a:rPr>
              <a:t>Adoración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    										Cielo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						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Antropología</a:t>
            </a:r>
            <a:r>
              <a:rPr lang="en-US" altLang="en-US" sz="1800" dirty="0">
                <a:latin typeface="Times New Roman" panose="02020603050405020304" pitchFamily="18" charset="0"/>
              </a:rPr>
              <a:t> 1   		</a:t>
            </a:r>
          </a:p>
        </p:txBody>
      </p:sp>
      <p:sp>
        <p:nvSpPr>
          <p:cNvPr id="75778" name="TextBox 2">
            <a:extLst>
              <a:ext uri="{FF2B5EF4-FFF2-40B4-BE49-F238E27FC236}">
                <a16:creationId xmlns:a16="http://schemas.microsoft.com/office/drawing/2014/main" id="{DEDDDFF8-EB83-9243-BC9C-2ED09771E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988"/>
            <a:ext cx="45720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2600" b="1" dirty="0">
                <a:latin typeface="Book Antiqua" panose="02040602050305030304" pitchFamily="18" charset="0"/>
              </a:rPr>
              <a:t>Ya en ibitenlinea.org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b="1" dirty="0">
                <a:solidFill>
                  <a:srgbClr val="FFFF00"/>
                </a:solidFill>
                <a:latin typeface="Book Antiqua" panose="02040602050305030304" pitchFamily="18" charset="0"/>
              </a:rPr>
              <a:t>En preparación</a:t>
            </a: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Antropología 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Historia de la iglesia 1 y 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Fe y desarrollo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Adoración 2025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Formación espiritual 2025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1E1AD315-4A18-8641-8F3A-A31BD7CC7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0163"/>
            <a:ext cx="45100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7F0A5A2C-56E4-D647-BDE5-96BF82FE9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304800"/>
            <a:ext cx="71628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CURSOS DE VIDEO EN LINEA</a:t>
            </a:r>
            <a:endParaRPr lang="en-US" altLang="en-US" sz="3200" b="1" cap="none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3250" name="Rectangle 5">
            <a:extLst>
              <a:ext uri="{FF2B5EF4-FFF2-40B4-BE49-F238E27FC236}">
                <a16:creationId xmlns:a16="http://schemas.microsoft.com/office/drawing/2014/main" id="{9DB979AA-105F-B445-B4BE-FD3B69132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2B2138"/>
              </a:buClr>
              <a:buFont typeface="Wingdings 2" pitchFamily="2" charset="2"/>
              <a:buChar char=""/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 42 cursos grabados, ahora uno puede estudiar en línea y recibir la Licenciatura de Estudios Bíblicos.</a:t>
            </a:r>
          </a:p>
          <a:p>
            <a:pPr marL="533400" indent="-533400" eaLnBrk="1" hangingPunct="1">
              <a:buClr>
                <a:srgbClr val="2B2138"/>
              </a:buClr>
              <a:buFont typeface="Wingdings 2" pitchFamily="2" charset="2"/>
              <a:buChar char=""/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3100+ alumnos en 76 países, ¡incluyendo 20 de los 21 países hispanohablantes y lugares como Brasil, Francia, Alemania, Rusia, y Canadá!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9FE540CE-C2E9-2B43-B1F2-5961F6658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28600"/>
            <a:ext cx="32004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MX" altLang="en-US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Beneficios</a:t>
            </a:r>
            <a:endParaRPr lang="en-US" altLang="en-US" cap="none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137ED57D-89AD-AC41-B49D-CE48B8981D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" y="950913"/>
            <a:ext cx="3505200" cy="46482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Requiere solo una conexión al internet.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Clases disponibles 24/7</a:t>
            </a:r>
          </a:p>
          <a:p>
            <a:pPr eaLnBrk="1" hangingPunct="1"/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Pueden tomar los cursos gratis.</a:t>
            </a:r>
            <a:endParaRPr lang="en-US" altLang="en-US" sz="28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4CC7A347-7571-5E4E-BEF1-0112EF2E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5626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CF327-0A98-4B42-BE6F-D8035911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mbria" charset="0"/>
                <a:ea typeface="Cambria" charset="0"/>
                <a:cs typeface="Cambria" charset="0"/>
              </a:rPr>
              <a:t>Discos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duros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para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escuelas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remotas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DE295186-1FCB-094A-A35A-7E43E7AE6F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750" y="1066800"/>
            <a:ext cx="8680450" cy="5562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Para los sitios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remotas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donde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no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existe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el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al internet, o es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muy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limitado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pusimos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todos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nuestros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materiales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discos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duros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Facilitados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calificados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por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obreros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locales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Hemos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tenido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62 EBL en total, en 18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países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con un total de 49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coordinadores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710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alumnos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Además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en Cuba IBIT 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tiene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más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16,514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alumnos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que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han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utilizado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este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formato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CB77ACA3-E367-884A-9F2F-5F1200B2C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67200"/>
            <a:ext cx="3422650" cy="251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>
            <a:extLst>
              <a:ext uri="{FF2B5EF4-FFF2-40B4-BE49-F238E27FC236}">
                <a16:creationId xmlns:a16="http://schemas.microsoft.com/office/drawing/2014/main" id="{38B41ECA-A3C5-0C47-BAF8-CBF226797C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8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IBIT </a:t>
            </a:r>
            <a:r>
              <a:rPr lang="en-US" altLang="en-US" sz="48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ya</a:t>
            </a:r>
            <a:r>
              <a:rPr lang="en-US" altLang="en-US" sz="48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48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está</a:t>
            </a:r>
            <a:r>
              <a:rPr lang="en-US" altLang="en-US" sz="48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48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48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8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sz="3600" i="1" dirty="0">
                <a:latin typeface="Cambria" panose="02040503050406030204" pitchFamily="18" charset="0"/>
                <a:hlinkClick r:id="rId2"/>
              </a:rPr>
              <a:t>https://www.youtube.com/c/InstitutoBiblicoInternacionaldeTexasIBIT</a:t>
            </a:r>
            <a:endParaRPr lang="en-US" sz="3600" i="1" dirty="0">
              <a:latin typeface="Cambria" panose="02040503050406030204" pitchFamily="18" charset="0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</a:t>
            </a: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Busca</a:t>
            </a: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IBIT </a:t>
            </a:r>
            <a:r>
              <a:rPr lang="en-U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instituto</a:t>
            </a:r>
            <a:r>
              <a:rPr lang="en-U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”</a:t>
            </a: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la </a:t>
            </a:r>
            <a:r>
              <a:rPr lang="en-U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página</a:t>
            </a: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7000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4">
            <a:extLst>
              <a:ext uri="{FF2B5EF4-FFF2-40B4-BE49-F238E27FC236}">
                <a16:creationId xmlns:a16="http://schemas.microsoft.com/office/drawing/2014/main" id="{FDD850CF-1D4D-8845-93A1-13668C476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7346" name="TextBox 5">
            <a:extLst>
              <a:ext uri="{FF2B5EF4-FFF2-40B4-BE49-F238E27FC236}">
                <a16:creationId xmlns:a16="http://schemas.microsoft.com/office/drawing/2014/main" id="{547026D1-ED2C-8E43-8E21-9A707E8C4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92088"/>
            <a:ext cx="6148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>
                <a:latin typeface="Georgia" panose="02040502050405020303" pitchFamily="18" charset="0"/>
              </a:rPr>
              <a:t>Página de cursos en YouTube</a:t>
            </a:r>
          </a:p>
        </p:txBody>
      </p:sp>
      <p:pic>
        <p:nvPicPr>
          <p:cNvPr id="57347" name="Picture 4">
            <a:extLst>
              <a:ext uri="{FF2B5EF4-FFF2-40B4-BE49-F238E27FC236}">
                <a16:creationId xmlns:a16="http://schemas.microsoft.com/office/drawing/2014/main" id="{449538EC-F778-8942-B696-C65C2537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13261DB0-A375-694C-8930-40268CF742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0"/>
            <a:ext cx="79248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Desde abril 2015 en YouTube… </a:t>
            </a:r>
          </a:p>
        </p:txBody>
      </p:sp>
      <p:sp>
        <p:nvSpPr>
          <p:cNvPr id="58370" name="Rectangle 5">
            <a:extLst>
              <a:ext uri="{FF2B5EF4-FFF2-40B4-BE49-F238E27FC236}">
                <a16:creationId xmlns:a16="http://schemas.microsoft.com/office/drawing/2014/main" id="{022966CB-065E-494B-870B-2F44DEFA3F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2296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1300 videos subidos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1.485.000 vistas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10.4 millones de minutos vistos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14.300+ suscritores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Acceso más fácil para algunos usuarios donde el internet es más limitado.</a:t>
            </a:r>
          </a:p>
        </p:txBody>
      </p:sp>
    </p:spTree>
  </p:cSld>
  <p:clrMapOvr>
    <a:masterClrMapping/>
  </p:clrMapOvr>
  <p:transition advClick="0" advTm="7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8DEBED67-E0B5-F247-9E99-3F322408F5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"/>
            <a:ext cx="82296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Valores de IBIT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4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Amor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Respeto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Diálogo abierto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Pasión para buscar la verdad y aprender JUNTOS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Unidad en el corazón del evangelio-- I Cor. 15:1-4, Mat. 22:37-40, Mat. 23:23, Ef. 4:4-6, etc) 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endParaRPr lang="es-ES_tradnl" altLang="en-US" sz="4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4">
            <a:extLst>
              <a:ext uri="{FF2B5EF4-FFF2-40B4-BE49-F238E27FC236}">
                <a16:creationId xmlns:a16="http://schemas.microsoft.com/office/drawing/2014/main" id="{7FA205C1-6C07-CB4F-9F2B-E0FD38843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0418" name="TextBox 5">
            <a:extLst>
              <a:ext uri="{FF2B5EF4-FFF2-40B4-BE49-F238E27FC236}">
                <a16:creationId xmlns:a16="http://schemas.microsoft.com/office/drawing/2014/main" id="{4BF4ECE3-A636-E94D-A464-57CD61A4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3809" y="65087"/>
            <a:ext cx="33678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</a:rPr>
              <a:t>Sitio web de IBIT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</a:rPr>
              <a:t>(</a:t>
            </a:r>
            <a:r>
              <a:rPr lang="en-US" altLang="en-US" sz="3200" dirty="0" err="1">
                <a:latin typeface="Cambria" panose="02040503050406030204" pitchFamily="18" charset="0"/>
              </a:rPr>
              <a:t>ibitibi.org</a:t>
            </a:r>
            <a:r>
              <a:rPr lang="en-US" altLang="en-US" sz="3200" dirty="0"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FF20B32-D1BF-7045-98AC-6C7445353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482"/>
            <a:ext cx="9144000" cy="5088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B25A0029-8C94-2740-9316-FAC4A5B3B2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100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HISTORIAS MARAVILLOSAS DE CÓMO OBRA DIOS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B507AF6C-6488-5949-8B00-9AD46FFCE1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endParaRPr lang="es-E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En los barrios de pandillas, a través de Isaac Torres en Venezuela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En Cuba a través de Tony y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Liudmila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Fernandez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y en las cárceles de Cuba, a través de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Felix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En crisis nacionales en Colombia y Nicaragua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  <a:buFontTx/>
              <a:buNone/>
            </a:pPr>
            <a:endParaRPr lang="es-E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¿Qué más hará Dios ahora a través de ellos y otros?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5" name="Rectangle 3">
            <a:extLst>
              <a:ext uri="{FF2B5EF4-FFF2-40B4-BE49-F238E27FC236}">
                <a16:creationId xmlns:a16="http://schemas.microsoft.com/office/drawing/2014/main" id="{F8D635EF-770D-6440-A867-8F6D32B518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Con la creatividad y el poder de Dios, somos como: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s-MX" altLang="en-US" sz="2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Gedeón, cuya debilidad Dios convirtió en fuerza.  </a:t>
            </a:r>
          </a:p>
          <a:p>
            <a:pPr eaLnBrk="1" hangingPunct="1">
              <a:lnSpc>
                <a:spcPct val="90000"/>
              </a:lnSpc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Estér, a quién Dios utilizó en el lugar y el tiempo indicado.  </a:t>
            </a:r>
          </a:p>
          <a:p>
            <a:pPr eaLnBrk="1" hangingPunct="1">
              <a:lnSpc>
                <a:spcPct val="90000"/>
              </a:lnSpc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Las plantas de mostaza, que crecen enormemente de una semilla pequeña.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5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1092DBD7-3D47-664E-A9B5-ACC615D9AF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¿Cómo puede ayudar usted?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endParaRPr lang="es-MX" altLang="en-US" sz="1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Animo y oración. 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¡Visítenos!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Recomendar a alumnos posibles.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Apoyar con dinero a nuestros alumnos.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Contribuir a una beca ($100-700/mes)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Comprar disco rígido para sitios remotos ($70)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68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7" grpId="0" build="p" autoUpdateAnimBg="0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C02F1DB0-15AD-A94D-BF51-A17CB7D271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Formas para donar</a:t>
            </a:r>
          </a:p>
          <a:p>
            <a:pPr algn="ctr" eaLnBrk="1" hangingPunct="1">
              <a:lnSpc>
                <a:spcPct val="110000"/>
              </a:lnSpc>
              <a:buFontTx/>
              <a:buNone/>
              <a:defRPr/>
            </a:pPr>
            <a:endParaRPr lang="es-MX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Descargar el app de Zelle en su teléfono o tableta, y mandar dinero a 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montgomery.texasbible@gmail.com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Pagar en línea a través de su banco (se puede repetir automáticamente cada mes.)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Paypal: Ir a 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http://ibitibi.org/es/2425-2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hacer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clic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 Donate, y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ponga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su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información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(se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puede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repetir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automáticalmente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cada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mes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Cheques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normales</a:t>
            </a: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Regalos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del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testamento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final.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7" grpId="0" build="p" autoUpdateAnimBg="0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96C6D930-3247-164F-BC96-0C8AE45300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152400"/>
            <a:ext cx="91440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IBIT:  Recursos e Información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47537BBD-CE07-C94B-BD61-BE7B5A131B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Sitio del internet: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www.ibitibi.org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Maestría.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4"/>
              </a:rPr>
              <a:t>www.redinbi.org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Video cursos en línea:  </a:t>
            </a:r>
            <a:r>
              <a:rPr lang="es-ES_tradnl" altLang="en-US" sz="2800" dirty="0" err="1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ibitenlinea.org</a:t>
            </a:r>
            <a:r>
              <a:rPr lang="es-ES_tradnl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YouTube (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cursos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videos de Israel) </a:t>
            </a:r>
            <a:r>
              <a:rPr lang="en-US" sz="2800" dirty="0">
                <a:latin typeface="Cambria" panose="02040503050406030204" pitchFamily="18" charset="0"/>
                <a:hlinkClick r:id="rId5"/>
              </a:rPr>
              <a:t>https://www.youtube.com/c/InstitutoBiblicoInternacionaldeTexasIBIT</a:t>
            </a:r>
            <a:endParaRPr lang="en-US" sz="2800" dirty="0">
              <a:latin typeface="Cambria" panose="02040503050406030204" pitchFamily="18" charset="0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Facebook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6"/>
              </a:rPr>
              <a:t>https://www.facebook.com/IBIT-y-Sunsetonline-111879462197567/?fref=ts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Twitter  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  <a:hlinkClick r:id="rId7"/>
              </a:rPr>
              <a:t>https://twitter.com/IBITcursos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235EDD92-2144-314E-94BF-EABD3BA77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INSTITUTO BÍBLICO INTERNACIONAL DE TEXAS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0954A074-04A4-E744-BE78-7E4A9139B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543800" cy="3276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ESTEBAN AUSTIN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200" u="sng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Austin@ibitibi.org</a:t>
            </a:r>
            <a:endParaRPr lang="en-US" altLang="en-US" sz="2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KEVIN MONTGOMERY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200" u="sng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Montgomery@ibitibi.org</a:t>
            </a:r>
            <a:endParaRPr lang="en-US" altLang="en-US" sz="2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68611" name="Picture 4">
            <a:extLst>
              <a:ext uri="{FF2B5EF4-FFF2-40B4-BE49-F238E27FC236}">
                <a16:creationId xmlns:a16="http://schemas.microsoft.com/office/drawing/2014/main" id="{AFBB2F77-7570-5E4A-9FA8-8046DF5C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4197350"/>
            <a:ext cx="2921000" cy="26590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>
            <a:extLst>
              <a:ext uri="{FF2B5EF4-FFF2-40B4-BE49-F238E27FC236}">
                <a16:creationId xmlns:a16="http://schemas.microsoft.com/office/drawing/2014/main" id="{E6BADCED-B23F-9D47-A749-F7D82BE6B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5800"/>
            <a:ext cx="624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1502 Avenue 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n-US" sz="3200" dirty="0">
                <a:latin typeface="Georgia" panose="02040502050405020303" pitchFamily="18" charset="0"/>
              </a:rPr>
              <a:t>O P. O. 1501</a:t>
            </a:r>
            <a:endParaRPr lang="en-US" altLang="en-US" sz="32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South Houston, Texas, 77587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	(713) 910-2819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AutoShape 24">
            <a:extLst>
              <a:ext uri="{FF2B5EF4-FFF2-40B4-BE49-F238E27FC236}">
                <a16:creationId xmlns:a16="http://schemas.microsoft.com/office/drawing/2014/main" id="{4655B530-C956-7E46-A7C3-8A51CFFA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524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698" name="Line 25">
            <a:extLst>
              <a:ext uri="{FF2B5EF4-FFF2-40B4-BE49-F238E27FC236}">
                <a16:creationId xmlns:a16="http://schemas.microsoft.com/office/drawing/2014/main" id="{13CAF539-4189-DB43-AE06-6B9252C670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57200"/>
            <a:ext cx="1143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9" name="Rectangle 26">
            <a:extLst>
              <a:ext uri="{FF2B5EF4-FFF2-40B4-BE49-F238E27FC236}">
                <a16:creationId xmlns:a16="http://schemas.microsoft.com/office/drawing/2014/main" id="{21F53704-C59B-2F4E-98D8-DA7C52E89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7620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Valencia, Spain</a:t>
            </a: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AB0AD7CB-0274-B04E-957C-C27CC423A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1A36D41B-124A-2943-A8B8-91F014382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5DDFEAB6-FBD8-B14A-B341-4E73D4316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6" name="AutoShape 11">
            <a:extLst>
              <a:ext uri="{FF2B5EF4-FFF2-40B4-BE49-F238E27FC236}">
                <a16:creationId xmlns:a16="http://schemas.microsoft.com/office/drawing/2014/main" id="{7A86083A-5B4E-5845-907F-EA18372BB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27621165-BAE1-8C43-8304-FA07C726D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Arial" charset="0"/>
              <a:ea typeface="+mn-ea"/>
            </a:endParaRPr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2A3F6073-37B2-5E4D-B47E-E74B5897A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85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B27D65F3-965F-D84E-BE98-E4988ED5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838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D36D738B-AF8F-5241-BC28-7481CA72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96121BC6-7D06-1941-9C6D-0A64EF072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76A7947B-AE5D-D84E-ABA8-469211719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932F257E-6FA6-8344-B024-94FC33BC3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7933BE84-95F5-3542-9A6A-424A35937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pic>
        <p:nvPicPr>
          <p:cNvPr id="29712" name="Picture 18">
            <a:extLst>
              <a:ext uri="{FF2B5EF4-FFF2-40B4-BE49-F238E27FC236}">
                <a16:creationId xmlns:a16="http://schemas.microsoft.com/office/drawing/2014/main" id="{E2E1996B-F016-B441-9D50-B7E71851F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0"/>
            <a:ext cx="90979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1">
            <a:extLst>
              <a:ext uri="{FF2B5EF4-FFF2-40B4-BE49-F238E27FC236}">
                <a16:creationId xmlns:a16="http://schemas.microsoft.com/office/drawing/2014/main" id="{CCF9D18F-6F2F-D046-9BEB-074B37F7C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DD6FB67C-C26A-4241-B8C9-8B310C079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E7AB105F-89A2-4546-A64B-57BA9652D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6" name="AutoShape 11">
            <a:extLst>
              <a:ext uri="{FF2B5EF4-FFF2-40B4-BE49-F238E27FC236}">
                <a16:creationId xmlns:a16="http://schemas.microsoft.com/office/drawing/2014/main" id="{580E5E95-383F-1540-8F07-FD9B5FF1A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29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609984DC-2D89-5545-A1E2-2A0116F5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A82A2B4E-9695-374F-A0AB-7CEA85138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2F20BABE-DC59-6545-AA3B-D2E74FB05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0" name="AutoShape 11">
            <a:extLst>
              <a:ext uri="{FF2B5EF4-FFF2-40B4-BE49-F238E27FC236}">
                <a16:creationId xmlns:a16="http://schemas.microsoft.com/office/drawing/2014/main" id="{DDED6A16-159A-ED4C-AB87-0794408A4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F9B8ECD1-0AD5-1244-AF10-20F301E3F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81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A8912EA8-3FD4-5742-A442-185747246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870460AD-55EE-3B42-B901-AA011C6B1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4" name="AutoShape 11">
            <a:extLst>
              <a:ext uri="{FF2B5EF4-FFF2-40B4-BE49-F238E27FC236}">
                <a16:creationId xmlns:a16="http://schemas.microsoft.com/office/drawing/2014/main" id="{CF7D1744-8749-7E44-9ACA-C012FE160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49" name="AutoShape 11">
            <a:extLst>
              <a:ext uri="{FF2B5EF4-FFF2-40B4-BE49-F238E27FC236}">
                <a16:creationId xmlns:a16="http://schemas.microsoft.com/office/drawing/2014/main" id="{24F871C3-9C1B-D442-812E-A7E1FE59C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68A7C826-2F7D-0C46-B589-D0FBBD94C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1" name="AutoShape 11">
            <a:extLst>
              <a:ext uri="{FF2B5EF4-FFF2-40B4-BE49-F238E27FC236}">
                <a16:creationId xmlns:a16="http://schemas.microsoft.com/office/drawing/2014/main" id="{B4F3538C-30CF-8743-BB28-E5FEC8AA5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2" name="AutoShape 11">
            <a:extLst>
              <a:ext uri="{FF2B5EF4-FFF2-40B4-BE49-F238E27FC236}">
                <a16:creationId xmlns:a16="http://schemas.microsoft.com/office/drawing/2014/main" id="{CDC77968-F1D1-B243-B97C-0ED33F943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38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3" name="AutoShape 11">
            <a:extLst>
              <a:ext uri="{FF2B5EF4-FFF2-40B4-BE49-F238E27FC236}">
                <a16:creationId xmlns:a16="http://schemas.microsoft.com/office/drawing/2014/main" id="{83FC9220-A7DF-F54D-9A0D-122CFBA63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4" name="AutoShape 11">
            <a:extLst>
              <a:ext uri="{FF2B5EF4-FFF2-40B4-BE49-F238E27FC236}">
                <a16:creationId xmlns:a16="http://schemas.microsoft.com/office/drawing/2014/main" id="{849E153F-5EEB-0640-838C-14597427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5" name="AutoShape 11">
            <a:extLst>
              <a:ext uri="{FF2B5EF4-FFF2-40B4-BE49-F238E27FC236}">
                <a16:creationId xmlns:a16="http://schemas.microsoft.com/office/drawing/2014/main" id="{F1BF3D1B-6974-CC43-A250-AF85F10C0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6" name="AutoShape 11">
            <a:extLst>
              <a:ext uri="{FF2B5EF4-FFF2-40B4-BE49-F238E27FC236}">
                <a16:creationId xmlns:a16="http://schemas.microsoft.com/office/drawing/2014/main" id="{6D91D14E-4CF4-E147-B230-5D1292661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8" name="AutoShape 11">
            <a:extLst>
              <a:ext uri="{FF2B5EF4-FFF2-40B4-BE49-F238E27FC236}">
                <a16:creationId xmlns:a16="http://schemas.microsoft.com/office/drawing/2014/main" id="{65EA8EA9-9A48-8E4B-9CAE-C417F4C95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60" name="AutoShape 11">
            <a:extLst>
              <a:ext uri="{FF2B5EF4-FFF2-40B4-BE49-F238E27FC236}">
                <a16:creationId xmlns:a16="http://schemas.microsoft.com/office/drawing/2014/main" id="{C7AA54FE-E6CB-1447-AE67-F3988B2AE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6" name="AutoShape 40">
            <a:extLst>
              <a:ext uri="{FF2B5EF4-FFF2-40B4-BE49-F238E27FC236}">
                <a16:creationId xmlns:a16="http://schemas.microsoft.com/office/drawing/2014/main" id="{C8FEED86-7148-1A40-8AFE-7DF7459F8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29736" name="Rectangle 23">
            <a:extLst>
              <a:ext uri="{FF2B5EF4-FFF2-40B4-BE49-F238E27FC236}">
                <a16:creationId xmlns:a16="http://schemas.microsoft.com/office/drawing/2014/main" id="{C266F4BE-9DD2-B24B-A94B-AA617A54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53000"/>
            <a:ext cx="9144000" cy="1828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Paises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con sitios de video </a:t>
            </a: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conferencias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(</a:t>
            </a: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amarillo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):  18</a:t>
            </a:r>
            <a:b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en-US" altLang="en-US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Alumnos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visitan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de 80 </a:t>
            </a: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paises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en total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Georgia" panose="02040502050405020303" pitchFamily="18" charset="0"/>
              </a:rPr>
              <a:t>3100+ </a:t>
            </a:r>
            <a:r>
              <a:rPr lang="en-US" altLang="en-US" dirty="0" err="1">
                <a:solidFill>
                  <a:srgbClr val="C00000"/>
                </a:solidFill>
                <a:latin typeface="Georgia" panose="02040502050405020303" pitchFamily="18" charset="0"/>
              </a:rPr>
              <a:t>alumnos</a:t>
            </a:r>
            <a:r>
              <a:rPr lang="en-US" altLang="en-US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Georgia" panose="02040502050405020303" pitchFamily="18" charset="0"/>
              </a:rPr>
              <a:t>actuales</a:t>
            </a:r>
            <a:r>
              <a:rPr lang="en-US" altLang="en-US" dirty="0">
                <a:solidFill>
                  <a:srgbClr val="C00000"/>
                </a:solidFill>
                <a:latin typeface="Georgia" panose="02040502050405020303" pitchFamily="18" charset="0"/>
              </a:rPr>
              <a:t>, y </a:t>
            </a:r>
            <a:r>
              <a:rPr lang="en-US" altLang="en-US" dirty="0" err="1">
                <a:solidFill>
                  <a:srgbClr val="C00000"/>
                </a:solidFill>
                <a:latin typeface="Georgia" panose="02040502050405020303" pitchFamily="18" charset="0"/>
              </a:rPr>
              <a:t>más</a:t>
            </a:r>
            <a:r>
              <a:rPr lang="en-US" altLang="en-US" dirty="0">
                <a:solidFill>
                  <a:srgbClr val="C00000"/>
                </a:solidFill>
                <a:latin typeface="Georgia" panose="02040502050405020303" pitchFamily="18" charset="0"/>
              </a:rPr>
              <a:t> de 7000 total </a:t>
            </a:r>
            <a:r>
              <a:rPr lang="en-US" altLang="en-US" dirty="0" err="1">
                <a:solidFill>
                  <a:srgbClr val="C00000"/>
                </a:solidFill>
                <a:latin typeface="Georgia" panose="02040502050405020303" pitchFamily="18" charset="0"/>
              </a:rPr>
              <a:t>desde</a:t>
            </a:r>
            <a:r>
              <a:rPr lang="en-US" altLang="en-US" dirty="0">
                <a:solidFill>
                  <a:srgbClr val="C00000"/>
                </a:solidFill>
                <a:latin typeface="Georgia" panose="02040502050405020303" pitchFamily="18" charset="0"/>
              </a:rPr>
              <a:t> el </a:t>
            </a:r>
            <a:r>
              <a:rPr lang="en-US" altLang="en-US" dirty="0" err="1">
                <a:solidFill>
                  <a:srgbClr val="C00000"/>
                </a:solidFill>
                <a:latin typeface="Georgia" panose="02040502050405020303" pitchFamily="18" charset="0"/>
              </a:rPr>
              <a:t>comienzo</a:t>
            </a:r>
            <a:endParaRPr lang="en-US" altLang="en-US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7" name="AutoShape 40">
            <a:extLst>
              <a:ext uri="{FF2B5EF4-FFF2-40B4-BE49-F238E27FC236}">
                <a16:creationId xmlns:a16="http://schemas.microsoft.com/office/drawing/2014/main" id="{0AD641FA-EE1C-AA46-B307-051566D40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8" name="AutoShape 40">
            <a:extLst>
              <a:ext uri="{FF2B5EF4-FFF2-40B4-BE49-F238E27FC236}">
                <a16:creationId xmlns:a16="http://schemas.microsoft.com/office/drawing/2014/main" id="{70FB0916-02FD-3C42-8F3D-D138AC921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9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9" name="AutoShape 40">
            <a:extLst>
              <a:ext uri="{FF2B5EF4-FFF2-40B4-BE49-F238E27FC236}">
                <a16:creationId xmlns:a16="http://schemas.microsoft.com/office/drawing/2014/main" id="{315CFBBD-ABF7-6048-890D-F8D963C31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0" name="AutoShape 40">
            <a:extLst>
              <a:ext uri="{FF2B5EF4-FFF2-40B4-BE49-F238E27FC236}">
                <a16:creationId xmlns:a16="http://schemas.microsoft.com/office/drawing/2014/main" id="{58EAD3AF-F4FD-4A40-8001-2076153E8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057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1" name="AutoShape 40">
            <a:extLst>
              <a:ext uri="{FF2B5EF4-FFF2-40B4-BE49-F238E27FC236}">
                <a16:creationId xmlns:a16="http://schemas.microsoft.com/office/drawing/2014/main" id="{D7C1F465-806E-0A46-AE44-815A1EEA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2" name="AutoShape 40">
            <a:extLst>
              <a:ext uri="{FF2B5EF4-FFF2-40B4-BE49-F238E27FC236}">
                <a16:creationId xmlns:a16="http://schemas.microsoft.com/office/drawing/2014/main" id="{362447E2-42A9-FA47-B61C-C935B549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3" name="AutoShape 40">
            <a:extLst>
              <a:ext uri="{FF2B5EF4-FFF2-40B4-BE49-F238E27FC236}">
                <a16:creationId xmlns:a16="http://schemas.microsoft.com/office/drawing/2014/main" id="{EC10F4BA-B7CE-CA46-B499-49857461C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4" name="AutoShape 40">
            <a:extLst>
              <a:ext uri="{FF2B5EF4-FFF2-40B4-BE49-F238E27FC236}">
                <a16:creationId xmlns:a16="http://schemas.microsoft.com/office/drawing/2014/main" id="{9AF4F8BE-0AA3-B349-BBDC-4DFD756B4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590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7C2DA4EE-B158-E143-A5F2-A9D3829A9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6" name="AutoShape 40">
            <a:extLst>
              <a:ext uri="{FF2B5EF4-FFF2-40B4-BE49-F238E27FC236}">
                <a16:creationId xmlns:a16="http://schemas.microsoft.com/office/drawing/2014/main" id="{588E5457-E622-ED47-93D4-87965FB0B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451ADA13-44FC-1B4E-AB82-D9244905C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8" name="AutoShape 40">
            <a:extLst>
              <a:ext uri="{FF2B5EF4-FFF2-40B4-BE49-F238E27FC236}">
                <a16:creationId xmlns:a16="http://schemas.microsoft.com/office/drawing/2014/main" id="{BF9C72F7-8486-EC4E-9B9C-118B910E7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0" name="AutoShape 40">
            <a:extLst>
              <a:ext uri="{FF2B5EF4-FFF2-40B4-BE49-F238E27FC236}">
                <a16:creationId xmlns:a16="http://schemas.microsoft.com/office/drawing/2014/main" id="{024BB800-AF23-9B42-8E67-723DB25D8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57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1" name="AutoShape 40">
            <a:extLst>
              <a:ext uri="{FF2B5EF4-FFF2-40B4-BE49-F238E27FC236}">
                <a16:creationId xmlns:a16="http://schemas.microsoft.com/office/drawing/2014/main" id="{BCFD1E2D-98F9-574A-A239-8DDDD3B39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2" name="AutoShape 11">
            <a:extLst>
              <a:ext uri="{FF2B5EF4-FFF2-40B4-BE49-F238E27FC236}">
                <a16:creationId xmlns:a16="http://schemas.microsoft.com/office/drawing/2014/main" id="{63C242F5-B62E-BB4E-8AD1-13CABF118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038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83" name="AutoShape 40">
            <a:extLst>
              <a:ext uri="{FF2B5EF4-FFF2-40B4-BE49-F238E27FC236}">
                <a16:creationId xmlns:a16="http://schemas.microsoft.com/office/drawing/2014/main" id="{CB39527A-AAA6-654B-B407-B16E6209A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1" name="AutoShape 11">
            <a:extLst>
              <a:ext uri="{FF2B5EF4-FFF2-40B4-BE49-F238E27FC236}">
                <a16:creationId xmlns:a16="http://schemas.microsoft.com/office/drawing/2014/main" id="{6875D444-75D0-6B41-BF98-2AFC4F65E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2" name="AutoShape 11">
            <a:extLst>
              <a:ext uri="{FF2B5EF4-FFF2-40B4-BE49-F238E27FC236}">
                <a16:creationId xmlns:a16="http://schemas.microsoft.com/office/drawing/2014/main" id="{D0911EBC-31E1-B145-8C36-09BF67BE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05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3" name="AutoShape 11">
            <a:extLst>
              <a:ext uri="{FF2B5EF4-FFF2-40B4-BE49-F238E27FC236}">
                <a16:creationId xmlns:a16="http://schemas.microsoft.com/office/drawing/2014/main" id="{2BE92ADF-0C09-1547-BA1B-560C8FF14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914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4" name="AutoShape 11">
            <a:extLst>
              <a:ext uri="{FF2B5EF4-FFF2-40B4-BE49-F238E27FC236}">
                <a16:creationId xmlns:a16="http://schemas.microsoft.com/office/drawing/2014/main" id="{DB2D77B3-CEFD-F94E-8E22-C5B04BB64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733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5" name="AutoShape 11">
            <a:extLst>
              <a:ext uri="{FF2B5EF4-FFF2-40B4-BE49-F238E27FC236}">
                <a16:creationId xmlns:a16="http://schemas.microsoft.com/office/drawing/2014/main" id="{D2C1947C-C007-E141-978B-F15C3DD3E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4" name="AutoShape 11">
            <a:extLst>
              <a:ext uri="{FF2B5EF4-FFF2-40B4-BE49-F238E27FC236}">
                <a16:creationId xmlns:a16="http://schemas.microsoft.com/office/drawing/2014/main" id="{FCADC2BB-63BF-C54B-97A9-4104B1869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5" name="AutoShape 40">
            <a:extLst>
              <a:ext uri="{FF2B5EF4-FFF2-40B4-BE49-F238E27FC236}">
                <a16:creationId xmlns:a16="http://schemas.microsoft.com/office/drawing/2014/main" id="{4E049996-58C2-BA4B-AEC2-9F3D00F94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295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6" name="AutoShape 40">
            <a:extLst>
              <a:ext uri="{FF2B5EF4-FFF2-40B4-BE49-F238E27FC236}">
                <a16:creationId xmlns:a16="http://schemas.microsoft.com/office/drawing/2014/main" id="{C3D088BF-5397-894F-8765-227939EC5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21CDACBD-12CE-234C-9BAB-997D9A498C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547688" indent="-411163" algn="ctr" eaLnBrk="1" fontAlgn="auto" hangingPunct="1">
              <a:spcAft>
                <a:spcPts val="0"/>
              </a:spcAft>
              <a:buClr>
                <a:srgbClr val="E1E1E1"/>
              </a:buClr>
              <a:buFont typeface="Wingdings" pitchFamily="2" charset="2"/>
              <a:buNone/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¡5600+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de IBIT en el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mundo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!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en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clases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intensivas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,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Interactivas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vivo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3100+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en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línea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         2400+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de las EBL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                     (discos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duros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)</a:t>
            </a:r>
          </a:p>
        </p:txBody>
      </p:sp>
      <p:pic>
        <p:nvPicPr>
          <p:cNvPr id="74754" name="Picture 5">
            <a:extLst>
              <a:ext uri="{FF2B5EF4-FFF2-40B4-BE49-F238E27FC236}">
                <a16:creationId xmlns:a16="http://schemas.microsoft.com/office/drawing/2014/main" id="{7BB949DF-4313-AE4C-AFE6-2C0786292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2">
            <a:extLst>
              <a:ext uri="{FF2B5EF4-FFF2-40B4-BE49-F238E27FC236}">
                <a16:creationId xmlns:a16="http://schemas.microsoft.com/office/drawing/2014/main" id="{637319CA-CF5D-7C4C-A202-FDDD80EB0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686300"/>
            <a:ext cx="276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651674CA-29EE-D246-BD8A-12537AF6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0">
            <a:extLst>
              <a:ext uri="{FF2B5EF4-FFF2-40B4-BE49-F238E27FC236}">
                <a16:creationId xmlns:a16="http://schemas.microsoft.com/office/drawing/2014/main" id="{59747295-A36A-E64F-8BE9-C05DDF976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102299" y="-18953"/>
            <a:ext cx="2590800" cy="5143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es-ES_tradnl" altLang="en-US" sz="3200" b="1" cap="none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Dirección</a:t>
            </a:r>
            <a:endParaRPr lang="en-US" altLang="en-US" sz="3200" b="1" cap="none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9BEB46A9-DAB6-2A43-84AE-AE4E3A93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2899" y="5177342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Kevin Montgomery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Director </a:t>
            </a:r>
            <a:r>
              <a:rPr lang="en-US" altLang="en-US" sz="2000" dirty="0" err="1">
                <a:latin typeface="Georgia" panose="02040502050405020303" pitchFamily="18" charset="0"/>
              </a:rPr>
              <a:t>asistente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endParaRPr lang="en-US" altLang="en-US" sz="2000" b="1" dirty="0">
              <a:latin typeface="Georgia" panose="02040502050405020303" pitchFamily="18" charset="0"/>
            </a:endParaRPr>
          </a:p>
        </p:txBody>
      </p:sp>
      <p:pic>
        <p:nvPicPr>
          <p:cNvPr id="30723" name="Picture 5" descr="untitled">
            <a:extLst>
              <a:ext uri="{FF2B5EF4-FFF2-40B4-BE49-F238E27FC236}">
                <a16:creationId xmlns:a16="http://schemas.microsoft.com/office/drawing/2014/main" id="{5328C53C-8A1F-D64B-B994-5CBB95CB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190" y="3133570"/>
            <a:ext cx="2909888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6">
            <a:extLst>
              <a:ext uri="{FF2B5EF4-FFF2-40B4-BE49-F238E27FC236}">
                <a16:creationId xmlns:a16="http://schemas.microsoft.com/office/drawing/2014/main" id="{93298DA7-26C0-0D4D-BDBE-6A71DAC3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148" y="5715000"/>
            <a:ext cx="4114800" cy="103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Pedro y Silvia del </a:t>
            </a:r>
            <a:r>
              <a:rPr lang="en-US" altLang="en-US" sz="2000" dirty="0" err="1">
                <a:latin typeface="Georgia" panose="02040502050405020303" pitchFamily="18" charset="0"/>
              </a:rPr>
              <a:t>Pozo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 err="1">
                <a:latin typeface="Georgia" panose="02040502050405020303" pitchFamily="18" charset="0"/>
              </a:rPr>
              <a:t>Coordinadores</a:t>
            </a:r>
            <a:r>
              <a:rPr lang="en-US" altLang="en-US" sz="2000" dirty="0">
                <a:latin typeface="Georgia" panose="02040502050405020303" pitchFamily="18" charset="0"/>
              </a:rPr>
              <a:t>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EBL, </a:t>
            </a:r>
            <a:r>
              <a:rPr lang="en-US" altLang="en-US" sz="2000" dirty="0" err="1">
                <a:latin typeface="Georgia" panose="02040502050405020303" pitchFamily="18" charset="0"/>
              </a:rPr>
              <a:t>cursos</a:t>
            </a:r>
            <a:r>
              <a:rPr lang="en-US" altLang="en-US" sz="2000" dirty="0">
                <a:latin typeface="Georgia" panose="02040502050405020303" pitchFamily="18" charset="0"/>
              </a:rPr>
              <a:t> en l</a:t>
            </a:r>
            <a:r>
              <a:rPr lang="es-ES_tradnl" altLang="en-US" sz="2000" dirty="0" err="1">
                <a:latin typeface="Georgia" panose="02040502050405020303" pitchFamily="18" charset="0"/>
              </a:rPr>
              <a:t>ínea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30725" name="Picture 2" descr="Iconic display">
            <a:extLst>
              <a:ext uri="{FF2B5EF4-FFF2-40B4-BE49-F238E27FC236}">
                <a16:creationId xmlns:a16="http://schemas.microsoft.com/office/drawing/2014/main" id="{43900DC4-25AD-B045-A419-FBFD186F8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8" y="7637"/>
            <a:ext cx="2590801" cy="19431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6A8C90D7-4293-934B-B5E8-B0519CC69E13}"/>
              </a:ext>
            </a:extLst>
          </p:cNvPr>
          <p:cNvSpPr txBox="1">
            <a:spLocks noChangeArrowheads="1"/>
          </p:cNvSpPr>
          <p:nvPr/>
        </p:nvSpPr>
        <p:spPr>
          <a:xfrm>
            <a:off x="6286498" y="2069296"/>
            <a:ext cx="3124200" cy="762000"/>
          </a:xfrm>
          <a:prstGeom prst="rect">
            <a:avLst/>
          </a:prstGeom>
        </p:spPr>
        <p:txBody>
          <a:bodyPr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Carlos Camacho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Supervisor de </a:t>
            </a:r>
            <a:r>
              <a:rPr lang="en-US" sz="2000" dirty="0" err="1">
                <a:latin typeface="Georgia"/>
                <a:ea typeface="+mn-ea"/>
                <a:cs typeface="Georgia"/>
              </a:rPr>
              <a:t>obras</a:t>
            </a:r>
            <a:endParaRPr lang="en-US" sz="2000" dirty="0">
              <a:latin typeface="Georgia"/>
              <a:ea typeface="+mn-ea"/>
              <a:cs typeface="Georgia"/>
            </a:endParaRPr>
          </a:p>
        </p:txBody>
      </p:sp>
      <p:pic>
        <p:nvPicPr>
          <p:cNvPr id="30727" name="Picture 10">
            <a:extLst>
              <a:ext uri="{FF2B5EF4-FFF2-40B4-BE49-F238E27FC236}">
                <a16:creationId xmlns:a16="http://schemas.microsoft.com/office/drawing/2014/main" id="{283C2833-E957-624F-8884-E2FE9F96E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31" y="655336"/>
            <a:ext cx="1384536" cy="2033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6">
            <a:extLst>
              <a:ext uri="{FF2B5EF4-FFF2-40B4-BE49-F238E27FC236}">
                <a16:creationId xmlns:a16="http://schemas.microsoft.com/office/drawing/2014/main" id="{D2B6427D-A04D-4949-86B0-E7E0B50B9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799" y="251460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Daniel Urdaneta,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 err="1">
                <a:latin typeface="Georgia" panose="02040502050405020303" pitchFamily="18" charset="0"/>
              </a:rPr>
              <a:t>Especialista</a:t>
            </a:r>
            <a:r>
              <a:rPr lang="en-US" altLang="en-US" sz="2000" dirty="0">
                <a:latin typeface="Georgia" panose="02040502050405020303" pitchFamily="18" charset="0"/>
              </a:rPr>
              <a:t>, </a:t>
            </a:r>
            <a:r>
              <a:rPr lang="en-US" altLang="en-US" sz="2000" dirty="0" err="1">
                <a:latin typeface="Georgia" panose="02040502050405020303" pitchFamily="18" charset="0"/>
              </a:rPr>
              <a:t>tecnología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sp>
        <p:nvSpPr>
          <p:cNvPr id="30729" name="Rectangle 6">
            <a:extLst>
              <a:ext uri="{FF2B5EF4-FFF2-40B4-BE49-F238E27FC236}">
                <a16:creationId xmlns:a16="http://schemas.microsoft.com/office/drawing/2014/main" id="{CD264CBC-9FE1-EF45-A5B1-90FEB801F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1912321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Esteban Austin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Director</a:t>
            </a:r>
          </a:p>
        </p:txBody>
      </p:sp>
      <p:pic>
        <p:nvPicPr>
          <p:cNvPr id="30730" name="Picture 1">
            <a:extLst>
              <a:ext uri="{FF2B5EF4-FFF2-40B4-BE49-F238E27FC236}">
                <a16:creationId xmlns:a16="http://schemas.microsoft.com/office/drawing/2014/main" id="{B046F7AF-B293-F245-AF1D-BCE69E48F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" y="3133570"/>
            <a:ext cx="168936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2">
            <a:extLst>
              <a:ext uri="{FF2B5EF4-FFF2-40B4-BE49-F238E27FC236}">
                <a16:creationId xmlns:a16="http://schemas.microsoft.com/office/drawing/2014/main" id="{1520DBDB-C236-8A4F-88AD-B65D938A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704"/>
            <a:ext cx="2286000" cy="188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B0821B9F-B60D-A963-EA2A-7B59BC1F2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06" y="5925706"/>
            <a:ext cx="30860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 err="1">
                <a:latin typeface="Georgia" panose="02040502050405020303" pitchFamily="18" charset="0"/>
              </a:rPr>
              <a:t>Liudmila</a:t>
            </a:r>
            <a:r>
              <a:rPr lang="en-US" altLang="en-US" sz="2000" dirty="0">
                <a:latin typeface="Georgia" panose="02040502050405020303" pitchFamily="18" charset="0"/>
              </a:rPr>
              <a:t> </a:t>
            </a:r>
            <a:r>
              <a:rPr lang="en-US" altLang="en-US" sz="2000" dirty="0" err="1">
                <a:latin typeface="Georgia" panose="02040502050405020303" pitchFamily="18" charset="0"/>
              </a:rPr>
              <a:t>Bencosme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 err="1">
                <a:latin typeface="Georgia" panose="02040502050405020303" pitchFamily="18" charset="0"/>
              </a:rPr>
              <a:t>Coordinadora</a:t>
            </a:r>
            <a:r>
              <a:rPr lang="en-US" altLang="en-US" sz="2000" dirty="0">
                <a:latin typeface="Georgia" panose="02040502050405020303" pitchFamily="18" charset="0"/>
              </a:rPr>
              <a:t>, IBIT Cuba</a:t>
            </a:r>
          </a:p>
        </p:txBody>
      </p:sp>
      <p:pic>
        <p:nvPicPr>
          <p:cNvPr id="4" name="Picture 3" descr="A picture containing person, music&#10;&#10;Description automatically generated">
            <a:extLst>
              <a:ext uri="{FF2B5EF4-FFF2-40B4-BE49-F238E27FC236}">
                <a16:creationId xmlns:a16="http://schemas.microsoft.com/office/drawing/2014/main" id="{FD4DA9CA-A3C4-F013-17BE-C8D737952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99" y="3505201"/>
            <a:ext cx="2344882" cy="2410626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irk%20McAfee">
            <a:extLst>
              <a:ext uri="{FF2B5EF4-FFF2-40B4-BE49-F238E27FC236}">
                <a16:creationId xmlns:a16="http://schemas.microsoft.com/office/drawing/2014/main" id="{2E01632D-F29A-6A4A-9282-CA5D82EAA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41" y="5775325"/>
            <a:ext cx="112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 descr="Jorge%20Pineda%202_1">
            <a:extLst>
              <a:ext uri="{FF2B5EF4-FFF2-40B4-BE49-F238E27FC236}">
                <a16:creationId xmlns:a16="http://schemas.microsoft.com/office/drawing/2014/main" id="{A3B30637-BB6C-4C46-BD9F-E101FAF6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401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Alirio Ortega">
            <a:extLst>
              <a:ext uri="{FF2B5EF4-FFF2-40B4-BE49-F238E27FC236}">
                <a16:creationId xmlns:a16="http://schemas.microsoft.com/office/drawing/2014/main" id="{E0C8FE44-1B44-174D-B8CB-ADFCFA96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17" y="1357866"/>
            <a:ext cx="1254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316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 descr="Rudy Wray">
            <a:extLst>
              <a:ext uri="{FF2B5EF4-FFF2-40B4-BE49-F238E27FC236}">
                <a16:creationId xmlns:a16="http://schemas.microsoft.com/office/drawing/2014/main" id="{6999EF19-DD76-214B-8C8C-08A8E60A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32" y="1270550"/>
            <a:ext cx="871423" cy="129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 descr="Sixto Rivera">
            <a:extLst>
              <a:ext uri="{FF2B5EF4-FFF2-40B4-BE49-F238E27FC236}">
                <a16:creationId xmlns:a16="http://schemas.microsoft.com/office/drawing/2014/main" id="{3A9CEB33-DA2F-6141-AD16-DA290087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37" y="1434212"/>
            <a:ext cx="1295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2DB166B5-5D7A-D94E-80DB-2F335CA12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293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8" descr="Edgar Yungan">
            <a:extLst>
              <a:ext uri="{FF2B5EF4-FFF2-40B4-BE49-F238E27FC236}">
                <a16:creationId xmlns:a16="http://schemas.microsoft.com/office/drawing/2014/main" id="{ADF6125B-DB88-014F-8FE7-87A58688E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83" y="5652106"/>
            <a:ext cx="1042872" cy="122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7" descr="Oswaldo%20Albarracin">
            <a:extLst>
              <a:ext uri="{FF2B5EF4-FFF2-40B4-BE49-F238E27FC236}">
                <a16:creationId xmlns:a16="http://schemas.microsoft.com/office/drawing/2014/main" id="{CBB82B12-D145-A34B-98F7-CA6BAA23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19775"/>
            <a:ext cx="1066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" descr="Iconic display">
            <a:extLst>
              <a:ext uri="{FF2B5EF4-FFF2-40B4-BE49-F238E27FC236}">
                <a16:creationId xmlns:a16="http://schemas.microsoft.com/office/drawing/2014/main" id="{3C6D7842-183C-ED48-B5AB-3A25D776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30" descr="Image of National Flag ">
            <a:extLst>
              <a:ext uri="{FF2B5EF4-FFF2-40B4-BE49-F238E27FC236}">
                <a16:creationId xmlns:a16="http://schemas.microsoft.com/office/drawing/2014/main" id="{A5B3EC57-2F2D-E44F-946D-A2BC0080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29" y="2841280"/>
            <a:ext cx="114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34" descr="Image of National Flag">
            <a:extLst>
              <a:ext uri="{FF2B5EF4-FFF2-40B4-BE49-F238E27FC236}">
                <a16:creationId xmlns:a16="http://schemas.microsoft.com/office/drawing/2014/main" id="{EFE444CE-E1D2-2C4B-8CDF-AC4918DD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62" y="3810922"/>
            <a:ext cx="10953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36" descr="Image of National Flag">
            <a:extLst>
              <a:ext uri="{FF2B5EF4-FFF2-40B4-BE49-F238E27FC236}">
                <a16:creationId xmlns:a16="http://schemas.microsoft.com/office/drawing/2014/main" id="{6526261E-70C7-B746-A2D6-86C57A18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4744157"/>
            <a:ext cx="1190625" cy="7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5">
            <a:extLst>
              <a:ext uri="{FF2B5EF4-FFF2-40B4-BE49-F238E27FC236}">
                <a16:creationId xmlns:a16="http://schemas.microsoft.com/office/drawing/2014/main" id="{14FCF4A8-8D0F-4440-930F-A0BE2EC8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626" y="72174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1">
            <a:extLst>
              <a:ext uri="{FF2B5EF4-FFF2-40B4-BE49-F238E27FC236}">
                <a16:creationId xmlns:a16="http://schemas.microsoft.com/office/drawing/2014/main" id="{483E5327-07C8-8D41-9673-5A21CFCC13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" y="1390984"/>
            <a:ext cx="1247053" cy="128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1">
            <a:extLst>
              <a:ext uri="{FF2B5EF4-FFF2-40B4-BE49-F238E27FC236}">
                <a16:creationId xmlns:a16="http://schemas.microsoft.com/office/drawing/2014/main" id="{C4CE7F64-B857-284E-B6CE-55259A69D1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13" y="2815936"/>
            <a:ext cx="1143001" cy="11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11" y="28147"/>
            <a:ext cx="111094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6">
            <a:extLst>
              <a:ext uri="{FF2B5EF4-FFF2-40B4-BE49-F238E27FC236}">
                <a16:creationId xmlns:a16="http://schemas.microsoft.com/office/drawing/2014/main" id="{7FDCE41C-8182-AC45-8546-D6834D53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42" y="5797609"/>
            <a:ext cx="808072" cy="99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8">
            <a:hlinkClick r:id="rId21"/>
            <a:extLst>
              <a:ext uri="{FF2B5EF4-FFF2-40B4-BE49-F238E27FC236}">
                <a16:creationId xmlns:a16="http://schemas.microsoft.com/office/drawing/2014/main" id="{717814C7-BB88-0B4A-B5D0-BF4C4644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209" y="3048000"/>
            <a:ext cx="23042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</a:rPr>
              <a:t>26 </a:t>
            </a:r>
            <a:r>
              <a:rPr lang="en-US" altLang="en-US" b="1" dirty="0" err="1">
                <a:latin typeface="Cambria" panose="02040503050406030204" pitchFamily="18" charset="0"/>
              </a:rPr>
              <a:t>profesores</a:t>
            </a:r>
            <a:r>
              <a:rPr lang="en-US" altLang="en-US" b="1" dirty="0">
                <a:latin typeface="Cambria" panose="02040503050406030204" pitchFamily="18" charset="0"/>
              </a:rPr>
              <a:t>, 9 </a:t>
            </a:r>
            <a:r>
              <a:rPr lang="en-US" altLang="en-US" b="1" dirty="0" err="1">
                <a:latin typeface="Cambria" panose="02040503050406030204" pitchFamily="18" charset="0"/>
              </a:rPr>
              <a:t>países</a:t>
            </a:r>
            <a:r>
              <a:rPr lang="en-US" altLang="en-US" b="1" dirty="0">
                <a:latin typeface="Cambria" panose="02040503050406030204" pitchFamily="18" charset="0"/>
              </a:rPr>
              <a:t>!</a:t>
            </a:r>
          </a:p>
        </p:txBody>
      </p:sp>
      <p:pic>
        <p:nvPicPr>
          <p:cNvPr id="31777" name="Picture 36">
            <a:extLst>
              <a:ext uri="{FF2B5EF4-FFF2-40B4-BE49-F238E27FC236}">
                <a16:creationId xmlns:a16="http://schemas.microsoft.com/office/drawing/2014/main" id="{F125E05A-928D-5545-8929-81279424D3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68" y="3751274"/>
            <a:ext cx="1252996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37">
            <a:extLst>
              <a:ext uri="{FF2B5EF4-FFF2-40B4-BE49-F238E27FC236}">
                <a16:creationId xmlns:a16="http://schemas.microsoft.com/office/drawing/2014/main" id="{892A474D-C4F9-704D-8791-0D417147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59" y="20689"/>
            <a:ext cx="1178718" cy="11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45B7B-3FDD-8144-9508-F0908477BD7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53489" y="2839476"/>
            <a:ext cx="1178718" cy="7858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722109-5F3B-8748-8EBF-461B6C9F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9" y="1447800"/>
            <a:ext cx="1029726" cy="10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97513"/>
            <a:ext cx="11303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3978468-FCC1-AC4A-8036-EFAE4A77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78" y="1357866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8" descr="Image of Naval Ensign">
            <a:extLst>
              <a:ext uri="{FF2B5EF4-FFF2-40B4-BE49-F238E27FC236}">
                <a16:creationId xmlns:a16="http://schemas.microsoft.com/office/drawing/2014/main" id="{89DD1CBD-7383-2249-BA05-994F8280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71" y="3757380"/>
            <a:ext cx="1241426" cy="83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9C316C0-3DE9-CD42-9298-08A941C34C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76" y="4703974"/>
            <a:ext cx="1285076" cy="831067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2ECAC28-DAFD-864A-A06D-7715AB21EA4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71" y="2877154"/>
            <a:ext cx="1245605" cy="71045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E16BC36-891D-8444-BD06-E47708A8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06" y="5638800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408DCCD-0DE6-6443-8F3A-65F8EEEC8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5" y="2912738"/>
            <a:ext cx="1117437" cy="11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person, wall, suit&#10;&#10;Description automatically generated">
            <a:extLst>
              <a:ext uri="{FF2B5EF4-FFF2-40B4-BE49-F238E27FC236}">
                <a16:creationId xmlns:a16="http://schemas.microsoft.com/office/drawing/2014/main" id="{7931B711-B216-4542-9D21-F446428DB2B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" y="4185394"/>
            <a:ext cx="1155700" cy="14478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B98F6B7-20AA-7F44-B6C3-4D90BD9ACA2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33" y="4689880"/>
            <a:ext cx="1241426" cy="828593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81A449AA-0A66-DF4E-897A-B53AAE0F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10" y="56837"/>
            <a:ext cx="1308100" cy="107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5795BA7A-42E6-F440-9A77-B77DECD8C5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26" y="4242111"/>
            <a:ext cx="112712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D8B6C1F-15AD-9C47-8F4A-3D41D48E7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124" y="4191000"/>
            <a:ext cx="1285076" cy="128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0"/>
            <a:ext cx="64627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Maestría de Teología Práctica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762000"/>
            <a:ext cx="88323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</a:rPr>
              <a:t>IBIT </a:t>
            </a:r>
            <a:r>
              <a:rPr lang="en-US" sz="2800" dirty="0" err="1">
                <a:latin typeface="Cambria" panose="02040503050406030204" pitchFamily="18" charset="0"/>
              </a:rPr>
              <a:t>colabora</a:t>
            </a:r>
            <a:r>
              <a:rPr lang="en-US" sz="2800" dirty="0">
                <a:latin typeface="Cambria" panose="02040503050406030204" pitchFamily="18" charset="0"/>
              </a:rPr>
              <a:t> con un </a:t>
            </a:r>
            <a:r>
              <a:rPr lang="en-US" sz="2800" dirty="0" err="1">
                <a:latin typeface="Cambria" panose="02040503050406030204" pitchFamily="18" charset="0"/>
              </a:rPr>
              <a:t>grupo</a:t>
            </a:r>
            <a:r>
              <a:rPr lang="en-US" sz="2800" dirty="0">
                <a:latin typeface="Cambria" panose="02040503050406030204" pitchFamily="18" charset="0"/>
              </a:rPr>
              <a:t> de </a:t>
            </a:r>
            <a:r>
              <a:rPr lang="en-US" sz="2800" dirty="0" err="1">
                <a:latin typeface="Cambria" panose="02040503050406030204" pitchFamily="18" charset="0"/>
              </a:rPr>
              <a:t>escuelas</a:t>
            </a:r>
            <a:r>
              <a:rPr lang="en-US" sz="2800" dirty="0">
                <a:latin typeface="Cambria" panose="02040503050406030204" pitchFamily="18" charset="0"/>
              </a:rPr>
              <a:t> (Red de </a:t>
            </a:r>
            <a:r>
              <a:rPr lang="en-US" sz="2800" dirty="0" err="1">
                <a:latin typeface="Cambria" panose="02040503050406030204" pitchFamily="18" charset="0"/>
              </a:rPr>
              <a:t>Institutos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Bíblicos</a:t>
            </a:r>
            <a:r>
              <a:rPr lang="en-US" sz="2800" dirty="0">
                <a:latin typeface="Cambria" panose="02040503050406030204" pitchFamily="18" charset="0"/>
              </a:rPr>
              <a:t>) que </a:t>
            </a:r>
            <a:r>
              <a:rPr lang="en-US" sz="2800" dirty="0" err="1">
                <a:latin typeface="Cambria" panose="02040503050406030204" pitchFamily="18" charset="0"/>
              </a:rPr>
              <a:t>ahora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ofrece</a:t>
            </a:r>
            <a:r>
              <a:rPr lang="en-US" sz="2800" dirty="0">
                <a:latin typeface="Cambria" panose="02040503050406030204" pitchFamily="18" charset="0"/>
              </a:rPr>
              <a:t> una </a:t>
            </a:r>
            <a:r>
              <a:rPr lang="en-US" sz="2800" dirty="0" err="1">
                <a:latin typeface="Cambria" panose="02040503050406030204" pitchFamily="18" charset="0"/>
              </a:rPr>
              <a:t>nueva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mbria" panose="02040503050406030204" pitchFamily="18" charset="0"/>
              </a:rPr>
              <a:t>Maestría</a:t>
            </a:r>
            <a:r>
              <a:rPr lang="en-US" sz="2800" dirty="0">
                <a:solidFill>
                  <a:srgbClr val="FFFF00"/>
                </a:solidFill>
                <a:latin typeface="Cambria" panose="02040503050406030204" pitchFamily="18" charset="0"/>
              </a:rPr>
              <a:t> de </a:t>
            </a:r>
            <a:r>
              <a:rPr lang="en-US" sz="2800" dirty="0" err="1">
                <a:solidFill>
                  <a:srgbClr val="FFFF00"/>
                </a:solidFill>
                <a:latin typeface="Cambria" panose="02040503050406030204" pitchFamily="18" charset="0"/>
              </a:rPr>
              <a:t>Teología</a:t>
            </a:r>
            <a:r>
              <a:rPr lang="en-US" sz="2800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mbria" panose="02040503050406030204" pitchFamily="18" charset="0"/>
              </a:rPr>
              <a:t>Práctica</a:t>
            </a:r>
            <a:r>
              <a:rPr lang="en-US" sz="2800" dirty="0">
                <a:latin typeface="Cambria" panose="02040503050406030204" pitchFamily="18" charset="0"/>
              </a:rPr>
              <a:t>—un </a:t>
            </a:r>
            <a:r>
              <a:rPr lang="en-US" sz="2800" dirty="0" err="1">
                <a:latin typeface="Cambria" panose="02040503050406030204" pitchFamily="18" charset="0"/>
              </a:rPr>
              <a:t>título</a:t>
            </a:r>
            <a:r>
              <a:rPr lang="en-US" sz="2800" dirty="0">
                <a:latin typeface="Cambria" panose="02040503050406030204" pitchFamily="18" charset="0"/>
              </a:rPr>
              <a:t> de 12 </a:t>
            </a:r>
            <a:r>
              <a:rPr lang="en-US" sz="2800" dirty="0" err="1">
                <a:latin typeface="Cambria" panose="02040503050406030204" pitchFamily="18" charset="0"/>
              </a:rPr>
              <a:t>cursos</a:t>
            </a:r>
            <a:r>
              <a:rPr lang="en-US" sz="2800" dirty="0">
                <a:latin typeface="Cambria" panose="02040503050406030204" pitchFamily="18" charset="0"/>
              </a:rPr>
              <a:t> que </a:t>
            </a:r>
            <a:r>
              <a:rPr lang="en-US" sz="2800" dirty="0" err="1">
                <a:latin typeface="Cambria" panose="02040503050406030204" pitchFamily="18" charset="0"/>
              </a:rPr>
              <a:t>requiere</a:t>
            </a:r>
            <a:r>
              <a:rPr lang="en-US" sz="2800" dirty="0">
                <a:latin typeface="Cambria" panose="02040503050406030204" pitchFamily="18" charset="0"/>
              </a:rPr>
              <a:t> 3 </a:t>
            </a:r>
            <a:r>
              <a:rPr lang="en-US" sz="2800" dirty="0" err="1">
                <a:latin typeface="Cambria" panose="02040503050406030204" pitchFamily="18" charset="0"/>
              </a:rPr>
              <a:t>años</a:t>
            </a:r>
            <a:r>
              <a:rPr lang="en-US" sz="2800" dirty="0">
                <a:latin typeface="Cambria" panose="02040503050406030204" pitchFamily="18" charset="0"/>
              </a:rPr>
              <a:t> de </a:t>
            </a:r>
            <a:r>
              <a:rPr lang="en-US" sz="2800" dirty="0" err="1">
                <a:latin typeface="Cambria" panose="02040503050406030204" pitchFamily="18" charset="0"/>
              </a:rPr>
              <a:t>estudio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C787C2-24FC-B843-BC37-6B3C9C9E7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5" y="2788227"/>
            <a:ext cx="7333129" cy="40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{AD21395F-CB2A-9C41-9001-EF938CADC4E3}tf10001122</Template>
  <TotalTime>3785</TotalTime>
  <Words>1700</Words>
  <Application>Microsoft Macintosh PowerPoint</Application>
  <PresentationFormat>On-screen Show (4:3)</PresentationFormat>
  <Paragraphs>273</Paragraphs>
  <Slides>46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ＭＳ Ｐゴシック</vt:lpstr>
      <vt:lpstr>Arial</vt:lpstr>
      <vt:lpstr>Book Antiqua</vt:lpstr>
      <vt:lpstr>Cambria</vt:lpstr>
      <vt:lpstr>Georgia</vt:lpstr>
      <vt:lpstr>Symbol</vt:lpstr>
      <vt:lpstr>Times New Roman</vt:lpstr>
      <vt:lpstr>Tw Cen MT</vt:lpstr>
      <vt:lpstr>Wingdings</vt:lpstr>
      <vt:lpstr>Wingdings 2</vt:lpstr>
      <vt:lpstr>Circuit</vt:lpstr>
      <vt:lpstr>PowerPoint Presentation</vt:lpstr>
      <vt:lpstr>PowerPoint Presentation</vt:lpstr>
      <vt:lpstr>CUERPO DIRECTIVO 2023</vt:lpstr>
      <vt:lpstr>PowerPoint Presentation</vt:lpstr>
      <vt:lpstr>PowerPoint Presentation</vt:lpstr>
      <vt:lpstr>PowerPoint Presentation</vt:lpstr>
      <vt:lpstr>Dirección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SE NECESITA PARA ZOOM?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CURSOS DE VIDEO EN LINEA</vt:lpstr>
      <vt:lpstr>Beneficios</vt:lpstr>
      <vt:lpstr>Discos duros para escuelas remotas</vt:lpstr>
      <vt:lpstr>PowerPoint Presentation</vt:lpstr>
      <vt:lpstr>PowerPoint Presentation</vt:lpstr>
      <vt:lpstr>Desde abril 2015 en YouTube… </vt:lpstr>
      <vt:lpstr>PowerPoint Presentation</vt:lpstr>
      <vt:lpstr>HISTORIAS MARAVILLOSAS DE CÓMO OBRA DIOS</vt:lpstr>
      <vt:lpstr>PowerPoint Presentation</vt:lpstr>
      <vt:lpstr>PowerPoint Presentation</vt:lpstr>
      <vt:lpstr>PowerPoint Presentation</vt:lpstr>
      <vt:lpstr>IBIT:  Recursos e Información</vt:lpstr>
      <vt:lpstr>INSTITUTO BÍBLICO INTERNACIONAL DE TEXAS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Stephen Austin</cp:lastModifiedBy>
  <cp:revision>75</cp:revision>
  <dcterms:created xsi:type="dcterms:W3CDTF">2016-08-02T21:11:31Z</dcterms:created>
  <dcterms:modified xsi:type="dcterms:W3CDTF">2025-07-20T19:44:29Z</dcterms:modified>
</cp:coreProperties>
</file>