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79" r:id="rId1"/>
  </p:sldMasterIdLst>
  <p:notesMasterIdLst>
    <p:notesMasterId r:id="rId38"/>
  </p:notesMasterIdLst>
  <p:handoutMasterIdLst>
    <p:handoutMasterId r:id="rId39"/>
  </p:handoutMasterIdLst>
  <p:sldIdLst>
    <p:sldId id="646" r:id="rId2"/>
    <p:sldId id="512" r:id="rId3"/>
    <p:sldId id="819" r:id="rId4"/>
    <p:sldId id="759" r:id="rId5"/>
    <p:sldId id="814" r:id="rId6"/>
    <p:sldId id="823" r:id="rId7"/>
    <p:sldId id="820" r:id="rId8"/>
    <p:sldId id="807" r:id="rId9"/>
    <p:sldId id="830" r:id="rId10"/>
    <p:sldId id="822" r:id="rId11"/>
    <p:sldId id="824" r:id="rId12"/>
    <p:sldId id="762" r:id="rId13"/>
    <p:sldId id="805" r:id="rId14"/>
    <p:sldId id="693" r:id="rId15"/>
    <p:sldId id="826" r:id="rId16"/>
    <p:sldId id="825" r:id="rId17"/>
    <p:sldId id="806" r:id="rId18"/>
    <p:sldId id="739" r:id="rId19"/>
    <p:sldId id="780" r:id="rId20"/>
    <p:sldId id="828" r:id="rId21"/>
    <p:sldId id="829" r:id="rId22"/>
    <p:sldId id="783" r:id="rId23"/>
    <p:sldId id="818" r:id="rId24"/>
    <p:sldId id="752" r:id="rId25"/>
    <p:sldId id="778" r:id="rId26"/>
    <p:sldId id="635" r:id="rId27"/>
    <p:sldId id="766" r:id="rId28"/>
    <p:sldId id="804" r:id="rId29"/>
    <p:sldId id="798" r:id="rId30"/>
    <p:sldId id="732" r:id="rId31"/>
    <p:sldId id="816" r:id="rId32"/>
    <p:sldId id="742" r:id="rId33"/>
    <p:sldId id="499" r:id="rId34"/>
    <p:sldId id="801" r:id="rId35"/>
    <p:sldId id="677" r:id="rId36"/>
    <p:sldId id="678" r:id="rId37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1337"/>
    <p:restoredTop sz="93182"/>
  </p:normalViewPr>
  <p:slideViewPr>
    <p:cSldViewPr>
      <p:cViewPr varScale="1">
        <p:scale>
          <a:sx n="129" d="100"/>
          <a:sy n="129" d="100"/>
        </p:scale>
        <p:origin x="44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55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5059785E-A9C5-DF4E-A5AB-3591B8B33E8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886B9E35-9769-F146-9DDC-9971D6C3CAC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8" name="Rectangle 4">
            <a:extLst>
              <a:ext uri="{FF2B5EF4-FFF2-40B4-BE49-F238E27FC236}">
                <a16:creationId xmlns:a16="http://schemas.microsoft.com/office/drawing/2014/main" id="{A5449417-D227-6B48-AB2D-FD6E13291314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9" name="Rectangle 5">
            <a:extLst>
              <a:ext uri="{FF2B5EF4-FFF2-40B4-BE49-F238E27FC236}">
                <a16:creationId xmlns:a16="http://schemas.microsoft.com/office/drawing/2014/main" id="{4D521A52-5D72-EE44-8DD4-16A868B00CA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4F63660-C899-B74D-AFE6-70CAF10DB8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106914B1-2176-5144-AD0D-F1685845E3A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4CE7250F-C0C5-AA40-AC87-5408471E3D3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E726EF4C-351D-0A4A-A4DB-7491A61ECD7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3301" name="Rectangle 5">
            <a:extLst>
              <a:ext uri="{FF2B5EF4-FFF2-40B4-BE49-F238E27FC236}">
                <a16:creationId xmlns:a16="http://schemas.microsoft.com/office/drawing/2014/main" id="{2A540122-3C3E-1B47-911D-A41DAAAB671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3302" name="Rectangle 6">
            <a:extLst>
              <a:ext uri="{FF2B5EF4-FFF2-40B4-BE49-F238E27FC236}">
                <a16:creationId xmlns:a16="http://schemas.microsoft.com/office/drawing/2014/main" id="{CE995E33-3BCB-7A46-9896-849EA8B594A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3303" name="Rectangle 7">
            <a:extLst>
              <a:ext uri="{FF2B5EF4-FFF2-40B4-BE49-F238E27FC236}">
                <a16:creationId xmlns:a16="http://schemas.microsoft.com/office/drawing/2014/main" id="{33196841-499E-D744-945C-353B6FF9C6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E38A820-D2E4-474C-AA24-1ED7734BE2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7BA69748-1071-4B46-88B7-0DA0D08BBC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27F72F58-83C0-2D49-BFF8-E55A2371C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959B96AB-4AC3-6B45-ADB4-956983B68F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fld id="{4ABF21C9-2AA2-774F-863C-C634D176C25B}" type="slidenum">
              <a:rPr lang="en-US" altLang="en-US">
                <a:latin typeface="Times New Roman" panose="02020603050405020304" pitchFamily="18" charset="0"/>
              </a:rPr>
              <a:pPr/>
              <a:t>1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>
            <a:extLst>
              <a:ext uri="{FF2B5EF4-FFF2-40B4-BE49-F238E27FC236}">
                <a16:creationId xmlns:a16="http://schemas.microsoft.com/office/drawing/2014/main" id="{0F7388E3-F3AC-AD4D-B3AA-B207DBFAF2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2" name="Notes Placeholder 2">
            <a:extLst>
              <a:ext uri="{FF2B5EF4-FFF2-40B4-BE49-F238E27FC236}">
                <a16:creationId xmlns:a16="http://schemas.microsoft.com/office/drawing/2014/main" id="{12944BF7-61E3-A249-A785-291109F785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5603" name="Slide Number Placeholder 3">
            <a:extLst>
              <a:ext uri="{FF2B5EF4-FFF2-40B4-BE49-F238E27FC236}">
                <a16:creationId xmlns:a16="http://schemas.microsoft.com/office/drawing/2014/main" id="{762A7DB3-B9E0-3840-AEA0-3E7955D534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fld id="{404B332E-2012-3740-83BE-2A71FB11A6C6}" type="slidenum">
              <a:rPr lang="en-US" altLang="en-US">
                <a:latin typeface="Times New Roman" panose="02020603050405020304" pitchFamily="18" charset="0"/>
              </a:rPr>
              <a:pPr/>
              <a:t>2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8A26EA3C-9A0E-3B4F-AEBF-7EBBB2FB75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38EEA135-930F-4045-AC85-3990E75517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altLang="en-US"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494D145D-3FD0-0A41-95F6-0BCD005C50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fld id="{E54EC14D-1396-FE4C-968D-96965942D0E1}" type="slidenum">
              <a:rPr lang="en-US" altLang="en-US">
                <a:latin typeface="Times New Roman" panose="02020603050405020304" pitchFamily="18" charset="0"/>
              </a:rPr>
              <a:pPr/>
              <a:t>3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876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A6BFDE-ABE0-EF4B-8E17-096489F6D336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271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3217D0-435E-DE4A-BFC5-78D835599D53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9574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>
            <a:extLst>
              <a:ext uri="{FF2B5EF4-FFF2-40B4-BE49-F238E27FC236}">
                <a16:creationId xmlns:a16="http://schemas.microsoft.com/office/drawing/2014/main" id="{D38EF1E7-B542-BE4E-B146-A7D83387A8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6" name="Notes Placeholder 2">
            <a:extLst>
              <a:ext uri="{FF2B5EF4-FFF2-40B4-BE49-F238E27FC236}">
                <a16:creationId xmlns:a16="http://schemas.microsoft.com/office/drawing/2014/main" id="{7ED13FF1-7E8B-6A46-A026-2DF227BFA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7587" name="Slide Number Placeholder 3">
            <a:extLst>
              <a:ext uri="{FF2B5EF4-FFF2-40B4-BE49-F238E27FC236}">
                <a16:creationId xmlns:a16="http://schemas.microsoft.com/office/drawing/2014/main" id="{5D5F04F2-1959-0F47-9ABF-88D37D9E1A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fld id="{416DFA29-9F04-5348-A587-D4D511154835}" type="slidenum">
              <a:rPr lang="en-US" altLang="en-US">
                <a:latin typeface="Times New Roman" panose="02020603050405020304" pitchFamily="18" charset="0"/>
              </a:rPr>
              <a:pPr/>
              <a:t>35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>
            <a:extLst>
              <a:ext uri="{FF2B5EF4-FFF2-40B4-BE49-F238E27FC236}">
                <a16:creationId xmlns:a16="http://schemas.microsoft.com/office/drawing/2014/main" id="{554EBDE4-8359-1F4B-B597-941A05D4A6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4" name="Notes Placeholder 2">
            <a:extLst>
              <a:ext uri="{FF2B5EF4-FFF2-40B4-BE49-F238E27FC236}">
                <a16:creationId xmlns:a16="http://schemas.microsoft.com/office/drawing/2014/main" id="{8355FE1F-B484-F843-8E8A-FEE5DA3B88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9635" name="Slide Number Placeholder 3">
            <a:extLst>
              <a:ext uri="{FF2B5EF4-FFF2-40B4-BE49-F238E27FC236}">
                <a16:creationId xmlns:a16="http://schemas.microsoft.com/office/drawing/2014/main" id="{3A408451-5B7C-5841-8085-45AD9CE1AF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fld id="{0EE871DD-B872-D545-9FAD-BADAC7B908AF}" type="slidenum">
              <a:rPr lang="en-US" altLang="en-US">
                <a:latin typeface="Times New Roman" panose="02020603050405020304" pitchFamily="18" charset="0"/>
              </a:rPr>
              <a:pPr/>
              <a:t>36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20623BF-A04E-0A4C-A18B-1DEDA40AD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oup 48">
            <a:extLst>
              <a:ext uri="{FF2B5EF4-FFF2-40B4-BE49-F238E27FC236}">
                <a16:creationId xmlns:a16="http://schemas.microsoft.com/office/drawing/2014/main" id="{CA732486-A90E-1A40-8EEE-43FAB065D7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98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0238" y="1122363"/>
            <a:ext cx="6593681" cy="2387600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0238" y="3602038"/>
            <a:ext cx="659368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F5826A8-2DE0-A341-971A-780569EB3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00725" y="5410200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9A446DC-6F44-B94D-8C80-733C1A54F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0238" y="5410200"/>
            <a:ext cx="38433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AFD2510-FFD1-6045-8515-E589AD892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15275" y="5410200"/>
            <a:ext cx="579438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42B6CA3-7BD3-A74E-8541-D61A584B46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374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4304665"/>
            <a:ext cx="7434266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6058" y="606426"/>
            <a:ext cx="7434266" cy="3299778"/>
          </a:xfrm>
          <a:prstGeom prst="round2DiagRect">
            <a:avLst>
              <a:gd name="adj1" fmla="val 5101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4" y="5124020"/>
            <a:ext cx="7433144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A021067-507C-3844-ADF8-5B4CC6B67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FA3DEE5-4DC4-C346-AA6E-3116B9EC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96D9BBB-4854-3843-857F-B59CAC159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DBC23-A354-E54A-B530-968BE03038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0690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3" y="609600"/>
            <a:ext cx="7429466" cy="34290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419600"/>
            <a:ext cx="7428344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4AEFBF4-3AC3-8341-B098-5528B5E69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FBDF0F-716F-E544-8635-977D30E6A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2CEFFB8-6D57-7149-9469-973BBA02A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F8864-45BA-9046-815E-58BB08A5A7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4680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E237631-6E1C-4A43-9CAF-5EA6B2FF4064}"/>
              </a:ext>
            </a:extLst>
          </p:cNvPr>
          <p:cNvSpPr txBox="1"/>
          <p:nvPr/>
        </p:nvSpPr>
        <p:spPr>
          <a:xfrm>
            <a:off x="696913" y="719138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ja-JP" altLang="en-US" sz="8000"/>
              <a:t>“</a:t>
            </a:r>
            <a:endParaRPr lang="en-US" altLang="en-US" sz="8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61C3D6-9CE9-CB4C-B824-9E0984B5395E}"/>
              </a:ext>
            </a:extLst>
          </p:cNvPr>
          <p:cNvSpPr txBox="1"/>
          <p:nvPr/>
        </p:nvSpPr>
        <p:spPr>
          <a:xfrm>
            <a:off x="7816850" y="2765425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ja-JP" altLang="en-US" sz="8000"/>
              <a:t>”</a:t>
            </a:r>
            <a:endParaRPr lang="en-US" altLang="en-US" sz="80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74842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309919"/>
            <a:ext cx="74295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25FB3570-4EBE-334F-B686-92B54CEB88B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27FBB845-46CC-F04E-B462-15D1E778ED9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B2B629C6-2160-EA48-8E35-568DB60992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0E5F28F-181A-8D4E-8CBC-E656C728D6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3956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134042"/>
            <a:ext cx="7429501" cy="2511835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4657655"/>
            <a:ext cx="7428379" cy="11406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3F7C051-223D-DF4F-A865-E99DDA3F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55F7AEC-83AE-1140-863D-5D1BB8C01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177A23A-AB66-9541-B001-732732DF1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53F49-D8DE-5B49-825B-23B66BD588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5537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6058" y="2674463"/>
            <a:ext cx="2397674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56059" y="3360263"/>
            <a:ext cx="2396432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6075" y="2677635"/>
            <a:ext cx="238828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6075" y="3363435"/>
            <a:ext cx="2388958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332" y="2674463"/>
            <a:ext cx="2396226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89332" y="3360263"/>
            <a:ext cx="2396226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6FC654EC-407D-F642-A60F-01FAF6ACCA2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1FE4D5E1-9C00-1A42-9659-D027234CDDB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ED1E884-615F-2F47-BF45-B9B927E4266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23514-FC75-5B4B-8235-8B5C4F9290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7712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56059" y="609600"/>
            <a:ext cx="74294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6060" y="4404596"/>
            <a:ext cx="239643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6060" y="2666998"/>
            <a:ext cx="239643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1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6060" y="4980859"/>
            <a:ext cx="2396430" cy="81784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6790" y="4404596"/>
            <a:ext cx="24003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66790" y="2666998"/>
            <a:ext cx="2399205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1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65695" y="4980857"/>
            <a:ext cx="2400300" cy="81034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426" y="4404595"/>
            <a:ext cx="2393056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89332" y="2666998"/>
            <a:ext cx="2396227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1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89332" y="4980855"/>
            <a:ext cx="2396226" cy="81034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114A0C38-FDC1-454A-8139-275078C59492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C231FA39-F6E6-B846-ADCD-9331F80745C8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 cap="all"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41434090-F745-7E4A-B523-D9B3CCCC0B7F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284960C-2A86-CF40-9EDC-DC7F0A3D0B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0563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0B03D-8CF9-E843-8A72-1FC36DC92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9503C-CDC5-034B-9450-82ABB75AB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E8D9C-A99D-6E40-AF7E-7F6036EB2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427FB-AC45-5047-A204-1E688347BC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48128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609600"/>
            <a:ext cx="1503758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7" y="609600"/>
            <a:ext cx="5811443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5F9CD-C589-6B41-B6A0-3FA8DF916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2762A-081B-8D42-BD0B-88F1686B9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EAB28-7293-8143-B218-61F8EA1FE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1C016-DD40-484D-A893-EF7755399E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20939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85800"/>
            <a:ext cx="82296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2286000"/>
            <a:ext cx="24765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933700" y="2286000"/>
            <a:ext cx="2476500" cy="17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933700" y="4191000"/>
            <a:ext cx="2476500" cy="17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>
            <a:extLst>
              <a:ext uri="{FF2B5EF4-FFF2-40B4-BE49-F238E27FC236}">
                <a16:creationId xmlns:a16="http://schemas.microsoft.com/office/drawing/2014/main" id="{DF49BA0D-81E1-2F42-BF41-8F333BC1C7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2C60B9F0-357F-C444-BFA1-ABE396E6D5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2855D1F9-EE92-3640-8789-8C7C455710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944C22-669D-0247-8B4A-5D48B12D75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094893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856060" y="2249487"/>
            <a:ext cx="742949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4CEC1-EF91-D744-93D5-326B9F72E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2AF02-DD11-494B-BC43-8E0BAB29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41FF2-BCCD-DE4A-9AD7-65408F1D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91023-FD4B-D84A-B082-FDB9992AAE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7535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419227"/>
            <a:ext cx="7429500" cy="2852737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424362"/>
            <a:ext cx="74295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5B09B-1AE5-EB49-B649-EAD3E4861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80A72-48F8-9849-BFA2-1800342EF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C81A3-A842-0F40-8EAB-040AFECFE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E5A50-EB14-8F44-973D-91D9DD8ED8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0394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8" y="2249486"/>
            <a:ext cx="3658792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2249486"/>
            <a:ext cx="3656408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9B4E9B-9B84-C741-9E92-79486AB0A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EBD194F-0FA9-4443-8BAF-969C3D277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70FE30-562E-8449-9F3F-A1D121A07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56B52-1E59-9D4F-9BF4-ECB46AE252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2647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619127"/>
            <a:ext cx="74295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8902" y="2249486"/>
            <a:ext cx="3435949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8" y="3073398"/>
            <a:ext cx="3658793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1992" y="2249485"/>
            <a:ext cx="3433565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073398"/>
            <a:ext cx="3656408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4792A9D-1EAE-8347-8C50-7B692E2B7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EFEABC3-1032-E34C-8979-33302483E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99B4CF2-7C07-9A49-B426-F6C6867D7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F4096-E0AE-F745-842F-C4F5AC67CA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0310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BD3E20D-C7A7-5B45-A913-2CFA3CDFC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620846A-55DD-6743-97AF-C661791DE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8D70601-B77D-3447-8263-61D764261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C6996-1543-7741-B2DD-EE54A2C51B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4116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2672C55-920D-7040-98DB-8C7D55F7C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A4C3C5C-C495-5F4F-82CD-4EA4EB990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9730978-E85D-464E-8C42-9BAB9F922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C7449-A3F7-8542-BBCC-8ABC40C7DA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1627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29" y="609601"/>
            <a:ext cx="2892028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150" y="592666"/>
            <a:ext cx="4418407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029" y="2249486"/>
            <a:ext cx="2892028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68DD3DF-4D98-9C4E-81BC-2134D3298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EAE4628-CF5C-9D49-8A1E-49076A296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34AA555-14A3-5142-A605-165A39ABE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6EFD1-FD9D-7947-9410-64A9BCCE24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7451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1" y="609600"/>
            <a:ext cx="3753962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32866" y="609600"/>
            <a:ext cx="3452693" cy="5181602"/>
          </a:xfrm>
          <a:prstGeom prst="round2DiagRect">
            <a:avLst>
              <a:gd name="adj1" fmla="val 6074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lang="en-US"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9" y="2249486"/>
            <a:ext cx="3753964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259B894-00D6-2B44-A9E9-766B0AFF4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57E24EE-EC74-7E4F-869F-2037B0C7E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4FB2A47-18E1-134A-A6B6-DAD3DD0E9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0B4D3-7007-7546-A3F3-75F681B6C3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687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C79AC40-5F26-414A-8E87-B111272DA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Group 7">
            <a:extLst>
              <a:ext uri="{FF2B5EF4-FFF2-40B4-BE49-F238E27FC236}">
                <a16:creationId xmlns:a16="http://schemas.microsoft.com/office/drawing/2014/main" id="{D5D5DE24-4BED-3941-9150-AAA082713360}"/>
              </a:ext>
            </a:extLst>
          </p:cNvPr>
          <p:cNvPicPr>
            <a:picLocks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042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812CCC-1742-5D4B-A6FF-539B287C9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663" y="619125"/>
            <a:ext cx="7429500" cy="1477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1029" name="Text Placeholder 2">
            <a:extLst>
              <a:ext uri="{FF2B5EF4-FFF2-40B4-BE49-F238E27FC236}">
                <a16:creationId xmlns:a16="http://schemas.microsoft.com/office/drawing/2014/main" id="{9CACA2A6-9D44-FA41-950C-D1B8B0F531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55663" y="2249488"/>
            <a:ext cx="7429500" cy="354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B11D0-661A-FE4F-AF05-1A6C3B5703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92763" y="58832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7924B9-8BB2-8547-8495-AD8FBC3B44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5663" y="5883275"/>
            <a:ext cx="4679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92456-528E-4942-B238-E3FE7BB5B0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07313" y="5883275"/>
            <a:ext cx="577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7A2191A-5AD8-B848-BA50-03601ADCDA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026" r:id="rId1"/>
    <p:sldLayoutId id="2147485012" r:id="rId2"/>
    <p:sldLayoutId id="2147485013" r:id="rId3"/>
    <p:sldLayoutId id="2147485014" r:id="rId4"/>
    <p:sldLayoutId id="2147485015" r:id="rId5"/>
    <p:sldLayoutId id="2147485016" r:id="rId6"/>
    <p:sldLayoutId id="2147485017" r:id="rId7"/>
    <p:sldLayoutId id="2147485018" r:id="rId8"/>
    <p:sldLayoutId id="2147485019" r:id="rId9"/>
    <p:sldLayoutId id="2147485020" r:id="rId10"/>
    <p:sldLayoutId id="2147485021" r:id="rId11"/>
    <p:sldLayoutId id="2147485027" r:id="rId12"/>
    <p:sldLayoutId id="2147485022" r:id="rId13"/>
    <p:sldLayoutId id="2147485023" r:id="rId14"/>
    <p:sldLayoutId id="2147485028" r:id="rId15"/>
    <p:sldLayoutId id="2147485024" r:id="rId16"/>
    <p:sldLayoutId id="2147485025" r:id="rId17"/>
    <p:sldLayoutId id="2147485029" r:id="rId18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 cap="all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858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53.png"/><Relationship Id="rId3" Type="http://schemas.openxmlformats.org/officeDocument/2006/relationships/image" Target="../media/image28.png"/><Relationship Id="rId7" Type="http://schemas.openxmlformats.org/officeDocument/2006/relationships/image" Target="../media/image41.jpeg"/><Relationship Id="rId12" Type="http://schemas.openxmlformats.org/officeDocument/2006/relationships/image" Target="../media/image5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1.png"/><Relationship Id="rId5" Type="http://schemas.openxmlformats.org/officeDocument/2006/relationships/image" Target="../media/image31.png"/><Relationship Id="rId10" Type="http://schemas.openxmlformats.org/officeDocument/2006/relationships/image" Target="../media/image50.png"/><Relationship Id="rId4" Type="http://schemas.openxmlformats.org/officeDocument/2006/relationships/image" Target="../media/image18.pn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bitenlinea.org/" TargetMode="External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71.svg"/><Relationship Id="rId18" Type="http://schemas.openxmlformats.org/officeDocument/2006/relationships/image" Target="../media/image76.svg"/><Relationship Id="rId3" Type="http://schemas.openxmlformats.org/officeDocument/2006/relationships/image" Target="../media/image61.png"/><Relationship Id="rId7" Type="http://schemas.openxmlformats.org/officeDocument/2006/relationships/image" Target="../media/image65.svg"/><Relationship Id="rId12" Type="http://schemas.openxmlformats.org/officeDocument/2006/relationships/image" Target="../media/image70.png"/><Relationship Id="rId17" Type="http://schemas.openxmlformats.org/officeDocument/2006/relationships/image" Target="../media/image75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11" Type="http://schemas.openxmlformats.org/officeDocument/2006/relationships/image" Target="../media/image69.svg"/><Relationship Id="rId5" Type="http://schemas.openxmlformats.org/officeDocument/2006/relationships/image" Target="../media/image63.svg"/><Relationship Id="rId15" Type="http://schemas.openxmlformats.org/officeDocument/2006/relationships/image" Target="../media/image73.svg"/><Relationship Id="rId10" Type="http://schemas.openxmlformats.org/officeDocument/2006/relationships/image" Target="../media/image68.svg"/><Relationship Id="rId19" Type="http://schemas.openxmlformats.org/officeDocument/2006/relationships/image" Target="../media/image77.svg"/><Relationship Id="rId4" Type="http://schemas.openxmlformats.org/officeDocument/2006/relationships/image" Target="../media/image62.png"/><Relationship Id="rId9" Type="http://schemas.openxmlformats.org/officeDocument/2006/relationships/image" Target="../media/image67.svg"/><Relationship Id="rId14" Type="http://schemas.openxmlformats.org/officeDocument/2006/relationships/image" Target="../media/image72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ibitibi.org/es/2425-2" TargetMode="External"/><Relationship Id="rId2" Type="http://schemas.openxmlformats.org/officeDocument/2006/relationships/hyperlink" Target="mailto:montgomery.texasbible@gmail.com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bitibi.org/" TargetMode="External"/><Relationship Id="rId7" Type="http://schemas.openxmlformats.org/officeDocument/2006/relationships/hyperlink" Target="https://twitter.com/IBITcurso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IBIT-y-Sunsetonline-111879462197567/?fref=ts" TargetMode="External"/><Relationship Id="rId5" Type="http://schemas.openxmlformats.org/officeDocument/2006/relationships/hyperlink" Target="https://www.youtube.com/c/InstitutoBiblicoInternacionaldeTexasIBIT" TargetMode="External"/><Relationship Id="rId4" Type="http://schemas.openxmlformats.org/officeDocument/2006/relationships/hyperlink" Target="http://www.redinbi.org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ibitibi.org/wp-content/uploads/2017/10/Bernie-3.jpg" TargetMode="External"/><Relationship Id="rId13" Type="http://schemas.openxmlformats.org/officeDocument/2006/relationships/image" Target="../media/image34.jpe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" Type="http://schemas.openxmlformats.org/officeDocument/2006/relationships/image" Target="../media/image26.jpeg"/><Relationship Id="rId21" Type="http://schemas.openxmlformats.org/officeDocument/2006/relationships/image" Target="../media/image41.jpeg"/><Relationship Id="rId7" Type="http://schemas.openxmlformats.org/officeDocument/2006/relationships/image" Target="../media/image29.jpeg"/><Relationship Id="rId12" Type="http://schemas.openxmlformats.org/officeDocument/2006/relationships/image" Target="../media/image33.png"/><Relationship Id="rId17" Type="http://schemas.openxmlformats.org/officeDocument/2006/relationships/image" Target="../media/image20.png"/><Relationship Id="rId25" Type="http://schemas.openxmlformats.org/officeDocument/2006/relationships/image" Target="../media/image45.png"/><Relationship Id="rId2" Type="http://schemas.openxmlformats.org/officeDocument/2006/relationships/image" Target="../media/image25.jpeg"/><Relationship Id="rId16" Type="http://schemas.openxmlformats.org/officeDocument/2006/relationships/image" Target="../media/image37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32.png"/><Relationship Id="rId24" Type="http://schemas.openxmlformats.org/officeDocument/2006/relationships/image" Target="../media/image44.png"/><Relationship Id="rId5" Type="http://schemas.openxmlformats.org/officeDocument/2006/relationships/image" Target="../media/image28.png"/><Relationship Id="rId15" Type="http://schemas.openxmlformats.org/officeDocument/2006/relationships/image" Target="../media/image36.png"/><Relationship Id="rId23" Type="http://schemas.openxmlformats.org/officeDocument/2006/relationships/image" Target="../media/image43.png"/><Relationship Id="rId10" Type="http://schemas.openxmlformats.org/officeDocument/2006/relationships/image" Target="../media/image31.png"/><Relationship Id="rId19" Type="http://schemas.openxmlformats.org/officeDocument/2006/relationships/image" Target="../media/image39.png"/><Relationship Id="rId4" Type="http://schemas.openxmlformats.org/officeDocument/2006/relationships/image" Target="../media/image27.jpeg"/><Relationship Id="rId9" Type="http://schemas.openxmlformats.org/officeDocument/2006/relationships/image" Target="../media/image30.jpeg"/><Relationship Id="rId14" Type="http://schemas.openxmlformats.org/officeDocument/2006/relationships/image" Target="../media/image35.png"/><Relationship Id="rId22" Type="http://schemas.openxmlformats.org/officeDocument/2006/relationships/image" Target="../media/image42.png"/><Relationship Id="rId27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>
            <a:extLst>
              <a:ext uri="{FF2B5EF4-FFF2-40B4-BE49-F238E27FC236}">
                <a16:creationId xmlns:a16="http://schemas.microsoft.com/office/drawing/2014/main" id="{4E216504-47BD-1B43-8F18-61DE0EA35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163"/>
            <a:ext cx="7467600" cy="67976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D9FA52A5-ECD5-2049-AA23-99BC4C09A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887" y="0"/>
            <a:ext cx="64627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3200" b="1" dirty="0">
                <a:solidFill>
                  <a:srgbClr val="FFFF00"/>
                </a:solidFill>
                <a:latin typeface="Georgia" panose="02040502050405020303" pitchFamily="18" charset="0"/>
              </a:rPr>
              <a:t>Maestría de Teología Práctica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5662AE-EC5B-5946-B54B-F73135759C6D}"/>
              </a:ext>
            </a:extLst>
          </p:cNvPr>
          <p:cNvSpPr txBox="1"/>
          <p:nvPr/>
        </p:nvSpPr>
        <p:spPr>
          <a:xfrm>
            <a:off x="155849" y="762000"/>
            <a:ext cx="883230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3000" dirty="0">
              <a:latin typeface="Cambria" panose="020405030504060302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Cambria" panose="02040503050406030204" pitchFamily="18" charset="0"/>
              </a:rPr>
              <a:t>IBIT </a:t>
            </a:r>
            <a:r>
              <a:rPr lang="en-US" sz="3000" dirty="0" err="1">
                <a:latin typeface="Cambria" panose="02040503050406030204" pitchFamily="18" charset="0"/>
              </a:rPr>
              <a:t>colabora</a:t>
            </a:r>
            <a:r>
              <a:rPr lang="en-US" sz="3000" dirty="0">
                <a:latin typeface="Cambria" panose="02040503050406030204" pitchFamily="18" charset="0"/>
              </a:rPr>
              <a:t> con un </a:t>
            </a:r>
            <a:r>
              <a:rPr lang="en-US" sz="3000" dirty="0" err="1">
                <a:latin typeface="Cambria" panose="02040503050406030204" pitchFamily="18" charset="0"/>
              </a:rPr>
              <a:t>grupo</a:t>
            </a:r>
            <a:r>
              <a:rPr lang="en-US" sz="3000" dirty="0">
                <a:latin typeface="Cambria" panose="02040503050406030204" pitchFamily="18" charset="0"/>
              </a:rPr>
              <a:t> de </a:t>
            </a:r>
            <a:r>
              <a:rPr lang="en-US" sz="3000" dirty="0" err="1">
                <a:latin typeface="Cambria" panose="02040503050406030204" pitchFamily="18" charset="0"/>
              </a:rPr>
              <a:t>escuelas</a:t>
            </a:r>
            <a:r>
              <a:rPr lang="en-US" sz="3000" dirty="0">
                <a:latin typeface="Cambria" panose="02040503050406030204" pitchFamily="18" charset="0"/>
              </a:rPr>
              <a:t> que </a:t>
            </a:r>
            <a:r>
              <a:rPr lang="en-US" sz="3000" dirty="0" err="1">
                <a:latin typeface="Cambria" panose="02040503050406030204" pitchFamily="18" charset="0"/>
              </a:rPr>
              <a:t>ofrece</a:t>
            </a:r>
            <a:r>
              <a:rPr lang="en-US" sz="3000" dirty="0">
                <a:latin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</a:rPr>
              <a:t>este</a:t>
            </a:r>
            <a:r>
              <a:rPr lang="en-US" sz="3000" dirty="0">
                <a:latin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</a:rPr>
              <a:t>título</a:t>
            </a:r>
            <a:r>
              <a:rPr lang="en-US" sz="3000" dirty="0">
                <a:latin typeface="Cambria" panose="02040503050406030204" pitchFamily="18" charset="0"/>
              </a:rPr>
              <a:t> de 12 </a:t>
            </a:r>
            <a:r>
              <a:rPr lang="en-US" sz="3000" dirty="0" err="1">
                <a:latin typeface="Cambria" panose="02040503050406030204" pitchFamily="18" charset="0"/>
              </a:rPr>
              <a:t>cursos</a:t>
            </a:r>
            <a:r>
              <a:rPr lang="en-US" sz="3000" dirty="0">
                <a:latin typeface="Cambria" panose="02040503050406030204" pitchFamily="18" charset="0"/>
              </a:rPr>
              <a:t> y 3 </a:t>
            </a:r>
            <a:r>
              <a:rPr lang="en-US" sz="3000" dirty="0" err="1">
                <a:latin typeface="Cambria" panose="02040503050406030204" pitchFamily="18" charset="0"/>
              </a:rPr>
              <a:t>años</a:t>
            </a:r>
            <a:r>
              <a:rPr lang="en-US" sz="3000" dirty="0">
                <a:latin typeface="Cambria" panose="02040503050406030204" pitchFamily="18" charset="0"/>
              </a:rPr>
              <a:t>.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FFFF00"/>
                </a:solidFill>
                <a:latin typeface="Cambria" panose="02040503050406030204" pitchFamily="18" charset="0"/>
              </a:rPr>
              <a:t>44 </a:t>
            </a:r>
            <a:r>
              <a:rPr lang="en-US" sz="3000" b="1" dirty="0" err="1">
                <a:solidFill>
                  <a:srgbClr val="FFFF00"/>
                </a:solidFill>
                <a:latin typeface="Cambria" panose="02040503050406030204" pitchFamily="18" charset="0"/>
              </a:rPr>
              <a:t>alumnos</a:t>
            </a:r>
            <a:r>
              <a:rPr lang="en-US" sz="3000" b="1" dirty="0">
                <a:solidFill>
                  <a:srgbClr val="FFFF00"/>
                </a:solidFill>
                <a:latin typeface="Cambria" panose="02040503050406030204" pitchFamily="18" charset="0"/>
              </a:rPr>
              <a:t> </a:t>
            </a:r>
            <a:r>
              <a:rPr lang="en-US" sz="3000" dirty="0">
                <a:latin typeface="Cambria" panose="02040503050406030204" pitchFamily="18" charset="0"/>
              </a:rPr>
              <a:t>de </a:t>
            </a:r>
            <a:r>
              <a:rPr lang="en-US" sz="3000" dirty="0" err="1">
                <a:latin typeface="Cambria" panose="02040503050406030204" pitchFamily="18" charset="0"/>
              </a:rPr>
              <a:t>tres</a:t>
            </a:r>
            <a:r>
              <a:rPr lang="en-US" sz="3000" dirty="0">
                <a:latin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</a:rPr>
              <a:t>cohortes</a:t>
            </a:r>
            <a:r>
              <a:rPr lang="en-US" sz="3000" dirty="0">
                <a:latin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</a:rPr>
              <a:t>diferentes</a:t>
            </a:r>
            <a:r>
              <a:rPr lang="en-US" sz="3000" dirty="0">
                <a:latin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</a:rPr>
              <a:t>están</a:t>
            </a:r>
            <a:r>
              <a:rPr lang="en-US" sz="3000" dirty="0">
                <a:latin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</a:rPr>
              <a:t>estudiando</a:t>
            </a:r>
            <a:r>
              <a:rPr lang="en-US" sz="3000" dirty="0">
                <a:latin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</a:rPr>
              <a:t>actualmente</a:t>
            </a:r>
            <a:r>
              <a:rPr lang="en-US" sz="3000" dirty="0">
                <a:latin typeface="Cambria" panose="02040503050406030204" pitchFamily="18" charset="0"/>
              </a:rPr>
              <a:t>. La novena </a:t>
            </a:r>
            <a:r>
              <a:rPr lang="en-US" sz="3000" dirty="0" err="1">
                <a:latin typeface="Cambria" panose="02040503050406030204" pitchFamily="18" charset="0"/>
              </a:rPr>
              <a:t>cohorte</a:t>
            </a:r>
            <a:r>
              <a:rPr lang="en-US" sz="3000" dirty="0">
                <a:latin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</a:rPr>
              <a:t>empezó</a:t>
            </a:r>
            <a:r>
              <a:rPr lang="en-US" sz="3000" dirty="0">
                <a:latin typeface="Cambria" panose="02040503050406030204" pitchFamily="18" charset="0"/>
              </a:rPr>
              <a:t> en </a:t>
            </a:r>
            <a:r>
              <a:rPr lang="en-US" sz="3000" dirty="0" err="1">
                <a:latin typeface="Cambria" panose="02040503050406030204" pitchFamily="18" charset="0"/>
              </a:rPr>
              <a:t>agosto</a:t>
            </a:r>
            <a:r>
              <a:rPr lang="en-US" sz="3000" dirty="0">
                <a:latin typeface="Cambria" panose="02040503050406030204" pitchFamily="18" charset="0"/>
              </a:rPr>
              <a:t> 2026.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000" dirty="0" err="1">
                <a:latin typeface="Cambria" panose="02040503050406030204" pitchFamily="18" charset="0"/>
              </a:rPr>
              <a:t>Hemos</a:t>
            </a:r>
            <a:r>
              <a:rPr lang="en-US" sz="3000" dirty="0">
                <a:latin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</a:rPr>
              <a:t>graduado</a:t>
            </a:r>
            <a:r>
              <a:rPr lang="en-US" sz="3000" dirty="0">
                <a:latin typeface="Cambria" panose="02040503050406030204" pitchFamily="18" charset="0"/>
              </a:rPr>
              <a:t> 60 </a:t>
            </a:r>
            <a:r>
              <a:rPr lang="en-US" sz="3000" dirty="0" err="1">
                <a:latin typeface="Cambria" panose="02040503050406030204" pitchFamily="18" charset="0"/>
              </a:rPr>
              <a:t>alumnos</a:t>
            </a:r>
            <a:r>
              <a:rPr lang="en-US" sz="3000" dirty="0">
                <a:latin typeface="Cambria" panose="02040503050406030204" pitchFamily="18" charset="0"/>
              </a:rPr>
              <a:t> (</a:t>
            </a:r>
            <a:r>
              <a:rPr lang="en-US" sz="3000" dirty="0" err="1">
                <a:latin typeface="Cambria" panose="02040503050406030204" pitchFamily="18" charset="0"/>
              </a:rPr>
              <a:t>julio</a:t>
            </a:r>
            <a:r>
              <a:rPr lang="en-US" sz="3000" dirty="0">
                <a:latin typeface="Cambria" panose="02040503050406030204" pitchFamily="18" charset="0"/>
              </a:rPr>
              <a:t> 2026)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accent5">
                    <a:lumMod val="40000"/>
                    <a:lumOff val="60000"/>
                  </a:schemeClr>
                </a:solidFill>
                <a:latin typeface="Cambria" panose="02040503050406030204" pitchFamily="18" charset="0"/>
              </a:rPr>
              <a:t>17 </a:t>
            </a:r>
            <a:r>
              <a:rPr lang="en-US" sz="3000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ambria" panose="02040503050406030204" pitchFamily="18" charset="0"/>
              </a:rPr>
              <a:t>países</a:t>
            </a:r>
            <a:r>
              <a:rPr lang="en-US" sz="3000" dirty="0">
                <a:solidFill>
                  <a:schemeClr val="accent5">
                    <a:lumMod val="40000"/>
                    <a:lumOff val="6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ambria" panose="02040503050406030204" pitchFamily="18" charset="0"/>
              </a:rPr>
              <a:t>distintos</a:t>
            </a:r>
            <a:r>
              <a:rPr lang="en-US" sz="3000" dirty="0">
                <a:solidFill>
                  <a:schemeClr val="accent5">
                    <a:lumMod val="40000"/>
                    <a:lumOff val="6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000" dirty="0">
                <a:latin typeface="Cambria" panose="02040503050406030204" pitchFamily="18" charset="0"/>
              </a:rPr>
              <a:t>son </a:t>
            </a:r>
            <a:r>
              <a:rPr lang="en-US" sz="3000" dirty="0" err="1">
                <a:latin typeface="Cambria" panose="02040503050406030204" pitchFamily="18" charset="0"/>
              </a:rPr>
              <a:t>representados</a:t>
            </a:r>
            <a:r>
              <a:rPr lang="en-US" sz="3000" dirty="0">
                <a:latin typeface="Cambria" panose="02040503050406030204" pitchFamily="18" charset="0"/>
              </a:rPr>
              <a:t> entre </a:t>
            </a:r>
            <a:r>
              <a:rPr lang="en-US" sz="3000" dirty="0" err="1">
                <a:latin typeface="Cambria" panose="02040503050406030204" pitchFamily="18" charset="0"/>
              </a:rPr>
              <a:t>estos</a:t>
            </a:r>
            <a:r>
              <a:rPr lang="en-US" sz="3000" dirty="0">
                <a:latin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</a:rPr>
              <a:t>alumnos</a:t>
            </a:r>
            <a:r>
              <a:rPr lang="en-US" sz="3000" dirty="0">
                <a:latin typeface="Cambria" panose="02040503050406030204" pitchFamily="18" charset="0"/>
              </a:rPr>
              <a:t>.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Cambria" panose="02040503050406030204" pitchFamily="18" charset="0"/>
              </a:rPr>
              <a:t>Todos </a:t>
            </a:r>
            <a:r>
              <a:rPr lang="en-US" sz="3000" dirty="0" err="1">
                <a:latin typeface="Cambria" panose="02040503050406030204" pitchFamily="18" charset="0"/>
              </a:rPr>
              <a:t>los</a:t>
            </a:r>
            <a:r>
              <a:rPr lang="en-US" sz="3000" dirty="0">
                <a:latin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</a:rPr>
              <a:t>profesores</a:t>
            </a:r>
            <a:r>
              <a:rPr lang="en-US" sz="3000" dirty="0">
                <a:latin typeface="Cambria" panose="02040503050406030204" pitchFamily="18" charset="0"/>
              </a:rPr>
              <a:t> de la </a:t>
            </a:r>
            <a:r>
              <a:rPr lang="en-US" sz="3000" dirty="0" err="1">
                <a:latin typeface="Cambria" panose="02040503050406030204" pitchFamily="18" charset="0"/>
              </a:rPr>
              <a:t>maestría</a:t>
            </a:r>
            <a:r>
              <a:rPr lang="en-US" sz="3000" dirty="0">
                <a:latin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</a:rPr>
              <a:t>tienen</a:t>
            </a:r>
            <a:r>
              <a:rPr lang="en-US" sz="3000" dirty="0">
                <a:latin typeface="Cambria" panose="02040503050406030204" pitchFamily="18" charset="0"/>
              </a:rPr>
              <a:t> diplomas de </a:t>
            </a:r>
            <a:r>
              <a:rPr lang="en-US" sz="3000" dirty="0" err="1">
                <a:latin typeface="Cambria" panose="02040503050406030204" pitchFamily="18" charset="0"/>
              </a:rPr>
              <a:t>nivel</a:t>
            </a:r>
            <a:r>
              <a:rPr lang="en-US" sz="3000" dirty="0">
                <a:latin typeface="Cambria" panose="02040503050406030204" pitchFamily="18" charset="0"/>
              </a:rPr>
              <a:t> de </a:t>
            </a:r>
            <a:r>
              <a:rPr lang="en-US" sz="3000" dirty="0" err="1">
                <a:latin typeface="Cambria" panose="02040503050406030204" pitchFamily="18" charset="0"/>
              </a:rPr>
              <a:t>maestría</a:t>
            </a:r>
            <a:r>
              <a:rPr lang="en-US" sz="3000" dirty="0">
                <a:latin typeface="Cambria" panose="02040503050406030204" pitchFamily="18" charset="0"/>
              </a:rPr>
              <a:t> o </a:t>
            </a:r>
            <a:r>
              <a:rPr lang="en-US" sz="3000" dirty="0" err="1">
                <a:latin typeface="Cambria" panose="02040503050406030204" pitchFamily="18" charset="0"/>
              </a:rPr>
              <a:t>doctorado</a:t>
            </a:r>
            <a:r>
              <a:rPr lang="en-US" sz="3000" dirty="0">
                <a:latin typeface="Cambria" panose="0204050305040603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570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99000"/>
    </mc:Choice>
    <mc:Fallback xmlns="">
      <p:transition spd="slow" advTm="8639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1" name="Picture 16">
            <a:extLst>
              <a:ext uri="{FF2B5EF4-FFF2-40B4-BE49-F238E27FC236}">
                <a16:creationId xmlns:a16="http://schemas.microsoft.com/office/drawing/2014/main" id="{669EB645-29B1-FA43-8B5B-5751CE904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228" y="2615406"/>
            <a:ext cx="1915566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0" name="Picture 3">
            <a:extLst>
              <a:ext uri="{FF2B5EF4-FFF2-40B4-BE49-F238E27FC236}">
                <a16:creationId xmlns:a16="http://schemas.microsoft.com/office/drawing/2014/main" id="{316DF7E9-3BD3-1642-98F7-E92DCD51BC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341630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3" name="Picture 2">
            <a:extLst>
              <a:ext uri="{FF2B5EF4-FFF2-40B4-BE49-F238E27FC236}">
                <a16:creationId xmlns:a16="http://schemas.microsoft.com/office/drawing/2014/main" id="{28D6F5DA-E129-414F-91D7-DAE4C5FF3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08" y="2615406"/>
            <a:ext cx="1630367" cy="165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76" name="TextBox 7">
            <a:extLst>
              <a:ext uri="{FF2B5EF4-FFF2-40B4-BE49-F238E27FC236}">
                <a16:creationId xmlns:a16="http://schemas.microsoft.com/office/drawing/2014/main" id="{5B7AAFDE-DE25-1B49-B310-57E8D44A0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555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Faculty--Red de </a:t>
            </a:r>
            <a:r>
              <a:rPr lang="en-US" alt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Institutos</a:t>
            </a:r>
            <a:r>
              <a:rPr lang="en-US" alt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Bíblicos</a:t>
            </a:r>
            <a:endParaRPr lang="en-US" altLang="en-US" sz="36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80ECE1D-3D4E-AE47-8CE5-78D58AE41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264" y="4509822"/>
            <a:ext cx="1675654" cy="167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22055C9-EB02-F24B-8AE6-FC1FADEAB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946" y="2598950"/>
            <a:ext cx="1923844" cy="168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Yancy  Smith">
            <a:extLst>
              <a:ext uri="{FF2B5EF4-FFF2-40B4-BE49-F238E27FC236}">
                <a16:creationId xmlns:a16="http://schemas.microsoft.com/office/drawing/2014/main" id="{E01199F7-77A3-FD41-A86B-0035AFE64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330" y="964822"/>
            <a:ext cx="1453192" cy="145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6DFA08D9-29C1-8D4A-8A9B-A8F41BBBF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2024"/>
            <a:ext cx="1818612" cy="149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A2FF70-80A1-D94B-9136-A371816914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453" y="2598950"/>
            <a:ext cx="2008138" cy="1670566"/>
          </a:xfrm>
          <a:prstGeom prst="rect">
            <a:avLst/>
          </a:prstGeom>
        </p:spPr>
      </p:pic>
      <p:pic>
        <p:nvPicPr>
          <p:cNvPr id="9" name="Picture 8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DAF34444-6DB6-284D-A0D7-7748E1CC13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946" y="915043"/>
            <a:ext cx="1453191" cy="1453191"/>
          </a:xfrm>
          <a:prstGeom prst="rect">
            <a:avLst/>
          </a:prstGeom>
        </p:spPr>
      </p:pic>
      <p:pic>
        <p:nvPicPr>
          <p:cNvPr id="11" name="Picture 10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BAE40642-92F3-254C-997F-B2F9648033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27" y="4459770"/>
            <a:ext cx="1630367" cy="1675655"/>
          </a:xfrm>
          <a:prstGeom prst="rect">
            <a:avLst/>
          </a:prstGeom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3797C93F-A0E9-E448-8090-AC8FB0EFF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379" y="976899"/>
            <a:ext cx="1453192" cy="145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330A6DD8-D03A-3D6C-B703-0C14E14A7D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905693"/>
            <a:ext cx="1302866" cy="1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0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D9FA52A5-ECD5-2049-AA23-99BC4C09A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7471" y="19878"/>
            <a:ext cx="679592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b="1" dirty="0" err="1">
                <a:latin typeface="Georgia" panose="02040502050405020303" pitchFamily="18" charset="0"/>
              </a:rPr>
              <a:t>Cuarta</a:t>
            </a:r>
            <a:r>
              <a:rPr lang="en-US" altLang="en-US" b="1" dirty="0">
                <a:latin typeface="Georgia" panose="02040502050405020303" pitchFamily="18" charset="0"/>
              </a:rPr>
              <a:t> </a:t>
            </a:r>
            <a:r>
              <a:rPr lang="en-US" altLang="en-US" b="1" dirty="0" err="1">
                <a:latin typeface="Georgia" panose="02040502050405020303" pitchFamily="18" charset="0"/>
              </a:rPr>
              <a:t>graduació</a:t>
            </a:r>
            <a:r>
              <a:rPr lang="es-ES" altLang="en-US" b="1" dirty="0">
                <a:latin typeface="Georgia" panose="02040502050405020303" pitchFamily="18" charset="0"/>
              </a:rPr>
              <a:t>n 10 agosto,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1ED4EC-EC49-5982-FC24-CEC4E5BBF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061662" cy="5181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3">
            <a:extLst>
              <a:ext uri="{FF2B5EF4-FFF2-40B4-BE49-F238E27FC236}">
                <a16:creationId xmlns:a16="http://schemas.microsoft.com/office/drawing/2014/main" id="{21CDACBD-12CE-234C-9BAB-997D9A498C0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/>
          <a:p>
            <a:pPr marL="547688" indent="-411163" algn="ctr" eaLnBrk="1" fontAlgn="auto" hangingPunct="1">
              <a:spcAft>
                <a:spcPts val="0"/>
              </a:spcAft>
              <a:buClr>
                <a:srgbClr val="E1E1E1"/>
              </a:buClr>
              <a:buFont typeface="Wingdings" pitchFamily="2" charset="2"/>
              <a:buNone/>
              <a:defRPr/>
            </a:pP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¡4600+ </a:t>
            </a:r>
            <a:r>
              <a:rPr lang="en-US" altLang="en-US" sz="3200" b="1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alumnos</a:t>
            </a: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de IBIT en el </a:t>
            </a:r>
            <a:r>
              <a:rPr lang="en-US" altLang="en-US" sz="3200" b="1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mundo</a:t>
            </a: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!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100+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alumnos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en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clases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intensivas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,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Interactivas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,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en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vivo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2100+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alumnos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en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línea</a:t>
            </a: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               2400+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alumnos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de las EBL 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                           (discos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duros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)</a:t>
            </a:r>
          </a:p>
        </p:txBody>
      </p:sp>
      <p:pic>
        <p:nvPicPr>
          <p:cNvPr id="74754" name="Picture 5">
            <a:extLst>
              <a:ext uri="{FF2B5EF4-FFF2-40B4-BE49-F238E27FC236}">
                <a16:creationId xmlns:a16="http://schemas.microsoft.com/office/drawing/2014/main" id="{7BB949DF-4313-AE4C-AFE6-2C0786292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7620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2">
            <a:extLst>
              <a:ext uri="{FF2B5EF4-FFF2-40B4-BE49-F238E27FC236}">
                <a16:creationId xmlns:a16="http://schemas.microsoft.com/office/drawing/2014/main" id="{637319CA-CF5D-7C4C-A202-FDDD80EB0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4686300"/>
            <a:ext cx="276860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4">
            <a:extLst>
              <a:ext uri="{FF2B5EF4-FFF2-40B4-BE49-F238E27FC236}">
                <a16:creationId xmlns:a16="http://schemas.microsoft.com/office/drawing/2014/main" id="{651674CA-29EE-D246-BD8A-12537AF63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44958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2633698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C45355-2748-8FDE-A2B7-FA9F69FB5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322" y="14630"/>
            <a:ext cx="5453678" cy="6858000"/>
          </a:xfrm>
          <a:prstGeom prst="rect">
            <a:avLst/>
          </a:prstGeom>
        </p:spPr>
      </p:pic>
      <p:sp>
        <p:nvSpPr>
          <p:cNvPr id="3" name="Rectangle 23">
            <a:extLst>
              <a:ext uri="{FF2B5EF4-FFF2-40B4-BE49-F238E27FC236}">
                <a16:creationId xmlns:a16="http://schemas.microsoft.com/office/drawing/2014/main" id="{2A5FD6F9-7377-ECE0-D6EB-55B648BC7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58" y="-7315"/>
            <a:ext cx="3587664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+mj-ea"/>
                <a:cs typeface="+mj-cs"/>
              </a:rPr>
              <a:t>Countries with video conferencing sites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+mj-ea"/>
                <a:cs typeface="+mj-cs"/>
              </a:rPr>
              <a:t>(red star):  20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www.ibitenlinea.org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+mj-ea"/>
              <a:cs typeface="+mj-cs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+mj-ea"/>
                <a:cs typeface="+mj-cs"/>
              </a:rPr>
              <a:t>2100 students online from </a:t>
            </a:r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+mj-ea"/>
                <a:cs typeface="+mj-cs"/>
              </a:rPr>
              <a:t>181 countries and 44 territories 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+mj-ea"/>
                <a:cs typeface="+mj-cs"/>
              </a:rPr>
              <a:t>total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+mj-ea"/>
                <a:cs typeface="+mj-cs"/>
              </a:rPr>
              <a:t>Only 11 countries in the world where we don’t have students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B050"/>
                </a:solidFill>
                <a:latin typeface="Cambria" panose="02040503050406030204" pitchFamily="18" charset="0"/>
                <a:ea typeface="+mj-ea"/>
                <a:cs typeface="+mj-cs"/>
              </a:rPr>
              <a:t>This only counts active students of the last 2 years.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rgbClr val="00B050"/>
              </a:solidFill>
              <a:latin typeface="Cambria" panose="02040503050406030204" pitchFamily="18" charset="0"/>
              <a:ea typeface="+mj-ea"/>
              <a:cs typeface="+mj-cs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+mj-ea"/>
                <a:cs typeface="+mj-cs"/>
              </a:rPr>
              <a:t>11000+ in all since we began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+mj-ea"/>
                <a:cs typeface="+mj-cs"/>
              </a:rPr>
              <a:t>3 million+ visits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endParaRPr>
          </a:p>
        </p:txBody>
      </p:sp>
      <p:sp>
        <p:nvSpPr>
          <p:cNvPr id="4" name="Line 25">
            <a:extLst>
              <a:ext uri="{FF2B5EF4-FFF2-40B4-BE49-F238E27FC236}">
                <a16:creationId xmlns:a16="http://schemas.microsoft.com/office/drawing/2014/main" id="{FC94EC3A-CAB8-258D-71CF-C6C1EE12A18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05800" y="1524000"/>
            <a:ext cx="60960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DA4C4408-0C9E-5E0B-D57E-137C91B2A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5684" y="1924493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Spain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438B62-787F-DD3C-8870-A5EA73C7B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5181600"/>
            <a:ext cx="304800" cy="2901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31D3FC-F9E4-4245-7364-2AD77BBD2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5638800"/>
            <a:ext cx="304800" cy="2901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365121-8D23-D057-FB97-30EBD871C9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5181600"/>
            <a:ext cx="304800" cy="2901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38FA0F-73E3-453D-64E5-06D88A1CE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4419600"/>
            <a:ext cx="304800" cy="2901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E4FD12-C22F-2A26-95E2-54E3E9BF7E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4800600"/>
            <a:ext cx="304800" cy="2901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58B781-E2D1-1C88-77F3-8E6E93564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5029200"/>
            <a:ext cx="304800" cy="2901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E07128-D301-60F9-14AF-DAA062875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4419600"/>
            <a:ext cx="304800" cy="2901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F75CD2-C8B8-9D4D-CCF8-61E128740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4129430"/>
            <a:ext cx="304800" cy="2901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F6E2D0-DE0C-E516-D0D8-02243A309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3886200"/>
            <a:ext cx="304800" cy="2901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4EC43C-2DC5-C826-09B4-A88F48407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3962400"/>
            <a:ext cx="304800" cy="2901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12B1A9E-84ED-8421-ABF6-58A700F60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0" y="1676400"/>
            <a:ext cx="304800" cy="29017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1834650-7E87-0E5C-3B54-9ACE80E32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2514600"/>
            <a:ext cx="304800" cy="29017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58C4249-6231-E1D1-FC8C-5DD9FD602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3048000"/>
            <a:ext cx="304800" cy="29017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850D7CF-5B9B-066B-84FB-344D37E76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3276600"/>
            <a:ext cx="304800" cy="29017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A5A9E16-E3B4-99F1-2620-B3EC7536E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3215030"/>
            <a:ext cx="304800" cy="29017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FB3467A4-83A7-278B-2F6A-DBCF10C0B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3733800"/>
            <a:ext cx="304800" cy="29017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93405FB-2654-1258-06BA-FEEC812E87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3672230"/>
            <a:ext cx="304800" cy="290170"/>
          </a:xfrm>
          <a:prstGeom prst="rect">
            <a:avLst/>
          </a:prstGeom>
        </p:spPr>
      </p:pic>
      <p:pic>
        <p:nvPicPr>
          <p:cNvPr id="28672" name="Picture 28671">
            <a:extLst>
              <a:ext uri="{FF2B5EF4-FFF2-40B4-BE49-F238E27FC236}">
                <a16:creationId xmlns:a16="http://schemas.microsoft.com/office/drawing/2014/main" id="{1136D00F-13D6-D2C8-6C7E-EA5EC9688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3443630"/>
            <a:ext cx="304800" cy="290170"/>
          </a:xfrm>
          <a:prstGeom prst="rect">
            <a:avLst/>
          </a:prstGeom>
        </p:spPr>
      </p:pic>
      <p:pic>
        <p:nvPicPr>
          <p:cNvPr id="28673" name="Picture 28672">
            <a:extLst>
              <a:ext uri="{FF2B5EF4-FFF2-40B4-BE49-F238E27FC236}">
                <a16:creationId xmlns:a16="http://schemas.microsoft.com/office/drawing/2014/main" id="{DEFD3BC2-0B6B-95C8-8703-5B81F72F0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3810000"/>
            <a:ext cx="304800" cy="290170"/>
          </a:xfrm>
          <a:prstGeom prst="rect">
            <a:avLst/>
          </a:prstGeom>
        </p:spPr>
      </p:pic>
      <p:pic>
        <p:nvPicPr>
          <p:cNvPr id="28676" name="Picture 28675">
            <a:extLst>
              <a:ext uri="{FF2B5EF4-FFF2-40B4-BE49-F238E27FC236}">
                <a16:creationId xmlns:a16="http://schemas.microsoft.com/office/drawing/2014/main" id="{096D45C4-C3F5-327E-1E88-60B7512B2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3429000"/>
            <a:ext cx="304800" cy="29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54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0"/>
    </mc:Choice>
    <mc:Fallback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7BFDAF-E943-F1AB-9662-50EE1F33F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1600"/>
            <a:ext cx="9158177" cy="5145536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3D2E6DED-C009-E47E-9241-92E95D144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1265" y="-76200"/>
            <a:ext cx="9260958" cy="1184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b="1" dirty="0" err="1">
                <a:latin typeface="Georgia" panose="02040502050405020303" pitchFamily="18" charset="0"/>
              </a:rPr>
              <a:t>Graduació</a:t>
            </a:r>
            <a:r>
              <a:rPr lang="es-ES" altLang="en-US" b="1" dirty="0">
                <a:latin typeface="Georgia" panose="02040502050405020303" pitchFamily="18" charset="0"/>
              </a:rPr>
              <a:t>n:  19 julio, 2025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b="1" dirty="0">
                <a:latin typeface="Georgia" panose="02040502050405020303" pitchFamily="18" charset="0"/>
              </a:rPr>
              <a:t>Total graduados en 21 años:  244!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b="1" dirty="0">
                <a:latin typeface="Georgia" panose="02040502050405020303" pitchFamily="18" charset="0"/>
              </a:rPr>
              <a:t>(Final </a:t>
            </a:r>
            <a:r>
              <a:rPr lang="es-ES" altLang="en-US" b="1" dirty="0" err="1">
                <a:latin typeface="Georgia" panose="02040502050405020303" pitchFamily="18" charset="0"/>
              </a:rPr>
              <a:t>prayer</a:t>
            </a:r>
            <a:r>
              <a:rPr lang="es-ES" altLang="en-US" b="1" dirty="0">
                <a:latin typeface="Georgia" panose="02040502050405020303" pitchFamily="18" charset="0"/>
              </a:rPr>
              <a:t> </a:t>
            </a:r>
            <a:r>
              <a:rPr lang="es-ES" altLang="en-US" b="1" dirty="0" err="1">
                <a:latin typeface="Georgia" panose="02040502050405020303" pitchFamily="18" charset="0"/>
              </a:rPr>
              <a:t>of</a:t>
            </a:r>
            <a:r>
              <a:rPr lang="es-ES" altLang="en-US" b="1" dirty="0">
                <a:latin typeface="Georgia" panose="02040502050405020303" pitchFamily="18" charset="0"/>
              </a:rPr>
              <a:t> </a:t>
            </a:r>
            <a:r>
              <a:rPr lang="es-ES" altLang="en-US" b="1" dirty="0" err="1">
                <a:latin typeface="Georgia" panose="02040502050405020303" pitchFamily="18" charset="0"/>
              </a:rPr>
              <a:t>blessing</a:t>
            </a:r>
            <a:r>
              <a:rPr lang="es-ES" altLang="en-US" b="1" dirty="0">
                <a:latin typeface="Georgia" panose="02040502050405020303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3156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CAB3ED-04BC-691D-C438-C94CBC5205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" t="-52" r="10415" b="52"/>
          <a:stretch/>
        </p:blipFill>
        <p:spPr>
          <a:xfrm>
            <a:off x="0" y="19493"/>
            <a:ext cx="9144000" cy="68385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AFF36E-5487-C861-726D-E360397BC6B9}"/>
              </a:ext>
            </a:extLst>
          </p:cNvPr>
          <p:cNvSpPr txBox="1"/>
          <p:nvPr/>
        </p:nvSpPr>
        <p:spPr>
          <a:xfrm>
            <a:off x="116664" y="217699"/>
            <a:ext cx="2673417" cy="92333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5400" dirty="0">
                <a:solidFill>
                  <a:schemeClr val="bg1"/>
                </a:solidFill>
              </a:rPr>
              <a:t>En total:</a:t>
            </a:r>
            <a:endParaRPr lang="es-ES_tradnl" sz="80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5D4AAB-D2AD-3468-0CAE-ECD3A4F12B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8" t="9020" r="33334"/>
          <a:stretch/>
        </p:blipFill>
        <p:spPr>
          <a:xfrm>
            <a:off x="235674" y="3565556"/>
            <a:ext cx="2122045" cy="29692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Graphic 6" descr="Graduation cap">
            <a:extLst>
              <a:ext uri="{FF2B5EF4-FFF2-40B4-BE49-F238E27FC236}">
                <a16:creationId xmlns:a16="http://schemas.microsoft.com/office/drawing/2014/main" id="{A4C9C984-C399-A418-2A00-67DFB70A093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9864" y="1375164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" name="Graphic 7" descr="Graduation cap">
            <a:extLst>
              <a:ext uri="{FF2B5EF4-FFF2-40B4-BE49-F238E27FC236}">
                <a16:creationId xmlns:a16="http://schemas.microsoft.com/office/drawing/2014/main" id="{661223AE-544A-63B8-8289-053F200763D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33841" y="134525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" name="Graphic 8" descr="Graduation cap">
            <a:extLst>
              <a:ext uri="{FF2B5EF4-FFF2-40B4-BE49-F238E27FC236}">
                <a16:creationId xmlns:a16="http://schemas.microsoft.com/office/drawing/2014/main" id="{6620980B-148E-B1F7-A57B-6F6ABFEEF9B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76641" y="1436154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" name="Graphic 9" descr="Graduation cap">
            <a:extLst>
              <a:ext uri="{FF2B5EF4-FFF2-40B4-BE49-F238E27FC236}">
                <a16:creationId xmlns:a16="http://schemas.microsoft.com/office/drawing/2014/main" id="{47D0A976-02AE-E057-4016-0EE054362B5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88638" y="1501194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" name="Graphic 10" descr="Graduation cap">
            <a:extLst>
              <a:ext uri="{FF2B5EF4-FFF2-40B4-BE49-F238E27FC236}">
                <a16:creationId xmlns:a16="http://schemas.microsoft.com/office/drawing/2014/main" id="{D213880F-B523-2E8D-3B21-B0673D84AE3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62477" y="1454001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" name="Graphic 11" descr="Graduation cap">
            <a:extLst>
              <a:ext uri="{FF2B5EF4-FFF2-40B4-BE49-F238E27FC236}">
                <a16:creationId xmlns:a16="http://schemas.microsoft.com/office/drawing/2014/main" id="{A0659933-C339-005A-6822-E0027A437A8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21471" y="1199916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3" name="Graphic 12" descr="Graduation cap">
            <a:extLst>
              <a:ext uri="{FF2B5EF4-FFF2-40B4-BE49-F238E27FC236}">
                <a16:creationId xmlns:a16="http://schemas.microsoft.com/office/drawing/2014/main" id="{6F7E000D-DD80-1960-5169-403D9914C2C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60618" y="1177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4" name="Graphic 13" descr="Graduation cap">
            <a:extLst>
              <a:ext uri="{FF2B5EF4-FFF2-40B4-BE49-F238E27FC236}">
                <a16:creationId xmlns:a16="http://schemas.microsoft.com/office/drawing/2014/main" id="{6CD02532-B871-22EA-FC4F-04D5C107386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20452" y="1156079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5" name="Graphic 14" descr="Graduation cap">
            <a:extLst>
              <a:ext uri="{FF2B5EF4-FFF2-40B4-BE49-F238E27FC236}">
                <a16:creationId xmlns:a16="http://schemas.microsoft.com/office/drawing/2014/main" id="{79EA34BA-74DE-E169-CF1F-0C6F4938E4A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70163" y="1621136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6" name="Graphic 15" descr="Graduation cap">
            <a:extLst>
              <a:ext uri="{FF2B5EF4-FFF2-40B4-BE49-F238E27FC236}">
                <a16:creationId xmlns:a16="http://schemas.microsoft.com/office/drawing/2014/main" id="{1DFFAB37-935A-517A-D68D-82DFB640884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98545" y="1621136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8" name="Graphic 17" descr="Graduation cap">
            <a:extLst>
              <a:ext uri="{FF2B5EF4-FFF2-40B4-BE49-F238E27FC236}">
                <a16:creationId xmlns:a16="http://schemas.microsoft.com/office/drawing/2014/main" id="{88AE3AFF-E43D-1E4D-4CD8-A161D2A8D50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77755" y="32349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9" name="Graphic 18" descr="Graduation cap">
            <a:extLst>
              <a:ext uri="{FF2B5EF4-FFF2-40B4-BE49-F238E27FC236}">
                <a16:creationId xmlns:a16="http://schemas.microsoft.com/office/drawing/2014/main" id="{E9B45749-F719-209C-4600-C9B367B7EFE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95400" y="5867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0" name="Graphic 19" descr="Graduation cap">
            <a:extLst>
              <a:ext uri="{FF2B5EF4-FFF2-40B4-BE49-F238E27FC236}">
                <a16:creationId xmlns:a16="http://schemas.microsoft.com/office/drawing/2014/main" id="{D8B6CE59-0C2D-0F9B-5859-6BC5A799B0C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78256" y="139797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1" name="Graphic 20" descr="Graduation cap">
            <a:extLst>
              <a:ext uri="{FF2B5EF4-FFF2-40B4-BE49-F238E27FC236}">
                <a16:creationId xmlns:a16="http://schemas.microsoft.com/office/drawing/2014/main" id="{1C787021-11FC-0C91-29B8-1B02F1312A4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71214" y="5292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2" name="Graphic 21" descr="Graduation cap">
            <a:extLst>
              <a:ext uri="{FF2B5EF4-FFF2-40B4-BE49-F238E27FC236}">
                <a16:creationId xmlns:a16="http://schemas.microsoft.com/office/drawing/2014/main" id="{EDB1F8D3-8202-7117-6B01-9F65DA8D231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16355" y="5292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3" name="Graphic 22" descr="Graduation cap">
            <a:extLst>
              <a:ext uri="{FF2B5EF4-FFF2-40B4-BE49-F238E27FC236}">
                <a16:creationId xmlns:a16="http://schemas.microsoft.com/office/drawing/2014/main" id="{6CD8AC75-FDE6-9801-711E-2E167948192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38800" y="4682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4" name="Graphic 23" descr="Graduation cap">
            <a:extLst>
              <a:ext uri="{FF2B5EF4-FFF2-40B4-BE49-F238E27FC236}">
                <a16:creationId xmlns:a16="http://schemas.microsoft.com/office/drawing/2014/main" id="{A4F57FE2-D476-96F8-6A55-D51823969A9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05400" y="4419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5" name="Graphic 24" descr="Graduation cap">
            <a:extLst>
              <a:ext uri="{FF2B5EF4-FFF2-40B4-BE49-F238E27FC236}">
                <a16:creationId xmlns:a16="http://schemas.microsoft.com/office/drawing/2014/main" id="{48F64F18-EF90-9620-64AD-8C8F6DAEF97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24400" y="4419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" name="Graphic 1" descr="Graduation cap">
            <a:extLst>
              <a:ext uri="{FF2B5EF4-FFF2-40B4-BE49-F238E27FC236}">
                <a16:creationId xmlns:a16="http://schemas.microsoft.com/office/drawing/2014/main" id="{CC418B63-E2CF-BC19-4006-F93ED4C6F21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99377" y="1298057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" name="Graphic 2" descr="Graduation cap">
            <a:extLst>
              <a:ext uri="{FF2B5EF4-FFF2-40B4-BE49-F238E27FC236}">
                <a16:creationId xmlns:a16="http://schemas.microsoft.com/office/drawing/2014/main" id="{D7F30AFF-D7A8-F9D4-B824-8362AABE05E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43849" y="1314352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7" name="Graphic 16" descr="Graduation cap">
            <a:extLst>
              <a:ext uri="{FF2B5EF4-FFF2-40B4-BE49-F238E27FC236}">
                <a16:creationId xmlns:a16="http://schemas.microsoft.com/office/drawing/2014/main" id="{08D7CA47-2C21-4B17-624B-6325C208598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152354" y="1764994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6" name="Graphic 25" descr="Graduation cap">
            <a:extLst>
              <a:ext uri="{FF2B5EF4-FFF2-40B4-BE49-F238E27FC236}">
                <a16:creationId xmlns:a16="http://schemas.microsoft.com/office/drawing/2014/main" id="{C762F430-3DC8-72A6-B947-8B2A909CA6F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05400" y="3920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7" name="Graphic 26" descr="Graduation cap">
            <a:extLst>
              <a:ext uri="{FF2B5EF4-FFF2-40B4-BE49-F238E27FC236}">
                <a16:creationId xmlns:a16="http://schemas.microsoft.com/office/drawing/2014/main" id="{082BED81-FA4C-A1A7-7DF6-4F0F1AFB009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82755" y="38862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8" name="Graphic 27" descr="Graduation cap">
            <a:extLst>
              <a:ext uri="{FF2B5EF4-FFF2-40B4-BE49-F238E27FC236}">
                <a16:creationId xmlns:a16="http://schemas.microsoft.com/office/drawing/2014/main" id="{0E595267-DB4F-6CBA-A40C-3169127E962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472955" y="3082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C362E57-3796-DBA6-DF4E-006BE040E9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214" y="97162"/>
            <a:ext cx="2596820" cy="41914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Graphic 29" descr="Graduation cap">
            <a:extLst>
              <a:ext uri="{FF2B5EF4-FFF2-40B4-BE49-F238E27FC236}">
                <a16:creationId xmlns:a16="http://schemas.microsoft.com/office/drawing/2014/main" id="{DE06B779-F56E-AC91-92CE-3B7DBF20B1B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92555" y="1863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1" name="Graphic 30" descr="Graduation cap">
            <a:extLst>
              <a:ext uri="{FF2B5EF4-FFF2-40B4-BE49-F238E27FC236}">
                <a16:creationId xmlns:a16="http://schemas.microsoft.com/office/drawing/2014/main" id="{A54C2F85-5DA8-CE15-EA1D-FC472C1E68A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73555" y="4495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3" name="Graphic 32" descr="Graduation cap">
            <a:extLst>
              <a:ext uri="{FF2B5EF4-FFF2-40B4-BE49-F238E27FC236}">
                <a16:creationId xmlns:a16="http://schemas.microsoft.com/office/drawing/2014/main" id="{EBD5858D-6F86-3045-5CAC-768A7A33F30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472955" y="2819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4" name="Graphic 33" descr="Graduation cap">
            <a:extLst>
              <a:ext uri="{FF2B5EF4-FFF2-40B4-BE49-F238E27FC236}">
                <a16:creationId xmlns:a16="http://schemas.microsoft.com/office/drawing/2014/main" id="{1F7BCA2C-C004-98E8-DA54-F684F370EFC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286000" y="2590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2" name="Graphic 31" descr="Graduation cap">
            <a:extLst>
              <a:ext uri="{FF2B5EF4-FFF2-40B4-BE49-F238E27FC236}">
                <a16:creationId xmlns:a16="http://schemas.microsoft.com/office/drawing/2014/main" id="{7D5F67B4-FAC8-F2E9-B558-AB3DD8ED5A7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98121" y="2852361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5" name="Graphic 34" descr="Graduation cap">
            <a:extLst>
              <a:ext uri="{FF2B5EF4-FFF2-40B4-BE49-F238E27FC236}">
                <a16:creationId xmlns:a16="http://schemas.microsoft.com/office/drawing/2014/main" id="{A5108BBF-05F5-3A2D-FE70-BD2DAF59CC6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781800" y="2057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6" name="Graphic 35" descr="Graduation cap">
            <a:extLst>
              <a:ext uri="{FF2B5EF4-FFF2-40B4-BE49-F238E27FC236}">
                <a16:creationId xmlns:a16="http://schemas.microsoft.com/office/drawing/2014/main" id="{BA167549-3400-BA68-2FAB-78FE84B588A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073155" y="3006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7" name="Graphic 36" descr="Graduation cap">
            <a:extLst>
              <a:ext uri="{FF2B5EF4-FFF2-40B4-BE49-F238E27FC236}">
                <a16:creationId xmlns:a16="http://schemas.microsoft.com/office/drawing/2014/main" id="{CC0148FA-2541-AAE9-4113-FCEBDF68C8E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057400" y="1752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8" name="Graphic 37" descr="Graduation cap">
            <a:extLst>
              <a:ext uri="{FF2B5EF4-FFF2-40B4-BE49-F238E27FC236}">
                <a16:creationId xmlns:a16="http://schemas.microsoft.com/office/drawing/2014/main" id="{EDF0BF13-2EDA-69A5-B9C0-BD24D8C05FA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44955" y="4606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9" name="Graphic 38" descr="Graduation cap">
            <a:extLst>
              <a:ext uri="{FF2B5EF4-FFF2-40B4-BE49-F238E27FC236}">
                <a16:creationId xmlns:a16="http://schemas.microsoft.com/office/drawing/2014/main" id="{45D83175-F252-39B0-ACF6-BAE0112CD30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475696" y="5119132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0" name="Graphic 39" descr="Graduation cap">
            <a:extLst>
              <a:ext uri="{FF2B5EF4-FFF2-40B4-BE49-F238E27FC236}">
                <a16:creationId xmlns:a16="http://schemas.microsoft.com/office/drawing/2014/main" id="{B7DB27EE-EDBB-7133-1F35-1E9601260C3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892555" y="5118677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1" name="Graphic 40" descr="Graduation cap">
            <a:extLst>
              <a:ext uri="{FF2B5EF4-FFF2-40B4-BE49-F238E27FC236}">
                <a16:creationId xmlns:a16="http://schemas.microsoft.com/office/drawing/2014/main" id="{16DA358F-9F8D-B93E-3CD6-9FA3AE656E5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239000" y="4724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2" name="Graphic 41" descr="Graduation cap">
            <a:extLst>
              <a:ext uri="{FF2B5EF4-FFF2-40B4-BE49-F238E27FC236}">
                <a16:creationId xmlns:a16="http://schemas.microsoft.com/office/drawing/2014/main" id="{0A6FF7DC-5677-A699-1906-9F44861B87A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705600" y="4724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3" name="Graphic 42" descr="Graduation cap">
            <a:extLst>
              <a:ext uri="{FF2B5EF4-FFF2-40B4-BE49-F238E27FC236}">
                <a16:creationId xmlns:a16="http://schemas.microsoft.com/office/drawing/2014/main" id="{42516C3C-7BC9-6D5E-2F07-E2996B26687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578355" y="2514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4" name="Graphic 43" descr="Graduation cap">
            <a:extLst>
              <a:ext uri="{FF2B5EF4-FFF2-40B4-BE49-F238E27FC236}">
                <a16:creationId xmlns:a16="http://schemas.microsoft.com/office/drawing/2014/main" id="{6E548AD0-8D1A-9F44-8D7C-EB3FFB9E163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911355" y="4495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5" name="Graphic 44" descr="Graduation cap">
            <a:extLst>
              <a:ext uri="{FF2B5EF4-FFF2-40B4-BE49-F238E27FC236}">
                <a16:creationId xmlns:a16="http://schemas.microsoft.com/office/drawing/2014/main" id="{19153DDD-92D7-FA1B-8864-47FB4C08BC3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671832" y="5216382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6" name="Graphic 45" descr="Graduation cap">
            <a:extLst>
              <a:ext uri="{FF2B5EF4-FFF2-40B4-BE49-F238E27FC236}">
                <a16:creationId xmlns:a16="http://schemas.microsoft.com/office/drawing/2014/main" id="{F57F88F4-2558-E5CC-DF37-A4DFF3564D3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824232" y="5368782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7" name="Graphic 46" descr="Graduation cap">
            <a:extLst>
              <a:ext uri="{FF2B5EF4-FFF2-40B4-BE49-F238E27FC236}">
                <a16:creationId xmlns:a16="http://schemas.microsoft.com/office/drawing/2014/main" id="{7FF91F98-3B74-660E-CAFD-D795890CF57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467600" y="54102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8" name="Graphic 47" descr="Graduation cap">
            <a:extLst>
              <a:ext uri="{FF2B5EF4-FFF2-40B4-BE49-F238E27FC236}">
                <a16:creationId xmlns:a16="http://schemas.microsoft.com/office/drawing/2014/main" id="{2F1EF8F9-00ED-ED36-B864-8F8AEB7C03F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502155" y="5063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9" name="Graphic 48" descr="Graduation cap">
            <a:extLst>
              <a:ext uri="{FF2B5EF4-FFF2-40B4-BE49-F238E27FC236}">
                <a16:creationId xmlns:a16="http://schemas.microsoft.com/office/drawing/2014/main" id="{0D989F54-9A83-9275-E249-CF9936E8853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663955" y="5181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0" name="Graphic 49" descr="Graduation cap">
            <a:extLst>
              <a:ext uri="{FF2B5EF4-FFF2-40B4-BE49-F238E27FC236}">
                <a16:creationId xmlns:a16="http://schemas.microsoft.com/office/drawing/2014/main" id="{DAD91CE4-C7E3-ED5C-CAB9-E42DD0EEF53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646177" y="2971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1" name="Graphic 50" descr="Graduation cap">
            <a:extLst>
              <a:ext uri="{FF2B5EF4-FFF2-40B4-BE49-F238E27FC236}">
                <a16:creationId xmlns:a16="http://schemas.microsoft.com/office/drawing/2014/main" id="{1F528C01-451F-009C-E71E-09FD4252682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833132" y="3093602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2" name="Graphic 51" descr="Graduation cap">
            <a:extLst>
              <a:ext uri="{FF2B5EF4-FFF2-40B4-BE49-F238E27FC236}">
                <a16:creationId xmlns:a16="http://schemas.microsoft.com/office/drawing/2014/main" id="{877872A3-CAD0-F931-F709-5042A178F52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162800" y="4724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3" name="Graphic 52" descr="Graduation cap">
            <a:extLst>
              <a:ext uri="{FF2B5EF4-FFF2-40B4-BE49-F238E27FC236}">
                <a16:creationId xmlns:a16="http://schemas.microsoft.com/office/drawing/2014/main" id="{2E5FA2D0-24A8-4959-8373-D2F99DADBED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549155" y="31242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4" name="Graphic 53" descr="Graduation cap">
            <a:extLst>
              <a:ext uri="{FF2B5EF4-FFF2-40B4-BE49-F238E27FC236}">
                <a16:creationId xmlns:a16="http://schemas.microsoft.com/office/drawing/2014/main" id="{9AE25516-6BCB-29FD-5B8A-023EEEEA6DD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600200" y="23622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5" name="Graphic 54" descr="Graduation cap">
            <a:extLst>
              <a:ext uri="{FF2B5EF4-FFF2-40B4-BE49-F238E27FC236}">
                <a16:creationId xmlns:a16="http://schemas.microsoft.com/office/drawing/2014/main" id="{C16C7A44-4DD2-3412-710D-C027CA2920F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301755" y="3920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6" name="Graphic 55" descr="Graduation cap">
            <a:extLst>
              <a:ext uri="{FF2B5EF4-FFF2-40B4-BE49-F238E27FC236}">
                <a16:creationId xmlns:a16="http://schemas.microsoft.com/office/drawing/2014/main" id="{6A2F526F-57C4-1336-592E-DA0353B4C88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10955" y="4322577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7" name="Graphic 56" descr="Graduation cap">
            <a:extLst>
              <a:ext uri="{FF2B5EF4-FFF2-40B4-BE49-F238E27FC236}">
                <a16:creationId xmlns:a16="http://schemas.microsoft.com/office/drawing/2014/main" id="{148F6B93-CDE2-D52F-5C10-8A25E9F3545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51478" y="4478071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8" name="Graphic 57" descr="Graduation cap">
            <a:extLst>
              <a:ext uri="{FF2B5EF4-FFF2-40B4-BE49-F238E27FC236}">
                <a16:creationId xmlns:a16="http://schemas.microsoft.com/office/drawing/2014/main" id="{0EF52EB8-DE98-CE2F-486F-160E2E38F3A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03878" y="4682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9" name="Graphic 58" descr="Graduation cap">
            <a:extLst>
              <a:ext uri="{FF2B5EF4-FFF2-40B4-BE49-F238E27FC236}">
                <a16:creationId xmlns:a16="http://schemas.microsoft.com/office/drawing/2014/main" id="{DAA56E42-979E-CD11-1C43-0B40DEBC4CC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00600" y="4038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0" name="Graphic 59" descr="Graduation cap">
            <a:extLst>
              <a:ext uri="{FF2B5EF4-FFF2-40B4-BE49-F238E27FC236}">
                <a16:creationId xmlns:a16="http://schemas.microsoft.com/office/drawing/2014/main" id="{EE14E3C5-70C1-ED5A-D4A8-039BED5AF22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30755" y="2590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1" name="Graphic 60" descr="Graduation cap">
            <a:extLst>
              <a:ext uri="{FF2B5EF4-FFF2-40B4-BE49-F238E27FC236}">
                <a16:creationId xmlns:a16="http://schemas.microsoft.com/office/drawing/2014/main" id="{F2BAA482-7A53-BFCF-BA31-43DEA09AD21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35555" y="4876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2" name="Graphic 61" descr="Graduation cap">
            <a:extLst>
              <a:ext uri="{FF2B5EF4-FFF2-40B4-BE49-F238E27FC236}">
                <a16:creationId xmlns:a16="http://schemas.microsoft.com/office/drawing/2014/main" id="{74B35457-D137-978E-0C62-7B449CD12FC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07943" y="758986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3" name="Graphic 62" descr="Graduation cap">
            <a:extLst>
              <a:ext uri="{FF2B5EF4-FFF2-40B4-BE49-F238E27FC236}">
                <a16:creationId xmlns:a16="http://schemas.microsoft.com/office/drawing/2014/main" id="{FE89273D-5358-0CAF-C71D-E4DECD75AFE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73555" y="4343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4" name="Graphic 63" descr="Graduation cap">
            <a:extLst>
              <a:ext uri="{FF2B5EF4-FFF2-40B4-BE49-F238E27FC236}">
                <a16:creationId xmlns:a16="http://schemas.microsoft.com/office/drawing/2014/main" id="{D030D03A-4EDD-CA92-ADCC-301796CFECE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25955" y="4606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5" name="Graphic 64" descr="Graduation cap">
            <a:extLst>
              <a:ext uri="{FF2B5EF4-FFF2-40B4-BE49-F238E27FC236}">
                <a16:creationId xmlns:a16="http://schemas.microsoft.com/office/drawing/2014/main" id="{6122AD88-C743-E082-758B-3EB58238318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91200" y="6054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6" name="Graphic 65" descr="Graduation cap">
            <a:extLst>
              <a:ext uri="{FF2B5EF4-FFF2-40B4-BE49-F238E27FC236}">
                <a16:creationId xmlns:a16="http://schemas.microsoft.com/office/drawing/2014/main" id="{CEA42115-BEAB-057D-480B-D5A2355D83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78155" y="34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8" name="Graphic 67" descr="Graduation cap">
            <a:extLst>
              <a:ext uri="{FF2B5EF4-FFF2-40B4-BE49-F238E27FC236}">
                <a16:creationId xmlns:a16="http://schemas.microsoft.com/office/drawing/2014/main" id="{FC10D906-6035-3AAD-87B6-29511340703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323838" y="4707123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9" name="Graphic 68" descr="Graduation cap">
            <a:extLst>
              <a:ext uri="{FF2B5EF4-FFF2-40B4-BE49-F238E27FC236}">
                <a16:creationId xmlns:a16="http://schemas.microsoft.com/office/drawing/2014/main" id="{E2137784-94C6-B376-71E5-209823352DC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029919" y="4627377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0" name="Graphic 69" descr="Graduation cap">
            <a:extLst>
              <a:ext uri="{FF2B5EF4-FFF2-40B4-BE49-F238E27FC236}">
                <a16:creationId xmlns:a16="http://schemas.microsoft.com/office/drawing/2014/main" id="{DC9775C4-04FA-03E3-1471-1845468A793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334719" y="4474977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1" name="Graphic 70" descr="Graduation cap">
            <a:extLst>
              <a:ext uri="{FF2B5EF4-FFF2-40B4-BE49-F238E27FC236}">
                <a16:creationId xmlns:a16="http://schemas.microsoft.com/office/drawing/2014/main" id="{D1F8C8A7-EC3D-8C1F-3A93-8FE0E028B22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029919" y="4322577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2" name="Graphic 71" descr="Graduation cap">
            <a:extLst>
              <a:ext uri="{FF2B5EF4-FFF2-40B4-BE49-F238E27FC236}">
                <a16:creationId xmlns:a16="http://schemas.microsoft.com/office/drawing/2014/main" id="{869E5B28-0165-A967-EA5C-EB8D322D8F5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293074" y="4246377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3" name="Graphic 72" descr="Graduation cap">
            <a:extLst>
              <a:ext uri="{FF2B5EF4-FFF2-40B4-BE49-F238E27FC236}">
                <a16:creationId xmlns:a16="http://schemas.microsoft.com/office/drawing/2014/main" id="{75A4915A-989D-8529-3B30-14260AB77BB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445474" y="4738132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4" name="Graphic 73" descr="Graduation cap">
            <a:extLst>
              <a:ext uri="{FF2B5EF4-FFF2-40B4-BE49-F238E27FC236}">
                <a16:creationId xmlns:a16="http://schemas.microsoft.com/office/drawing/2014/main" id="{E0DBD244-1512-7A0D-76F9-156AEDEFEEA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187955" y="4225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5" name="Graphic 74" descr="Graduation cap">
            <a:extLst>
              <a:ext uri="{FF2B5EF4-FFF2-40B4-BE49-F238E27FC236}">
                <a16:creationId xmlns:a16="http://schemas.microsoft.com/office/drawing/2014/main" id="{BAD2A8C6-A026-49C7-B1F5-9AA52C7F6FE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229600" y="4530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6" name="Graphic 75" descr="Graduation cap">
            <a:extLst>
              <a:ext uri="{FF2B5EF4-FFF2-40B4-BE49-F238E27FC236}">
                <a16:creationId xmlns:a16="http://schemas.microsoft.com/office/drawing/2014/main" id="{A0AB04EB-ECFA-227A-AAE5-84C78D06A98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054355" y="6054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7" name="Graphic 76" descr="Graduation cap">
            <a:extLst>
              <a:ext uri="{FF2B5EF4-FFF2-40B4-BE49-F238E27FC236}">
                <a16:creationId xmlns:a16="http://schemas.microsoft.com/office/drawing/2014/main" id="{FC3B219A-C57A-F6EC-D826-1DEB24B7EA6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85800" y="5749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8" name="Graphic 77" descr="Graduation cap">
            <a:extLst>
              <a:ext uri="{FF2B5EF4-FFF2-40B4-BE49-F238E27FC236}">
                <a16:creationId xmlns:a16="http://schemas.microsoft.com/office/drawing/2014/main" id="{5E20F718-487B-08CE-A87F-566AF6C269B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25155" y="5749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9" name="Graphic 78" descr="Graduation cap">
            <a:extLst>
              <a:ext uri="{FF2B5EF4-FFF2-40B4-BE49-F238E27FC236}">
                <a16:creationId xmlns:a16="http://schemas.microsoft.com/office/drawing/2014/main" id="{3E9F5766-7076-F717-95BC-FDE404C3B17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543800" y="2625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0" name="Graphic 79" descr="Graduation cap">
            <a:extLst>
              <a:ext uri="{FF2B5EF4-FFF2-40B4-BE49-F238E27FC236}">
                <a16:creationId xmlns:a16="http://schemas.microsoft.com/office/drawing/2014/main" id="{00890258-FD83-C147-5578-A7BABAB5B8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953000" y="3920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7" name="Graphic 66" descr="Graduation cap">
            <a:extLst>
              <a:ext uri="{FF2B5EF4-FFF2-40B4-BE49-F238E27FC236}">
                <a16:creationId xmlns:a16="http://schemas.microsoft.com/office/drawing/2014/main" id="{548BE4E6-642A-7782-7C70-EE874661153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025235" y="4551177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1" name="Graphic 80" descr="Graduation cap">
            <a:extLst>
              <a:ext uri="{FF2B5EF4-FFF2-40B4-BE49-F238E27FC236}">
                <a16:creationId xmlns:a16="http://schemas.microsoft.com/office/drawing/2014/main" id="{80E57DE1-C278-9062-3B84-72CBFB5C588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328117" y="1372054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2" name="Graphic 81" descr="Graduation cap">
            <a:extLst>
              <a:ext uri="{FF2B5EF4-FFF2-40B4-BE49-F238E27FC236}">
                <a16:creationId xmlns:a16="http://schemas.microsoft.com/office/drawing/2014/main" id="{DBD6A793-DA90-8EE9-439A-6FB8CCB5781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934200" y="45720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3" name="Graphic 82" descr="Graduation cap">
            <a:extLst>
              <a:ext uri="{FF2B5EF4-FFF2-40B4-BE49-F238E27FC236}">
                <a16:creationId xmlns:a16="http://schemas.microsoft.com/office/drawing/2014/main" id="{D5B80DDD-2858-E344-B844-33D2561BD48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086600" y="1447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4" name="Graphic 83" descr="Graduation cap">
            <a:extLst>
              <a:ext uri="{FF2B5EF4-FFF2-40B4-BE49-F238E27FC236}">
                <a16:creationId xmlns:a16="http://schemas.microsoft.com/office/drawing/2014/main" id="{74ECEEAE-1247-DB74-C7CE-820B2C045CA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105400" y="4530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5" name="Graphic 84" descr="Graduation cap">
            <a:extLst>
              <a:ext uri="{FF2B5EF4-FFF2-40B4-BE49-F238E27FC236}">
                <a16:creationId xmlns:a16="http://schemas.microsoft.com/office/drawing/2014/main" id="{8DC95138-D85E-3D3E-8C82-E0B2B70FB2F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844555" y="3733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6" name="Graphic 85" descr="Graduation cap">
            <a:extLst>
              <a:ext uri="{FF2B5EF4-FFF2-40B4-BE49-F238E27FC236}">
                <a16:creationId xmlns:a16="http://schemas.microsoft.com/office/drawing/2014/main" id="{A0B9F27E-2F87-1682-86FD-7E219355BBE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225555" y="3733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7" name="Graphic 86" descr="Graduation cap">
            <a:extLst>
              <a:ext uri="{FF2B5EF4-FFF2-40B4-BE49-F238E27FC236}">
                <a16:creationId xmlns:a16="http://schemas.microsoft.com/office/drawing/2014/main" id="{D28B45C1-A626-0BE8-56A0-BC58F8A06CF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273555" y="4724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8" name="Graphic 87" descr="Graduation cap">
            <a:extLst>
              <a:ext uri="{FF2B5EF4-FFF2-40B4-BE49-F238E27FC236}">
                <a16:creationId xmlns:a16="http://schemas.microsoft.com/office/drawing/2014/main" id="{7A70F9C0-6513-DC5D-2E7A-56E0D75F882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276600" y="7620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9" name="Graphic 88" descr="Graduation cap">
            <a:extLst>
              <a:ext uri="{FF2B5EF4-FFF2-40B4-BE49-F238E27FC236}">
                <a16:creationId xmlns:a16="http://schemas.microsoft.com/office/drawing/2014/main" id="{A9589B85-5BD1-B2E5-DE5D-3E896756FD9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191000" y="2819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0" name="Graphic 89" descr="Graduation cap">
            <a:extLst>
              <a:ext uri="{FF2B5EF4-FFF2-40B4-BE49-F238E27FC236}">
                <a16:creationId xmlns:a16="http://schemas.microsoft.com/office/drawing/2014/main" id="{87A1B490-5BDF-BF69-2E34-004EB44F588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502155" y="43779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1" name="Graphic 90" descr="Graduation cap">
            <a:extLst>
              <a:ext uri="{FF2B5EF4-FFF2-40B4-BE49-F238E27FC236}">
                <a16:creationId xmlns:a16="http://schemas.microsoft.com/office/drawing/2014/main" id="{F2AA4E95-D4D4-A1CF-F527-9B21CAED2A1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508759" y="871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2" name="Graphic 91" descr="Graduation cap">
            <a:extLst>
              <a:ext uri="{FF2B5EF4-FFF2-40B4-BE49-F238E27FC236}">
                <a16:creationId xmlns:a16="http://schemas.microsoft.com/office/drawing/2014/main" id="{66F0DF9F-DC1F-B00C-D216-729CD4499C5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289101" y="4735061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3" name="Graphic 92" descr="Graduation cap">
            <a:extLst>
              <a:ext uri="{FF2B5EF4-FFF2-40B4-BE49-F238E27FC236}">
                <a16:creationId xmlns:a16="http://schemas.microsoft.com/office/drawing/2014/main" id="{2848ADDE-5052-D33E-D210-D15BC54D3E5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711002" y="2718411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4" name="Graphic 93" descr="Graduation cap">
            <a:extLst>
              <a:ext uri="{FF2B5EF4-FFF2-40B4-BE49-F238E27FC236}">
                <a16:creationId xmlns:a16="http://schemas.microsoft.com/office/drawing/2014/main" id="{57E65F56-910D-04AF-E5EC-4C912428256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044955" y="44541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5" name="Graphic 94" descr="Graduation cap">
            <a:extLst>
              <a:ext uri="{FF2B5EF4-FFF2-40B4-BE49-F238E27FC236}">
                <a16:creationId xmlns:a16="http://schemas.microsoft.com/office/drawing/2014/main" id="{FF9FF4F6-EC74-F587-71A8-F6CE85ED099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187955" y="4682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6" name="Graphic 95" descr="Graduation cap">
            <a:extLst>
              <a:ext uri="{FF2B5EF4-FFF2-40B4-BE49-F238E27FC236}">
                <a16:creationId xmlns:a16="http://schemas.microsoft.com/office/drawing/2014/main" id="{6B468E37-0BFF-511E-A7E3-852FC568C14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492755" y="4225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7" name="Graphic 96" descr="Graduation cap">
            <a:extLst>
              <a:ext uri="{FF2B5EF4-FFF2-40B4-BE49-F238E27FC236}">
                <a16:creationId xmlns:a16="http://schemas.microsoft.com/office/drawing/2014/main" id="{CC3271B5-F49A-2F5B-7CC0-66111B60EF6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029200" y="4114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8" name="Graphic 97" descr="Graduation cap">
            <a:extLst>
              <a:ext uri="{FF2B5EF4-FFF2-40B4-BE49-F238E27FC236}">
                <a16:creationId xmlns:a16="http://schemas.microsoft.com/office/drawing/2014/main" id="{C5C62FAC-BE35-BB8E-F3BC-65B9AA29A73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425955" y="4301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9" name="Graphic 98" descr="Graduation cap">
            <a:extLst>
              <a:ext uri="{FF2B5EF4-FFF2-40B4-BE49-F238E27FC236}">
                <a16:creationId xmlns:a16="http://schemas.microsoft.com/office/drawing/2014/main" id="{C36D93C4-3D18-B8B6-9588-1AB2EDCC47D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343400" y="2895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0" name="Graphic 99" descr="Graduation cap">
            <a:extLst>
              <a:ext uri="{FF2B5EF4-FFF2-40B4-BE49-F238E27FC236}">
                <a16:creationId xmlns:a16="http://schemas.microsoft.com/office/drawing/2014/main" id="{59D27B54-131F-4213-7C89-CF837961F42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086600" y="4225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1" name="Graphic 100" descr="Graduation cap">
            <a:extLst>
              <a:ext uri="{FF2B5EF4-FFF2-40B4-BE49-F238E27FC236}">
                <a16:creationId xmlns:a16="http://schemas.microsoft.com/office/drawing/2014/main" id="{FC279500-798D-5C62-D7B4-549915FE2CA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377955" y="4038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2" name="Graphic 101" descr="Graduation cap">
            <a:extLst>
              <a:ext uri="{FF2B5EF4-FFF2-40B4-BE49-F238E27FC236}">
                <a16:creationId xmlns:a16="http://schemas.microsoft.com/office/drawing/2014/main" id="{6891206C-7563-F13B-03F6-399B1645FBE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993626" y="4682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4" name="Graphic 103" descr="Graduation cap">
            <a:extLst>
              <a:ext uri="{FF2B5EF4-FFF2-40B4-BE49-F238E27FC236}">
                <a16:creationId xmlns:a16="http://schemas.microsoft.com/office/drawing/2014/main" id="{B9D1E086-9C0F-68B2-40C5-F7AA7FAF818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401616" y="2514599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5" name="Graphic 104" descr="Graduation cap">
            <a:extLst>
              <a:ext uri="{FF2B5EF4-FFF2-40B4-BE49-F238E27FC236}">
                <a16:creationId xmlns:a16="http://schemas.microsoft.com/office/drawing/2014/main" id="{E1E0BDE4-F6AE-0197-7C0F-7071DDD0F8E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400549" y="2722376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6" name="Graphic 105" descr="Graduation cap">
            <a:extLst>
              <a:ext uri="{FF2B5EF4-FFF2-40B4-BE49-F238E27FC236}">
                <a16:creationId xmlns:a16="http://schemas.microsoft.com/office/drawing/2014/main" id="{72665B51-AA70-CF92-FB82-D6DF19E8127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683627" y="2871232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7" name="Graphic 106" descr="Graduation cap">
            <a:extLst>
              <a:ext uri="{FF2B5EF4-FFF2-40B4-BE49-F238E27FC236}">
                <a16:creationId xmlns:a16="http://schemas.microsoft.com/office/drawing/2014/main" id="{87AEC55B-EF8A-94DE-8C13-FC99F2B84FD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707910" y="2434996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8" name="Graphic 107" descr="Graduation cap">
            <a:extLst>
              <a:ext uri="{FF2B5EF4-FFF2-40B4-BE49-F238E27FC236}">
                <a16:creationId xmlns:a16="http://schemas.microsoft.com/office/drawing/2014/main" id="{6B89C88E-DCD7-C68C-F4FD-5EE74816320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978155" y="2590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9" name="Graphic 108" descr="Graduation cap">
            <a:extLst>
              <a:ext uri="{FF2B5EF4-FFF2-40B4-BE49-F238E27FC236}">
                <a16:creationId xmlns:a16="http://schemas.microsoft.com/office/drawing/2014/main" id="{A0C6671A-3576-BBAE-7D2C-837DC4A052F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978155" y="2819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0" name="Graphic 109" descr="Graduation cap">
            <a:extLst>
              <a:ext uri="{FF2B5EF4-FFF2-40B4-BE49-F238E27FC236}">
                <a16:creationId xmlns:a16="http://schemas.microsoft.com/office/drawing/2014/main" id="{D6A06D3A-52B2-C412-2D17-729EA4C407F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673355" y="2625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3" name="Graphic 102" descr="Graduation cap">
            <a:extLst>
              <a:ext uri="{FF2B5EF4-FFF2-40B4-BE49-F238E27FC236}">
                <a16:creationId xmlns:a16="http://schemas.microsoft.com/office/drawing/2014/main" id="{5D623466-5747-8AC8-3763-1443B397439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597155" y="2701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1" name="Graphic 110" descr="Graduation cap">
            <a:extLst>
              <a:ext uri="{FF2B5EF4-FFF2-40B4-BE49-F238E27FC236}">
                <a16:creationId xmlns:a16="http://schemas.microsoft.com/office/drawing/2014/main" id="{6F065317-9FFE-8885-A0AF-9E4E3D644D8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648200" y="41910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2" name="Graphic 111" descr="Graduation cap">
            <a:extLst>
              <a:ext uri="{FF2B5EF4-FFF2-40B4-BE49-F238E27FC236}">
                <a16:creationId xmlns:a16="http://schemas.microsoft.com/office/drawing/2014/main" id="{83D7AFBB-4985-0191-484B-5511C9BEE63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155988" y="1313131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3" name="Graphic 112" descr="Graduation cap">
            <a:extLst>
              <a:ext uri="{FF2B5EF4-FFF2-40B4-BE49-F238E27FC236}">
                <a16:creationId xmlns:a16="http://schemas.microsoft.com/office/drawing/2014/main" id="{30523C80-BD6F-034C-4E94-82C2D793D5D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315200" y="1558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4" name="Graphic 113" descr="Graduation cap">
            <a:extLst>
              <a:ext uri="{FF2B5EF4-FFF2-40B4-BE49-F238E27FC236}">
                <a16:creationId xmlns:a16="http://schemas.microsoft.com/office/drawing/2014/main" id="{01C57E74-AB6E-884B-144D-01D53E5730C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340355" y="4606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5" name="Graphic 114" descr="Graduation cap">
            <a:extLst>
              <a:ext uri="{FF2B5EF4-FFF2-40B4-BE49-F238E27FC236}">
                <a16:creationId xmlns:a16="http://schemas.microsoft.com/office/drawing/2014/main" id="{EF1B4932-8192-05E0-490D-041282AAA34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39000" y="4724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6" name="Graphic 115" descr="Graduation cap">
            <a:extLst>
              <a:ext uri="{FF2B5EF4-FFF2-40B4-BE49-F238E27FC236}">
                <a16:creationId xmlns:a16="http://schemas.microsoft.com/office/drawing/2014/main" id="{7B43C410-FAB7-7F5A-CEAC-9640106E23E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615955" y="3352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7" name="Graphic 116" descr="Graduation cap">
            <a:extLst>
              <a:ext uri="{FF2B5EF4-FFF2-40B4-BE49-F238E27FC236}">
                <a16:creationId xmlns:a16="http://schemas.microsoft.com/office/drawing/2014/main" id="{62D8907D-EDFA-DA98-34C3-80DD439C977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911355" y="228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8" name="Graphic 117" descr="Graduation cap">
            <a:extLst>
              <a:ext uri="{FF2B5EF4-FFF2-40B4-BE49-F238E27FC236}">
                <a16:creationId xmlns:a16="http://schemas.microsoft.com/office/drawing/2014/main" id="{10CDF037-0D56-6877-CCB3-B93B1E7B836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073155" y="3581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9" name="Graphic 118" descr="Graduation cap">
            <a:extLst>
              <a:ext uri="{FF2B5EF4-FFF2-40B4-BE49-F238E27FC236}">
                <a16:creationId xmlns:a16="http://schemas.microsoft.com/office/drawing/2014/main" id="{8B93D445-6D47-DACA-01F8-EAC2331C477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282955" y="4987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0" name="Graphic 119" descr="Graduation cap">
            <a:extLst>
              <a:ext uri="{FF2B5EF4-FFF2-40B4-BE49-F238E27FC236}">
                <a16:creationId xmlns:a16="http://schemas.microsoft.com/office/drawing/2014/main" id="{284C5EFC-A74B-C4CD-87EC-F6EC1BC7EFB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984208" y="3131691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1" name="Graphic 120" descr="Graduation cap">
            <a:extLst>
              <a:ext uri="{FF2B5EF4-FFF2-40B4-BE49-F238E27FC236}">
                <a16:creationId xmlns:a16="http://schemas.microsoft.com/office/drawing/2014/main" id="{8D74B3B3-5F84-AE96-1CB1-123ED476BBE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801991" y="1249151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2" name="Graphic 121" descr="Graduation cap">
            <a:extLst>
              <a:ext uri="{FF2B5EF4-FFF2-40B4-BE49-F238E27FC236}">
                <a16:creationId xmlns:a16="http://schemas.microsoft.com/office/drawing/2014/main" id="{3D49D98C-02F2-13D7-A928-187AFE4E48F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495800" y="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3" name="Graphic 122" descr="Graduation cap">
            <a:extLst>
              <a:ext uri="{FF2B5EF4-FFF2-40B4-BE49-F238E27FC236}">
                <a16:creationId xmlns:a16="http://schemas.microsoft.com/office/drawing/2014/main" id="{0652EE28-20F1-DD2E-3F95-9C299F90992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606555" y="2819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4" name="Graphic 123" descr="Graduation cap">
            <a:extLst>
              <a:ext uri="{FF2B5EF4-FFF2-40B4-BE49-F238E27FC236}">
                <a16:creationId xmlns:a16="http://schemas.microsoft.com/office/drawing/2014/main" id="{993880B9-5AD5-14EF-F46E-3A44A55595E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606555" y="3082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5" name="Graphic 124" descr="Graduation cap">
            <a:extLst>
              <a:ext uri="{FF2B5EF4-FFF2-40B4-BE49-F238E27FC236}">
                <a16:creationId xmlns:a16="http://schemas.microsoft.com/office/drawing/2014/main" id="{6CCDE9D6-96B5-E799-933B-D646499265B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911355" y="4114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6" name="Graphic 125" descr="Graduation cap">
            <a:extLst>
              <a:ext uri="{FF2B5EF4-FFF2-40B4-BE49-F238E27FC236}">
                <a16:creationId xmlns:a16="http://schemas.microsoft.com/office/drawing/2014/main" id="{DD8DDE5C-81BB-3453-E4CB-B8E812F8B1C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273555" y="4419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7" name="Graphic 126" descr="Graduation cap">
            <a:extLst>
              <a:ext uri="{FF2B5EF4-FFF2-40B4-BE49-F238E27FC236}">
                <a16:creationId xmlns:a16="http://schemas.microsoft.com/office/drawing/2014/main" id="{B5FC0410-607F-F7D8-5E03-48D4B114C6F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705600" y="872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8" name="Graphic 127" descr="Graduation cap">
            <a:extLst>
              <a:ext uri="{FF2B5EF4-FFF2-40B4-BE49-F238E27FC236}">
                <a16:creationId xmlns:a16="http://schemas.microsoft.com/office/drawing/2014/main" id="{58BFCFBB-B64F-FAF9-B7DF-F0939F2AB9D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086600" y="48351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9" name="Graphic 128" descr="Graduation cap">
            <a:extLst>
              <a:ext uri="{FF2B5EF4-FFF2-40B4-BE49-F238E27FC236}">
                <a16:creationId xmlns:a16="http://schemas.microsoft.com/office/drawing/2014/main" id="{B31EB96C-A34F-7F75-DF39-25E35288621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724400" y="4343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30" name="Graphic 129" descr="Graduation cap">
            <a:extLst>
              <a:ext uri="{FF2B5EF4-FFF2-40B4-BE49-F238E27FC236}">
                <a16:creationId xmlns:a16="http://schemas.microsoft.com/office/drawing/2014/main" id="{814E860C-3D02-941F-F93F-9D00A64DD13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216155" y="4301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31" name="Graphic 130" descr="Graduation cap">
            <a:extLst>
              <a:ext uri="{FF2B5EF4-FFF2-40B4-BE49-F238E27FC236}">
                <a16:creationId xmlns:a16="http://schemas.microsoft.com/office/drawing/2014/main" id="{AF9100CA-53C2-32E5-49D9-54BFF599802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400800" y="46482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32" name="Graphic 131" descr="Graduation cap">
            <a:extLst>
              <a:ext uri="{FF2B5EF4-FFF2-40B4-BE49-F238E27FC236}">
                <a16:creationId xmlns:a16="http://schemas.microsoft.com/office/drawing/2014/main" id="{6C6124C8-583F-4B07-3B65-E51BA3B7A77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172200" y="5257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33" name="Graphic 132" descr="Graduation cap">
            <a:extLst>
              <a:ext uri="{FF2B5EF4-FFF2-40B4-BE49-F238E27FC236}">
                <a16:creationId xmlns:a16="http://schemas.microsoft.com/office/drawing/2014/main" id="{EE11B7A9-8105-FD06-3433-475801DB23E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086600" y="45720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34" name="Graphic 133" descr="Graduation cap">
            <a:extLst>
              <a:ext uri="{FF2B5EF4-FFF2-40B4-BE49-F238E27FC236}">
                <a16:creationId xmlns:a16="http://schemas.microsoft.com/office/drawing/2014/main" id="{FF8FB4DF-886D-8331-5B6B-AACDBFE3FBA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791200" y="6400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35" name="Graphic 134" descr="Graduation cap">
            <a:extLst>
              <a:ext uri="{FF2B5EF4-FFF2-40B4-BE49-F238E27FC236}">
                <a16:creationId xmlns:a16="http://schemas.microsoft.com/office/drawing/2014/main" id="{67019884-2483-0427-0266-A23535B08EC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197355" y="1558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36" name="Graphic 135" descr="Graduation cap">
            <a:extLst>
              <a:ext uri="{FF2B5EF4-FFF2-40B4-BE49-F238E27FC236}">
                <a16:creationId xmlns:a16="http://schemas.microsoft.com/office/drawing/2014/main" id="{F7289C0A-2E81-C21E-BD5E-324DDC3415B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324600" y="55209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3D758811-07A3-FF5B-453C-8FE0A76C265C}"/>
              </a:ext>
            </a:extLst>
          </p:cNvPr>
          <p:cNvSpPr txBox="1"/>
          <p:nvPr/>
        </p:nvSpPr>
        <p:spPr>
          <a:xfrm>
            <a:off x="335829" y="1068621"/>
            <a:ext cx="1921501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7200" dirty="0"/>
              <a:t>244</a:t>
            </a:r>
          </a:p>
        </p:txBody>
      </p:sp>
      <p:pic>
        <p:nvPicPr>
          <p:cNvPr id="139" name="Graphic 138" descr="Graduation cap">
            <a:extLst>
              <a:ext uri="{FF2B5EF4-FFF2-40B4-BE49-F238E27FC236}">
                <a16:creationId xmlns:a16="http://schemas.microsoft.com/office/drawing/2014/main" id="{8E9BA207-B8CC-1A36-A26A-CE292109F66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315200" y="2396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37" name="Graphic 136" descr="Graduation cap">
            <a:extLst>
              <a:ext uri="{FF2B5EF4-FFF2-40B4-BE49-F238E27FC236}">
                <a16:creationId xmlns:a16="http://schemas.microsoft.com/office/drawing/2014/main" id="{F3D34308-8213-8DD1-50DB-897448B93D5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645155" y="6435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40" name="Graphic 139" descr="Graduation cap">
            <a:extLst>
              <a:ext uri="{FF2B5EF4-FFF2-40B4-BE49-F238E27FC236}">
                <a16:creationId xmlns:a16="http://schemas.microsoft.com/office/drawing/2014/main" id="{D36F160F-C290-5286-31C8-F73C1DE6507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492755" y="990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3324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4">
            <a:extLst>
              <a:ext uri="{FF2B5EF4-FFF2-40B4-BE49-F238E27FC236}">
                <a16:creationId xmlns:a16="http://schemas.microsoft.com/office/drawing/2014/main" id="{463DF3E6-A480-C242-BF6E-A3B944DB7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14600"/>
            <a:ext cx="9144000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Disponibles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ya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—44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cursos</a:t>
            </a:r>
            <a:endParaRPr lang="en-US" altLang="en-US" sz="1800" b="1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Antiguo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Testamento</a:t>
            </a:r>
            <a:r>
              <a:rPr lang="en-US" altLang="en-US" sz="1800" dirty="0">
                <a:latin typeface="Times New Roman" panose="02020603050405020304" pitchFamily="18" charset="0"/>
              </a:rPr>
              <a:t>	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Nuevo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Testamento</a:t>
            </a:r>
            <a:r>
              <a:rPr lang="en-US" altLang="en-US" sz="1800" dirty="0">
                <a:latin typeface="Times New Roman" panose="02020603050405020304" pitchFamily="18" charset="0"/>
              </a:rPr>
              <a:t>		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Herramientas</a:t>
            </a:r>
            <a:r>
              <a:rPr lang="en-US" altLang="en-US" sz="1800" dirty="0">
                <a:latin typeface="Times New Roman" panose="02020603050405020304" pitchFamily="18" charset="0"/>
              </a:rPr>
              <a:t>			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Ministerio</a:t>
            </a:r>
            <a:endParaRPr lang="en-US" altLang="en-US" sz="1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AT 1, 2, 3, 4 	 		Vida de Cristo 1, 2 		</a:t>
            </a:r>
            <a:r>
              <a:rPr lang="en-US" altLang="en-US" sz="1800" dirty="0" err="1">
                <a:latin typeface="Times New Roman" panose="02020603050405020304" pitchFamily="18" charset="0"/>
              </a:rPr>
              <a:t>Hebreo</a:t>
            </a:r>
            <a:r>
              <a:rPr lang="en-US" altLang="en-US" sz="1800" dirty="0">
                <a:latin typeface="Times New Roman" panose="02020603050405020304" pitchFamily="18" charset="0"/>
              </a:rPr>
              <a:t> 1, 2			</a:t>
            </a:r>
            <a:r>
              <a:rPr lang="en-US" altLang="en-US" sz="1800" dirty="0" err="1">
                <a:latin typeface="Times New Roman" panose="02020603050405020304" pitchFamily="18" charset="0"/>
              </a:rPr>
              <a:t>Formación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Espiritual</a:t>
            </a:r>
            <a:endParaRPr lang="en-US" altLang="en-US" sz="18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 err="1">
                <a:latin typeface="Times New Roman" panose="02020603050405020304" pitchFamily="18" charset="0"/>
              </a:rPr>
              <a:t>Libros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sapienciales</a:t>
            </a:r>
            <a:r>
              <a:rPr lang="en-US" altLang="en-US" sz="1800" dirty="0">
                <a:latin typeface="Times New Roman" panose="02020603050405020304" pitchFamily="18" charset="0"/>
              </a:rPr>
              <a:t>		</a:t>
            </a:r>
            <a:r>
              <a:rPr lang="en-US" altLang="en-US" sz="1800" dirty="0" err="1">
                <a:latin typeface="Times New Roman" panose="02020603050405020304" pitchFamily="18" charset="0"/>
              </a:rPr>
              <a:t>Hechos</a:t>
            </a:r>
            <a:r>
              <a:rPr lang="en-US" altLang="en-US" sz="1800" dirty="0">
                <a:latin typeface="Times New Roman" panose="02020603050405020304" pitchFamily="18" charset="0"/>
              </a:rPr>
              <a:t>			    	Griego 1, 2 			</a:t>
            </a:r>
            <a:r>
              <a:rPr lang="en-US" altLang="en-US" sz="1800" dirty="0" err="1">
                <a:latin typeface="Times New Roman" panose="02020603050405020304" pitchFamily="18" charset="0"/>
              </a:rPr>
              <a:t>Hogar</a:t>
            </a:r>
            <a:r>
              <a:rPr lang="en-US" altLang="en-US" sz="1800" dirty="0">
                <a:latin typeface="Times New Roman" panose="02020603050405020304" pitchFamily="18" charset="0"/>
              </a:rPr>
              <a:t> Cristiano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800" dirty="0" err="1">
                <a:latin typeface="Times New Roman" panose="02020603050405020304" pitchFamily="18" charset="0"/>
              </a:rPr>
              <a:t>Isaías</a:t>
            </a:r>
            <a:r>
              <a:rPr lang="en-US" altLang="en-US" sz="1800" dirty="0">
                <a:latin typeface="Times New Roman" panose="02020603050405020304" pitchFamily="18" charset="0"/>
              </a:rPr>
              <a:t> 				</a:t>
            </a:r>
            <a:r>
              <a:rPr lang="en-US" altLang="en-US" sz="1800" dirty="0" err="1">
                <a:latin typeface="Times New Roman" panose="02020603050405020304" pitchFamily="18" charset="0"/>
              </a:rPr>
              <a:t>Romanos</a:t>
            </a:r>
            <a:r>
              <a:rPr lang="en-US" altLang="en-US" sz="1800" dirty="0">
                <a:latin typeface="Times New Roman" panose="02020603050405020304" pitchFamily="18" charset="0"/>
              </a:rPr>
              <a:t>/</a:t>
            </a:r>
            <a:r>
              <a:rPr lang="en-US" altLang="en-US" sz="1800" dirty="0" err="1">
                <a:latin typeface="Times New Roman" panose="02020603050405020304" pitchFamily="18" charset="0"/>
              </a:rPr>
              <a:t>Gálatas</a:t>
            </a:r>
            <a:r>
              <a:rPr lang="en-US" altLang="en-US" sz="1800" dirty="0">
                <a:latin typeface="Times New Roman" panose="02020603050405020304" pitchFamily="18" charset="0"/>
              </a:rPr>
              <a:t>	 	</a:t>
            </a:r>
            <a:r>
              <a:rPr lang="en-US" altLang="en-US" sz="1800" dirty="0" err="1">
                <a:latin typeface="Times New Roman" panose="02020603050405020304" pitchFamily="18" charset="0"/>
              </a:rPr>
              <a:t>Hermen</a:t>
            </a:r>
            <a:r>
              <a:rPr lang="en-US" altLang="en-US" sz="1800" dirty="0">
                <a:latin typeface="Times New Roman" panose="02020603050405020304" pitchFamily="18" charset="0"/>
              </a:rPr>
              <a:t>./</a:t>
            </a:r>
            <a:r>
              <a:rPr lang="en-US" altLang="en-US" sz="1800" dirty="0" err="1">
                <a:latin typeface="Times New Roman" panose="02020603050405020304" pitchFamily="18" charset="0"/>
              </a:rPr>
              <a:t>Exeg</a:t>
            </a:r>
            <a:r>
              <a:rPr lang="en-US" altLang="en-US" sz="1800" dirty="0">
                <a:latin typeface="Times New Roman" panose="02020603050405020304" pitchFamily="18" charset="0"/>
              </a:rPr>
              <a:t>. 1, 2	 	</a:t>
            </a:r>
            <a:r>
              <a:rPr lang="en-US" altLang="en-US" sz="1800" dirty="0" err="1">
                <a:latin typeface="Times New Roman" panose="02020603050405020304" pitchFamily="18" charset="0"/>
              </a:rPr>
              <a:t>Consejería</a:t>
            </a:r>
            <a:endParaRPr lang="en-US" altLang="en-US" sz="18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800" dirty="0" err="1">
                <a:latin typeface="Times New Roman" panose="02020603050405020304" pitchFamily="18" charset="0"/>
              </a:rPr>
              <a:t>Jeremías</a:t>
            </a:r>
            <a:r>
              <a:rPr lang="en-US" altLang="en-US" sz="1800" dirty="0">
                <a:latin typeface="Times New Roman" panose="02020603050405020304" pitchFamily="18" charset="0"/>
              </a:rPr>
              <a:t>/</a:t>
            </a:r>
            <a:r>
              <a:rPr lang="en-US" altLang="en-US" sz="1800" dirty="0" err="1">
                <a:latin typeface="Times New Roman" panose="02020603050405020304" pitchFamily="18" charset="0"/>
              </a:rPr>
              <a:t>Lamentaciones</a:t>
            </a:r>
            <a:r>
              <a:rPr lang="en-US" altLang="en-US" sz="1800" dirty="0">
                <a:latin typeface="Times New Roman" panose="02020603050405020304" pitchFamily="18" charset="0"/>
              </a:rPr>
              <a:t>	1-2 </a:t>
            </a:r>
            <a:r>
              <a:rPr lang="en-US" altLang="en-US" sz="1800" dirty="0" err="1">
                <a:latin typeface="Times New Roman" panose="02020603050405020304" pitchFamily="18" charset="0"/>
              </a:rPr>
              <a:t>Corintios</a:t>
            </a:r>
            <a:r>
              <a:rPr lang="en-US" altLang="en-US" sz="1800" dirty="0">
                <a:latin typeface="Times New Roman" panose="02020603050405020304" pitchFamily="18" charset="0"/>
              </a:rPr>
              <a:t> 			</a:t>
            </a:r>
            <a:r>
              <a:rPr lang="en-US" altLang="en-US" sz="1800" dirty="0" err="1">
                <a:latin typeface="Times New Roman" panose="02020603050405020304" pitchFamily="18" charset="0"/>
              </a:rPr>
              <a:t>Homilética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nueva</a:t>
            </a:r>
            <a:r>
              <a:rPr lang="en-US" altLang="en-US" sz="1800" dirty="0">
                <a:latin typeface="Times New Roman" panose="02020603050405020304" pitchFamily="18" charset="0"/>
              </a:rPr>
              <a:t>	 	</a:t>
            </a:r>
            <a:r>
              <a:rPr lang="en-US" altLang="en-US" sz="1800" dirty="0" err="1">
                <a:latin typeface="Times New Roman" panose="02020603050405020304" pitchFamily="18" charset="0"/>
              </a:rPr>
              <a:t>Liderazgo</a:t>
            </a:r>
            <a:endParaRPr lang="en-US" altLang="en-US" sz="18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Ezequiel/Daniel	 	</a:t>
            </a:r>
            <a:r>
              <a:rPr lang="en-US" altLang="en-US" sz="1800" dirty="0" err="1">
                <a:latin typeface="Times New Roman" panose="02020603050405020304" pitchFamily="18" charset="0"/>
              </a:rPr>
              <a:t>Epístolas</a:t>
            </a:r>
            <a:r>
              <a:rPr lang="en-US" altLang="en-US" sz="1800" dirty="0">
                <a:latin typeface="Times New Roman" panose="02020603050405020304" pitchFamily="18" charset="0"/>
              </a:rPr>
              <a:t>/</a:t>
            </a:r>
            <a:r>
              <a:rPr lang="en-US" altLang="en-US" sz="1800" dirty="0" err="1">
                <a:latin typeface="Times New Roman" panose="02020603050405020304" pitchFamily="18" charset="0"/>
              </a:rPr>
              <a:t>Cárcel</a:t>
            </a:r>
            <a:r>
              <a:rPr lang="en-US" altLang="en-US" sz="1800" dirty="0">
                <a:latin typeface="Times New Roman" panose="02020603050405020304" pitchFamily="18" charset="0"/>
              </a:rPr>
              <a:t>	 	</a:t>
            </a:r>
            <a:r>
              <a:rPr lang="en-US" altLang="en-US" sz="1800" dirty="0" err="1">
                <a:latin typeface="Times New Roman" panose="02020603050405020304" pitchFamily="18" charset="0"/>
              </a:rPr>
              <a:t>Pensamiento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analítico</a:t>
            </a:r>
            <a:r>
              <a:rPr lang="en-US" altLang="en-US" sz="1800" dirty="0">
                <a:latin typeface="Times New Roman" panose="02020603050405020304" pitchFamily="18" charset="0"/>
              </a:rPr>
              <a:t>	Cristiano y </a:t>
            </a:r>
            <a:r>
              <a:rPr lang="en-US" altLang="en-US" sz="1800" dirty="0" err="1">
                <a:latin typeface="Times New Roman" panose="02020603050405020304" pitchFamily="18" charset="0"/>
              </a:rPr>
              <a:t>Cultura</a:t>
            </a:r>
            <a:endParaRPr lang="en-US" altLang="en-US" sz="18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 err="1">
                <a:latin typeface="Times New Roman" panose="02020603050405020304" pitchFamily="18" charset="0"/>
              </a:rPr>
              <a:t>Profetas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menores</a:t>
            </a:r>
            <a:r>
              <a:rPr lang="en-US" altLang="en-US" sz="1800" dirty="0">
                <a:latin typeface="Times New Roman" panose="02020603050405020304" pitchFamily="18" charset="0"/>
              </a:rPr>
              <a:t>		Pastorales								Intro al </a:t>
            </a:r>
            <a:r>
              <a:rPr lang="en-US" altLang="en-US" sz="1800" dirty="0" err="1">
                <a:latin typeface="Times New Roman" panose="02020603050405020304" pitchFamily="18" charset="0"/>
              </a:rPr>
              <a:t>Ministerio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				1-2 Pedro, Santiago		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History</a:t>
            </a:r>
            <a:r>
              <a:rPr lang="en-US" altLang="en-US" sz="1800" b="1" dirty="0">
                <a:latin typeface="Times New Roman" panose="02020603050405020304" pitchFamily="18" charset="0"/>
              </a:rPr>
              <a:t>				</a:t>
            </a:r>
            <a:r>
              <a:rPr lang="en-US" altLang="en-US" sz="1800" dirty="0" err="1">
                <a:latin typeface="Times New Roman" panose="02020603050405020304" pitchFamily="18" charset="0"/>
              </a:rPr>
              <a:t>Grupos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pequeños</a:t>
            </a:r>
            <a:endParaRPr lang="en-US" altLang="en-US" sz="18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				</a:t>
            </a:r>
            <a:r>
              <a:rPr lang="en-US" altLang="en-US" sz="1800" dirty="0" err="1">
                <a:latin typeface="Times New Roman" panose="02020603050405020304" pitchFamily="18" charset="0"/>
              </a:rPr>
              <a:t>Hebreos</a:t>
            </a:r>
            <a:r>
              <a:rPr lang="en-US" altLang="en-US" sz="1800" dirty="0">
                <a:latin typeface="Times New Roman" panose="02020603050405020304" pitchFamily="18" charset="0"/>
              </a:rPr>
              <a:t>	 			Historia/</a:t>
            </a:r>
            <a:r>
              <a:rPr lang="en-US" altLang="en-US" sz="1800" dirty="0" err="1">
                <a:latin typeface="Times New Roman" panose="02020603050405020304" pitchFamily="18" charset="0"/>
              </a:rPr>
              <a:t>Geografía</a:t>
            </a:r>
            <a:r>
              <a:rPr lang="en-US" altLang="en-US" sz="1800" dirty="0">
                <a:latin typeface="Times New Roman" panose="02020603050405020304" pitchFamily="18" charset="0"/>
              </a:rPr>
              <a:t>		</a:t>
            </a:r>
            <a:r>
              <a:rPr lang="en-US" altLang="en-US" sz="1800" dirty="0" err="1">
                <a:latin typeface="Times New Roman" panose="02020603050405020304" pitchFamily="18" charset="0"/>
              </a:rPr>
              <a:t>Grupos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religiosos</a:t>
            </a:r>
            <a:endParaRPr lang="en-US" altLang="en-US" sz="18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	    			</a:t>
            </a:r>
            <a:r>
              <a:rPr lang="es-MX" altLang="en-US" sz="1800" dirty="0">
                <a:latin typeface="Book Antiqua" panose="02040602050305030304" pitchFamily="18" charset="0"/>
              </a:rPr>
              <a:t>Apocalipsis			</a:t>
            </a:r>
            <a:r>
              <a:rPr lang="en-US" altLang="en-US" sz="1800" dirty="0">
                <a:latin typeface="Times New Roman" panose="02020603050405020304" pitchFamily="18" charset="0"/>
              </a:rPr>
              <a:t>Historia de la </a:t>
            </a:r>
            <a:r>
              <a:rPr lang="en-US" altLang="en-US" sz="1800" dirty="0" err="1">
                <a:latin typeface="Times New Roman" panose="02020603050405020304" pitchFamily="18" charset="0"/>
              </a:rPr>
              <a:t>Iglesia</a:t>
            </a:r>
            <a:r>
              <a:rPr lang="en-US" altLang="en-US" sz="1800" dirty="0">
                <a:latin typeface="Times New Roman" panose="02020603050405020304" pitchFamily="18" charset="0"/>
              </a:rPr>
              <a:t> 1 	Plantar </a:t>
            </a:r>
            <a:r>
              <a:rPr lang="en-US" altLang="en-US" sz="1800" dirty="0" err="1">
                <a:latin typeface="Times New Roman" panose="02020603050405020304" pitchFamily="18" charset="0"/>
              </a:rPr>
              <a:t>iglesias</a:t>
            </a:r>
            <a:endParaRPr lang="en-US" altLang="en-US" sz="18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         			      					Historia de la </a:t>
            </a:r>
            <a:r>
              <a:rPr lang="en-US" altLang="en-US" sz="1800" dirty="0" err="1">
                <a:latin typeface="Times New Roman" panose="02020603050405020304" pitchFamily="18" charset="0"/>
              </a:rPr>
              <a:t>iglesia</a:t>
            </a:r>
            <a:r>
              <a:rPr lang="en-US" altLang="en-US" sz="1800" dirty="0">
                <a:latin typeface="Times New Roman" panose="02020603050405020304" pitchFamily="18" charset="0"/>
              </a:rPr>
              <a:t> 2	Adoración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				    					Historia/</a:t>
            </a:r>
            <a:r>
              <a:rPr lang="en-US" altLang="en-US" sz="1800" dirty="0" err="1">
                <a:latin typeface="Times New Roman" panose="02020603050405020304" pitchFamily="18" charset="0"/>
              </a:rPr>
              <a:t>restauración</a:t>
            </a:r>
            <a:r>
              <a:rPr lang="en-US" altLang="en-US" sz="1800" dirty="0">
                <a:latin typeface="Times New Roman" panose="02020603050405020304" pitchFamily="18" charset="0"/>
              </a:rPr>
              <a:t> 	Cielo	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														</a:t>
            </a:r>
            <a:r>
              <a:rPr lang="en-US" altLang="en-US" sz="1800" dirty="0" err="1">
                <a:latin typeface="Times New Roman" panose="02020603050405020304" pitchFamily="18" charset="0"/>
              </a:rPr>
              <a:t>Antropología</a:t>
            </a:r>
            <a:r>
              <a:rPr lang="en-US" altLang="en-US" sz="1800" dirty="0">
                <a:latin typeface="Times New Roman" panose="02020603050405020304" pitchFamily="18" charset="0"/>
              </a:rPr>
              <a:t> 1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													      Fe y </a:t>
            </a:r>
            <a:r>
              <a:rPr lang="en-US" altLang="en-US" sz="1800" dirty="0" err="1">
                <a:latin typeface="Times New Roman" panose="02020603050405020304" pitchFamily="18" charset="0"/>
              </a:rPr>
              <a:t>desarrollo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humano</a:t>
            </a:r>
            <a:r>
              <a:rPr lang="en-US" altLang="en-US" sz="1800" dirty="0">
                <a:latin typeface="Times New Roman" panose="02020603050405020304" pitchFamily="18" charset="0"/>
              </a:rPr>
              <a:t>  		</a:t>
            </a:r>
          </a:p>
        </p:txBody>
      </p:sp>
      <p:sp>
        <p:nvSpPr>
          <p:cNvPr id="75778" name="TextBox 2">
            <a:extLst>
              <a:ext uri="{FF2B5EF4-FFF2-40B4-BE49-F238E27FC236}">
                <a16:creationId xmlns:a16="http://schemas.microsoft.com/office/drawing/2014/main" id="{DEDDDFF8-EB83-9243-BC9C-2ED09771E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6988"/>
            <a:ext cx="457200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2600" b="1" dirty="0">
                <a:latin typeface="Book Antiqua" panose="02040602050305030304" pitchFamily="18" charset="0"/>
              </a:rPr>
              <a:t>IBIT en línea (2100 alumnos) ibitenlinea.org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s-MX" altLang="en-US" sz="800" b="1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1800" b="1" dirty="0">
                <a:solidFill>
                  <a:srgbClr val="FFFF00"/>
                </a:solidFill>
                <a:latin typeface="Book Antiqua" panose="02040602050305030304" pitchFamily="18" charset="0"/>
              </a:rPr>
              <a:t>En preparación</a:t>
            </a:r>
            <a:endParaRPr lang="es-MX" altLang="en-US" sz="1800" b="1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1800" dirty="0">
                <a:latin typeface="Book Antiqua" panose="02040602050305030304" pitchFamily="18" charset="0"/>
              </a:rPr>
              <a:t>Formación espiritual 2025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1800" dirty="0">
                <a:latin typeface="Book Antiqua" panose="02040602050305030304" pitchFamily="18" charset="0"/>
              </a:rPr>
              <a:t>Y actualizando varios más</a:t>
            </a:r>
          </a:p>
        </p:txBody>
      </p:sp>
      <p:pic>
        <p:nvPicPr>
          <p:cNvPr id="2" name="Picture 1" descr="A person in a blue shirt and tie&#10;&#10;AI-generated content may be incorrect.">
            <a:extLst>
              <a:ext uri="{FF2B5EF4-FFF2-40B4-BE49-F238E27FC236}">
                <a16:creationId xmlns:a16="http://schemas.microsoft.com/office/drawing/2014/main" id="{9FF40437-275C-69AC-33EA-B78823BB6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3" y="0"/>
            <a:ext cx="44831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01803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7F0A5A2C-56E4-D647-BDE5-96BF82FE9E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304800"/>
            <a:ext cx="7162800" cy="6096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_tradnl" altLang="en-US" sz="3200" b="1" cap="none">
                <a:latin typeface="Cambria" panose="02040503050406030204" pitchFamily="18" charset="0"/>
                <a:ea typeface="ＭＳ Ｐゴシック" panose="020B0600070205080204" pitchFamily="34" charset="-128"/>
              </a:rPr>
              <a:t>CURSOS DE VIDEO EN LINEA</a:t>
            </a:r>
            <a:endParaRPr lang="en-US" altLang="en-US" sz="3200" b="1" cap="none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53250" name="Rectangle 5">
            <a:extLst>
              <a:ext uri="{FF2B5EF4-FFF2-40B4-BE49-F238E27FC236}">
                <a16:creationId xmlns:a16="http://schemas.microsoft.com/office/drawing/2014/main" id="{9DB979AA-105F-B445-B4BE-FD3B691328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295400"/>
            <a:ext cx="9144000" cy="5334000"/>
          </a:xfrm>
        </p:spPr>
        <p:txBody>
          <a:bodyPr/>
          <a:lstStyle/>
          <a:p>
            <a:pPr marL="533400" indent="-533400" eaLnBrk="1" hangingPunct="1">
              <a:buClr>
                <a:srgbClr val="2B2138"/>
              </a:buClr>
              <a:buFont typeface="Wingdings 2" pitchFamily="2" charset="2"/>
              <a:buChar char=""/>
            </a:pP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Con 44 cursos grabados, ahora uno puede estudiar en línea y recibir la Licenciatura de Estudios Bíblicos.</a:t>
            </a:r>
          </a:p>
          <a:p>
            <a:pPr marL="533400" indent="-533400" eaLnBrk="1" hangingPunct="1">
              <a:buClr>
                <a:srgbClr val="2B2138"/>
              </a:buClr>
              <a:buFont typeface="Wingdings 2" pitchFamily="2" charset="2"/>
              <a:buChar char=""/>
            </a:pP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2100+ alumnos en 180 países y 44 territorios</a:t>
            </a:r>
          </a:p>
        </p:txBody>
      </p:sp>
    </p:spTree>
    <p:extLst>
      <p:ext uri="{BB962C8B-B14F-4D97-AF65-F5344CB8AC3E}">
        <p14:creationId xmlns:p14="http://schemas.microsoft.com/office/powerpoint/2010/main" val="3276306516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CF327-0A98-4B42-BE6F-D80359110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6200"/>
            <a:ext cx="88392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Cambria" charset="0"/>
                <a:ea typeface="Cambria" charset="0"/>
                <a:cs typeface="Cambria" charset="0"/>
              </a:rPr>
              <a:t>Discos </a:t>
            </a:r>
            <a:r>
              <a:rPr lang="en-US" dirty="0" err="1">
                <a:latin typeface="Cambria" charset="0"/>
                <a:ea typeface="Cambria" charset="0"/>
                <a:cs typeface="Cambria" charset="0"/>
              </a:rPr>
              <a:t>duros</a:t>
            </a:r>
            <a:r>
              <a:rPr lang="en-US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en-US" dirty="0" err="1">
                <a:latin typeface="Cambria" charset="0"/>
                <a:ea typeface="Cambria" charset="0"/>
                <a:cs typeface="Cambria" charset="0"/>
              </a:rPr>
              <a:t>para</a:t>
            </a:r>
            <a:r>
              <a:rPr lang="en-US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en-US" dirty="0" err="1">
                <a:latin typeface="Cambria" charset="0"/>
                <a:ea typeface="Cambria" charset="0"/>
                <a:cs typeface="Cambria" charset="0"/>
              </a:rPr>
              <a:t>escuelas</a:t>
            </a:r>
            <a:r>
              <a:rPr lang="en-US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en-US" dirty="0" err="1">
                <a:latin typeface="Cambria" charset="0"/>
                <a:ea typeface="Cambria" charset="0"/>
                <a:cs typeface="Cambria" charset="0"/>
              </a:rPr>
              <a:t>remotas</a:t>
            </a:r>
            <a:endParaRPr lang="en-US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55298" name="Content Placeholder 2">
            <a:extLst>
              <a:ext uri="{FF2B5EF4-FFF2-40B4-BE49-F238E27FC236}">
                <a16:creationId xmlns:a16="http://schemas.microsoft.com/office/drawing/2014/main" id="{DE295186-1FCB-094A-A35A-7E43E7AE6F8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8750" y="1066800"/>
            <a:ext cx="8680450" cy="55626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Para los sitios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remotas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donde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no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existe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el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acceso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al internet, o es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muy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limitado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pusimos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todos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nuestros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materiales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en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discos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duros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.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Facilitados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y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calificados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por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obreros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locales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Hemos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tenido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62 EBL en total, en 18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países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con un total de 49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coordinadores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y 710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alumnos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.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Además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en Cuba IBIT </a:t>
            </a:r>
          </a:p>
          <a:p>
            <a:pPr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tiene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más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de 18,000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alumnos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que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han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utilizado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este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formato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.</a:t>
            </a:r>
          </a:p>
          <a:p>
            <a:pPr eaLnBrk="1" hangingPunct="1">
              <a:lnSpc>
                <a:spcPct val="110000"/>
              </a:lnSpc>
            </a:pPr>
            <a:endParaRPr lang="en-US" altLang="en-US" sz="30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110000"/>
              </a:lnSpc>
            </a:pPr>
            <a:endParaRPr lang="en-US" altLang="en-US" sz="30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55299" name="Picture 3">
            <a:extLst>
              <a:ext uri="{FF2B5EF4-FFF2-40B4-BE49-F238E27FC236}">
                <a16:creationId xmlns:a16="http://schemas.microsoft.com/office/drawing/2014/main" id="{CB77ACA3-E367-884A-9F2F-5F1200B2C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350" y="4343400"/>
            <a:ext cx="3422650" cy="2514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669683"/>
      </p:ext>
    </p:extLst>
  </p:cSld>
  <p:clrMapOvr>
    <a:masterClrMapping/>
  </p:clrMapOvr>
  <p:transition advClick="0" advTm="7000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3">
            <a:extLst>
              <a:ext uri="{FF2B5EF4-FFF2-40B4-BE49-F238E27FC236}">
                <a16:creationId xmlns:a16="http://schemas.microsoft.com/office/drawing/2014/main" id="{98FE5A7A-3731-0B41-B679-0B9B1D9CF59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533400" indent="-533400" algn="ctr" eaLnBrk="1" hangingPunct="1">
              <a:lnSpc>
                <a:spcPct val="110000"/>
              </a:lnSpc>
              <a:buFontTx/>
              <a:buNone/>
            </a:pPr>
            <a:r>
              <a:rPr lang="en-US" altLang="en-US" sz="4400">
                <a:latin typeface="Cambria" panose="02040503050406030204" pitchFamily="18" charset="0"/>
                <a:ea typeface="ＭＳ Ｐゴシック" panose="020B0600070205080204" pitchFamily="34" charset="-128"/>
              </a:rPr>
              <a:t>Misión</a:t>
            </a:r>
          </a:p>
          <a:p>
            <a:pPr marL="914400" lvl="1" indent="-457200" eaLnBrk="1" hangingPunct="1">
              <a:lnSpc>
                <a:spcPct val="110000"/>
              </a:lnSpc>
              <a:buFontTx/>
              <a:buNone/>
            </a:pPr>
            <a:r>
              <a:rPr lang="en-US" altLang="en-US" sz="4400">
                <a:latin typeface="Cambria" panose="02040503050406030204" pitchFamily="18" charset="0"/>
                <a:ea typeface="ＭＳ Ｐゴシック" panose="020B0600070205080204" pitchFamily="34" charset="-128"/>
              </a:rPr>
              <a:t>Hacer discípulos que hacen otros discípulos, plantando y nutriendo iglesias que son:</a:t>
            </a:r>
          </a:p>
          <a:p>
            <a:pPr marL="914400" lvl="1" indent="-457200" eaLnBrk="1" hangingPunct="1">
              <a:lnSpc>
                <a:spcPct val="110000"/>
              </a:lnSpc>
              <a:buFontTx/>
              <a:buNone/>
            </a:pPr>
            <a:endParaRPr lang="es-ES" altLang="en-US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914400" lvl="1" indent="-457200" eaLnBrk="1" hangingPunct="1">
              <a:lnSpc>
                <a:spcPct val="110000"/>
              </a:lnSpc>
            </a:pPr>
            <a:r>
              <a:rPr lang="es-ES" altLang="en-US" sz="4400">
                <a:latin typeface="Cambria" panose="02040503050406030204" pitchFamily="18" charset="0"/>
                <a:ea typeface="ＭＳ Ｐゴシック" panose="020B0600070205080204" pitchFamily="34" charset="-128"/>
              </a:rPr>
              <a:t>Bíblicas</a:t>
            </a:r>
          </a:p>
          <a:p>
            <a:pPr marL="914400" lvl="1" indent="-457200" eaLnBrk="1" hangingPunct="1">
              <a:lnSpc>
                <a:spcPct val="110000"/>
              </a:lnSpc>
            </a:pPr>
            <a:r>
              <a:rPr lang="es-ES" altLang="en-US" sz="4400">
                <a:latin typeface="Cambria" panose="02040503050406030204" pitchFamily="18" charset="0"/>
                <a:ea typeface="ＭＳ Ｐゴシック" panose="020B0600070205080204" pitchFamily="34" charset="-128"/>
              </a:rPr>
              <a:t>Evangelísticas</a:t>
            </a:r>
          </a:p>
          <a:p>
            <a:pPr marL="914400" lvl="1" indent="-457200" eaLnBrk="1" hangingPunct="1">
              <a:lnSpc>
                <a:spcPct val="110000"/>
              </a:lnSpc>
            </a:pPr>
            <a:r>
              <a:rPr lang="es-ES" altLang="en-US" sz="4400">
                <a:latin typeface="Cambria" panose="02040503050406030204" pitchFamily="18" charset="0"/>
                <a:ea typeface="ＭＳ Ｐゴシック" panose="020B0600070205080204" pitchFamily="34" charset="-128"/>
              </a:rPr>
              <a:t>Maduras</a:t>
            </a:r>
          </a:p>
          <a:p>
            <a:pPr marL="914400" lvl="1" indent="-457200" eaLnBrk="1" hangingPunct="1">
              <a:lnSpc>
                <a:spcPct val="110000"/>
              </a:lnSpc>
            </a:pPr>
            <a:r>
              <a:rPr lang="es-ES" altLang="en-US" sz="4400">
                <a:latin typeface="Cambria" panose="02040503050406030204" pitchFamily="18" charset="0"/>
                <a:ea typeface="ＭＳ Ｐゴシック" panose="020B0600070205080204" pitchFamily="34" charset="-128"/>
              </a:rPr>
              <a:t>Relevantes</a:t>
            </a:r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322" name="Rectangle 2">
            <a:extLst>
              <a:ext uri="{FF2B5EF4-FFF2-40B4-BE49-F238E27FC236}">
                <a16:creationId xmlns:a16="http://schemas.microsoft.com/office/drawing/2014/main" id="{C3E90692-2CB8-5C46-9760-35839439D4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6096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dirty="0" err="1">
                <a:latin typeface="Cambria" panose="02040503050406030204" pitchFamily="18" charset="0"/>
                <a:ea typeface="+mj-ea"/>
                <a:cs typeface="Arabic Typesetting" panose="020F0502020204030204" pitchFamily="34" charset="0"/>
              </a:rPr>
              <a:t>cursos</a:t>
            </a:r>
            <a:r>
              <a:rPr lang="en-US" sz="4000" b="1" dirty="0">
                <a:latin typeface="Cambria" panose="02040503050406030204" pitchFamily="18" charset="0"/>
                <a:ea typeface="+mj-ea"/>
                <a:cs typeface="Arabic Typesetting" panose="020F0502020204030204" pitchFamily="34" charset="0"/>
              </a:rPr>
              <a:t> de </a:t>
            </a:r>
            <a:r>
              <a:rPr lang="en-US" sz="4000" b="1" dirty="0" err="1">
                <a:latin typeface="Cambria" panose="02040503050406030204" pitchFamily="18" charset="0"/>
                <a:ea typeface="+mj-ea"/>
                <a:cs typeface="Arabic Typesetting" panose="020F0502020204030204" pitchFamily="34" charset="0"/>
              </a:rPr>
              <a:t>whatsapp</a:t>
            </a:r>
            <a:endParaRPr lang="en-US" sz="4000" b="1" dirty="0">
              <a:latin typeface="Cambria" panose="02040503050406030204" pitchFamily="18" charset="0"/>
              <a:ea typeface="+mj-ea"/>
              <a:cs typeface="Arabic Typesetting" panose="020F0502020204030204" pitchFamily="34" charset="0"/>
            </a:endParaRPr>
          </a:p>
        </p:txBody>
      </p:sp>
      <p:sp>
        <p:nvSpPr>
          <p:cNvPr id="54274" name="Rectangle 5">
            <a:extLst>
              <a:ext uri="{FF2B5EF4-FFF2-40B4-BE49-F238E27FC236}">
                <a16:creationId xmlns:a16="http://schemas.microsoft.com/office/drawing/2014/main" id="{2D5CFE88-E98C-B448-A0E4-9CC0E3E0481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990600"/>
            <a:ext cx="9144000" cy="5334000"/>
          </a:xfrm>
        </p:spPr>
        <p:txBody>
          <a:bodyPr/>
          <a:lstStyle/>
          <a:p>
            <a:pPr marL="533400" indent="-533400" eaLnBrk="1" hangingPunct="1">
              <a:buClr>
                <a:srgbClr val="E1E1E1"/>
              </a:buClr>
              <a:buFont typeface="Wingdings 2" pitchFamily="2" charset="2"/>
              <a:buChar char=""/>
              <a:defRPr/>
            </a:pP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Los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alumnos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reciben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los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audios y las PDF de las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clases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por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el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chat de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Whatsapp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.</a:t>
            </a:r>
          </a:p>
          <a:p>
            <a:pPr marL="533400" indent="-533400" eaLnBrk="1" hangingPunct="1">
              <a:buClr>
                <a:srgbClr val="E1E1E1"/>
              </a:buClr>
              <a:buFont typeface="Wingdings 2" pitchFamily="2" charset="2"/>
              <a:buChar char=""/>
              <a:defRPr/>
            </a:pP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Los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profesores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se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reunen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con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los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alumnos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una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hora para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repasar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materiales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cada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1-2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semanas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(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más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interacción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que en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línea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menos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que Zoom)</a:t>
            </a:r>
          </a:p>
          <a:p>
            <a:pPr marL="533400" indent="-533400" eaLnBrk="1" hangingPunct="1">
              <a:buClr>
                <a:srgbClr val="E1E1E1"/>
              </a:buClr>
              <a:buFont typeface="Wingdings 2" pitchFamily="2" charset="2"/>
              <a:buChar char=""/>
              <a:defRPr/>
            </a:pP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Los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coordinadores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locales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administran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y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califican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.</a:t>
            </a:r>
          </a:p>
          <a:p>
            <a:pPr marL="533400" indent="-533400" eaLnBrk="1" hangingPunct="1">
              <a:buClr>
                <a:srgbClr val="E1E1E1"/>
              </a:buClr>
              <a:buFont typeface="Wingdings 2" pitchFamily="2" charset="2"/>
              <a:buChar char=""/>
              <a:defRPr/>
            </a:pP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Este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formato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es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muy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útil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para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lugares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sin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mucho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internet o ancho de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banda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883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99000"/>
    </mc:Choice>
    <mc:Fallback xmlns="">
      <p:transition spd="slow" advTm="86399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Box 4">
            <a:extLst>
              <a:ext uri="{FF2B5EF4-FFF2-40B4-BE49-F238E27FC236}">
                <a16:creationId xmlns:a16="http://schemas.microsoft.com/office/drawing/2014/main" id="{19DEB176-113E-F44F-8062-01E2953ED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096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3" name="Picture 2" descr="A screenshot of a video chat&#10;&#10;AI-generated content may be incorrect.">
            <a:extLst>
              <a:ext uri="{FF2B5EF4-FFF2-40B4-BE49-F238E27FC236}">
                <a16:creationId xmlns:a16="http://schemas.microsoft.com/office/drawing/2014/main" id="{FFD1B6E8-91AE-AE40-E98C-6D01F1F8D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94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99000"/>
    </mc:Choice>
    <mc:Fallback xmlns="">
      <p:transition spd="slow" advTm="86399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>
            <a:extLst>
              <a:ext uri="{FF2B5EF4-FFF2-40B4-BE49-F238E27FC236}">
                <a16:creationId xmlns:a16="http://schemas.microsoft.com/office/drawing/2014/main" id="{13261DB0-A375-694C-8930-40268CF742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0"/>
            <a:ext cx="7924800" cy="6096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200" b="1" cap="none">
                <a:latin typeface="Cambria" panose="02040503050406030204" pitchFamily="18" charset="0"/>
                <a:ea typeface="ＭＳ Ｐゴシック" panose="020B0600070205080204" pitchFamily="34" charset="-128"/>
              </a:rPr>
              <a:t>Desde abril 2015 en YouTube… </a:t>
            </a:r>
          </a:p>
        </p:txBody>
      </p:sp>
      <p:sp>
        <p:nvSpPr>
          <p:cNvPr id="58370" name="Rectangle 5">
            <a:extLst>
              <a:ext uri="{FF2B5EF4-FFF2-40B4-BE49-F238E27FC236}">
                <a16:creationId xmlns:a16="http://schemas.microsoft.com/office/drawing/2014/main" id="{022966CB-065E-494B-870B-2F44DEFA3F8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990600"/>
            <a:ext cx="8229600" cy="5867400"/>
          </a:xfrm>
        </p:spPr>
        <p:txBody>
          <a:bodyPr/>
          <a:lstStyle/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Más de 1300 videos subidos</a:t>
            </a: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Más de 1.570.000 vistas</a:t>
            </a: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Más de 10.7 millones de minutos vistos</a:t>
            </a: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Más de 14.700+ suscritores</a:t>
            </a: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Acceso más fácil para algunos usuarios donde el internet es más limitado.</a:t>
            </a:r>
          </a:p>
        </p:txBody>
      </p:sp>
    </p:spTree>
    <p:extLst>
      <p:ext uri="{BB962C8B-B14F-4D97-AF65-F5344CB8AC3E}">
        <p14:creationId xmlns:p14="http://schemas.microsoft.com/office/powerpoint/2010/main" val="2331277165"/>
      </p:ext>
    </p:extLst>
  </p:cSld>
  <p:clrMapOvr>
    <a:masterClrMapping/>
  </p:clrMapOvr>
  <p:transition advClick="0" advTm="7000"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54C74919-6C96-314F-8689-2FE8B3A381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b="1">
                <a:latin typeface="Georgia" panose="02040502050405020303" pitchFamily="18" charset="0"/>
              </a:rPr>
              <a:t>Un Impacto Creciente en el Mundo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b="1"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82BD97C5-5A8B-8341-AF89-2552C21E8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657600"/>
            <a:ext cx="2895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300" dirty="0">
                <a:solidFill>
                  <a:srgbClr val="FFFF00"/>
                </a:solidFill>
                <a:latin typeface="Georgia" panose="02040502050405020303" pitchFamily="18" charset="0"/>
              </a:rPr>
              <a:t>6500+ </a:t>
            </a:r>
            <a:r>
              <a:rPr lang="en-US" altLang="en-US" sz="2300" dirty="0" err="1">
                <a:solidFill>
                  <a:srgbClr val="FFFF00"/>
                </a:solidFill>
                <a:latin typeface="Georgia" panose="02040502050405020303" pitchFamily="18" charset="0"/>
              </a:rPr>
              <a:t>bautismos</a:t>
            </a:r>
            <a:r>
              <a:rPr lang="en-US" altLang="en-US" sz="2300" dirty="0">
                <a:solidFill>
                  <a:srgbClr val="FFFF00"/>
                </a:solidFill>
                <a:latin typeface="Georgia" panose="02040502050405020303" pitchFamily="18" charset="0"/>
              </a:rPr>
              <a:t> </a:t>
            </a:r>
            <a:r>
              <a:rPr lang="en-US" altLang="en-US" sz="2300" dirty="0">
                <a:latin typeface="Georgia" panose="02040502050405020303" pitchFamily="18" charset="0"/>
              </a:rPr>
              <a:t>y </a:t>
            </a:r>
            <a:r>
              <a:rPr lang="en-US" altLang="en-US" sz="2300" dirty="0">
                <a:solidFill>
                  <a:srgbClr val="FFFF00"/>
                </a:solidFill>
                <a:latin typeface="Georgia" panose="02040502050405020303" pitchFamily="18" charset="0"/>
              </a:rPr>
              <a:t>83 </a:t>
            </a:r>
            <a:r>
              <a:rPr lang="en-US" altLang="en-US" sz="2300" dirty="0" err="1">
                <a:solidFill>
                  <a:srgbClr val="FFFF00"/>
                </a:solidFill>
                <a:latin typeface="Georgia" panose="02040502050405020303" pitchFamily="18" charset="0"/>
              </a:rPr>
              <a:t>nuevas</a:t>
            </a:r>
            <a:r>
              <a:rPr lang="en-US" altLang="en-US" sz="2300" dirty="0">
                <a:solidFill>
                  <a:srgbClr val="FFFF00"/>
                </a:solidFill>
                <a:latin typeface="Georgia" panose="02040502050405020303" pitchFamily="18" charset="0"/>
              </a:rPr>
              <a:t> </a:t>
            </a:r>
            <a:r>
              <a:rPr lang="en-US" altLang="en-US" sz="2300" dirty="0" err="1">
                <a:solidFill>
                  <a:srgbClr val="FFFF00"/>
                </a:solidFill>
                <a:latin typeface="Georgia" panose="02040502050405020303" pitchFamily="18" charset="0"/>
              </a:rPr>
              <a:t>iglesias</a:t>
            </a:r>
            <a:r>
              <a:rPr lang="en-US" altLang="en-US" sz="2300" dirty="0">
                <a:solidFill>
                  <a:srgbClr val="FFFF00"/>
                </a:solidFill>
                <a:latin typeface="Georgia" panose="02040502050405020303" pitchFamily="18" charset="0"/>
              </a:rPr>
              <a:t> </a:t>
            </a:r>
            <a:r>
              <a:rPr lang="en-US" altLang="en-US" sz="2300" dirty="0" err="1">
                <a:latin typeface="Georgia" panose="02040502050405020303" pitchFamily="18" charset="0"/>
              </a:rPr>
              <a:t>plantadas</a:t>
            </a:r>
            <a:r>
              <a:rPr lang="en-US" altLang="en-US" sz="2300" dirty="0">
                <a:latin typeface="Georgia" panose="02040502050405020303" pitchFamily="18" charset="0"/>
              </a:rPr>
              <a:t> en el </a:t>
            </a:r>
            <a:r>
              <a:rPr lang="en-US" altLang="en-US" sz="2300" dirty="0" err="1">
                <a:latin typeface="Georgia" panose="02040502050405020303" pitchFamily="18" charset="0"/>
              </a:rPr>
              <a:t>mundo</a:t>
            </a:r>
            <a:r>
              <a:rPr lang="en-US" altLang="en-US" sz="2300" dirty="0">
                <a:latin typeface="Georgia" panose="02040502050405020303" pitchFamily="18" charset="0"/>
              </a:rPr>
              <a:t> </a:t>
            </a:r>
            <a:r>
              <a:rPr lang="en-US" altLang="en-US" sz="2300" dirty="0" err="1">
                <a:latin typeface="Georgia" panose="02040502050405020303" pitchFamily="18" charset="0"/>
              </a:rPr>
              <a:t>desde</a:t>
            </a:r>
            <a:r>
              <a:rPr lang="en-US" altLang="en-US" sz="2300" dirty="0">
                <a:latin typeface="Georgia" panose="02040502050405020303" pitchFamily="18" charset="0"/>
              </a:rPr>
              <a:t> el 2009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2300" dirty="0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300" dirty="0">
                <a:latin typeface="Georgia" panose="02040502050405020303" pitchFamily="18" charset="0"/>
              </a:rPr>
              <a:t>(Más los que no </a:t>
            </a:r>
            <a:r>
              <a:rPr lang="en-US" altLang="en-US" sz="2300" dirty="0" err="1">
                <a:latin typeface="Georgia" panose="02040502050405020303" pitchFamily="18" charset="0"/>
              </a:rPr>
              <a:t>fueron</a:t>
            </a:r>
            <a:r>
              <a:rPr lang="en-US" altLang="en-US" sz="2300" dirty="0">
                <a:latin typeface="Georgia" panose="02040502050405020303" pitchFamily="18" charset="0"/>
              </a:rPr>
              <a:t> </a:t>
            </a:r>
            <a:r>
              <a:rPr lang="en-US" altLang="en-US" sz="2300" dirty="0" err="1">
                <a:latin typeface="Georgia" panose="02040502050405020303" pitchFamily="18" charset="0"/>
              </a:rPr>
              <a:t>reportados</a:t>
            </a:r>
            <a:endParaRPr lang="en-US" altLang="en-US" sz="2300" dirty="0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300" dirty="0">
                <a:latin typeface="Georgia" panose="02040502050405020303" pitchFamily="18" charset="0"/>
              </a:rPr>
              <a:t>Julio 2063)</a:t>
            </a:r>
          </a:p>
        </p:txBody>
      </p:sp>
      <p:sp>
        <p:nvSpPr>
          <p:cNvPr id="33797" name="Rectangle 3">
            <a:extLst>
              <a:ext uri="{FF2B5EF4-FFF2-40B4-BE49-F238E27FC236}">
                <a16:creationId xmlns:a16="http://schemas.microsoft.com/office/drawing/2014/main" id="{66C17F9F-FE0E-7B4A-A419-141E77B8C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2100" y="838200"/>
            <a:ext cx="482123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dirty="0" err="1">
                <a:latin typeface="Georgia" panose="02040502050405020303" pitchFamily="18" charset="0"/>
              </a:rPr>
              <a:t>Tenemos</a:t>
            </a:r>
            <a:r>
              <a:rPr lang="en-US" altLang="en-US" dirty="0">
                <a:latin typeface="Georgia" panose="02040502050405020303" pitchFamily="18" charset="0"/>
              </a:rPr>
              <a:t> </a:t>
            </a:r>
            <a:r>
              <a:rPr lang="en-US" altLang="en-US" dirty="0">
                <a:solidFill>
                  <a:schemeClr val="accent3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363 </a:t>
            </a:r>
            <a:r>
              <a:rPr lang="en-US" altLang="en-US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graduados</a:t>
            </a:r>
            <a:r>
              <a:rPr lang="en-US" altLang="en-US" dirty="0">
                <a:solidFill>
                  <a:schemeClr val="accent3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altLang="en-US" dirty="0">
                <a:latin typeface="Georgia" panose="02040502050405020303" pitchFamily="18" charset="0"/>
              </a:rPr>
              <a:t>y/o </a:t>
            </a:r>
            <a:r>
              <a:rPr lang="en-US" altLang="en-US" dirty="0" err="1">
                <a:latin typeface="Georgia" panose="02040502050405020303" pitchFamily="18" charset="0"/>
              </a:rPr>
              <a:t>alumnos</a:t>
            </a:r>
            <a:r>
              <a:rPr lang="en-US" altLang="en-US" dirty="0">
                <a:latin typeface="Georgia" panose="02040502050405020303" pitchFamily="18" charset="0"/>
              </a:rPr>
              <a:t> </a:t>
            </a:r>
            <a:r>
              <a:rPr lang="en-US" altLang="en-US" dirty="0" err="1">
                <a:latin typeface="Georgia" panose="02040502050405020303" pitchFamily="18" charset="0"/>
              </a:rPr>
              <a:t>actuales</a:t>
            </a:r>
            <a:r>
              <a:rPr lang="en-US" altLang="en-US" dirty="0">
                <a:latin typeface="Georgia" panose="02040502050405020303" pitchFamily="18" charset="0"/>
              </a:rPr>
              <a:t> que </a:t>
            </a:r>
            <a:r>
              <a:rPr lang="en-US" altLang="en-US" dirty="0" err="1">
                <a:latin typeface="Georgia" panose="02040502050405020303" pitchFamily="18" charset="0"/>
              </a:rPr>
              <a:t>trabajan</a:t>
            </a:r>
            <a:r>
              <a:rPr lang="en-US" altLang="en-US" dirty="0">
                <a:latin typeface="Georgia" panose="02040502050405020303" pitchFamily="18" charset="0"/>
              </a:rPr>
              <a:t> en </a:t>
            </a:r>
            <a:r>
              <a:rPr lang="en-US" altLang="en-US" dirty="0">
                <a:solidFill>
                  <a:schemeClr val="accent3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235 </a:t>
            </a:r>
            <a:r>
              <a:rPr lang="en-US" altLang="en-US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congregaciones</a:t>
            </a:r>
            <a:r>
              <a:rPr lang="en-US" altLang="en-US" dirty="0">
                <a:solidFill>
                  <a:schemeClr val="accent3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altLang="en-US" dirty="0">
                <a:latin typeface="Georgia" panose="02040502050405020303" pitchFamily="18" charset="0"/>
              </a:rPr>
              <a:t>en </a:t>
            </a:r>
            <a:r>
              <a:rPr lang="en-US" altLang="en-US" dirty="0">
                <a:solidFill>
                  <a:schemeClr val="accent3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179 </a:t>
            </a:r>
            <a:r>
              <a:rPr lang="en-US" altLang="en-US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ciudades</a:t>
            </a:r>
            <a:r>
              <a:rPr lang="en-US" altLang="en-US" dirty="0">
                <a:latin typeface="Georgia" panose="02040502050405020303" pitchFamily="18" charset="0"/>
              </a:rPr>
              <a:t> en 21 </a:t>
            </a:r>
            <a:r>
              <a:rPr lang="en-US" altLang="en-US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países</a:t>
            </a:r>
            <a:endParaRPr lang="en-US" altLang="en-US" dirty="0">
              <a:solidFill>
                <a:schemeClr val="accent3">
                  <a:lumMod val="40000"/>
                  <a:lumOff val="6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7" name="Picture 6" descr="A picture containing floor, person&#10;&#10;Description automatically generated">
            <a:extLst>
              <a:ext uri="{FF2B5EF4-FFF2-40B4-BE49-F238E27FC236}">
                <a16:creationId xmlns:a16="http://schemas.microsoft.com/office/drawing/2014/main" id="{B658CB74-1F27-F14D-8449-EF68CDEF2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095021"/>
            <a:ext cx="3886200" cy="3762979"/>
          </a:xfrm>
          <a:prstGeom prst="rect">
            <a:avLst/>
          </a:prstGeom>
        </p:spPr>
      </p:pic>
      <p:pic>
        <p:nvPicPr>
          <p:cNvPr id="8" name="Picture 7" descr="A picture containing outdoor, water, person, child&#10;&#10;Description automatically generated">
            <a:extLst>
              <a:ext uri="{FF2B5EF4-FFF2-40B4-BE49-F238E27FC236}">
                <a16:creationId xmlns:a16="http://schemas.microsoft.com/office/drawing/2014/main" id="{50EED90E-8FB1-EF42-A347-4EC431057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6" y="616712"/>
            <a:ext cx="4102100" cy="3001283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3">
            <a:extLst>
              <a:ext uri="{FF2B5EF4-FFF2-40B4-BE49-F238E27FC236}">
                <a16:creationId xmlns:a16="http://schemas.microsoft.com/office/drawing/2014/main" id="{806AE855-C929-474E-84E2-9EADD926A2E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4305300" cy="1752600"/>
          </a:xfrm>
        </p:spPr>
        <p:txBody>
          <a:bodyPr/>
          <a:lstStyle/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4400" b="1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ACTIVIDADES</a:t>
            </a:r>
          </a:p>
        </p:txBody>
      </p:sp>
      <p:sp>
        <p:nvSpPr>
          <p:cNvPr id="36867" name="Rectangle 1">
            <a:extLst>
              <a:ext uri="{FF2B5EF4-FFF2-40B4-BE49-F238E27FC236}">
                <a16:creationId xmlns:a16="http://schemas.microsoft.com/office/drawing/2014/main" id="{DA170948-FDA4-964A-8F79-A422A06E9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79952" y="3124200"/>
            <a:ext cx="4572000" cy="275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lvl="1" algn="ctr">
              <a:lnSpc>
                <a:spcPct val="8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3600" i="1" dirty="0">
                <a:latin typeface="Cambria" panose="02040503050406030204" pitchFamily="18" charset="0"/>
              </a:rPr>
              <a:t>Mínimo 10 horas por semana, supervisadas, </a:t>
            </a:r>
          </a:p>
          <a:p>
            <a:pPr lvl="1" algn="ctr">
              <a:lnSpc>
                <a:spcPct val="8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3600" i="1" dirty="0">
                <a:latin typeface="Cambria" panose="02040503050406030204" pitchFamily="18" charset="0"/>
              </a:rPr>
              <a:t>en la obra práctica de la iglesia y el ministerio</a:t>
            </a: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A5325C1-4CC3-8640-84D2-8F735314B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300" y="0"/>
            <a:ext cx="4838700" cy="3365500"/>
          </a:xfrm>
          <a:prstGeom prst="rect">
            <a:avLst/>
          </a:prstGeom>
        </p:spPr>
      </p:pic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C5795F1-EBB9-AB43-A2FA-D743F0B95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018" y="4038600"/>
            <a:ext cx="4775982" cy="2133600"/>
          </a:xfrm>
          <a:prstGeom prst="rect">
            <a:avLst/>
          </a:prstGeom>
        </p:spPr>
      </p:pic>
      <p:pic>
        <p:nvPicPr>
          <p:cNvPr id="7" name="Picture 6" descr="A group of people eating at a table&#10;&#10;Description automatically generated with medium confidence">
            <a:extLst>
              <a:ext uri="{FF2B5EF4-FFF2-40B4-BE49-F238E27FC236}">
                <a16:creationId xmlns:a16="http://schemas.microsoft.com/office/drawing/2014/main" id="{44BF5B43-B35C-2A40-9967-547B2FCD3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747" y="3368040"/>
            <a:ext cx="4895653" cy="347472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62AC451F-8AB0-2E43-8DBE-9FB890A7E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388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3200" b="1" i="1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i="1">
                <a:latin typeface="Georgia" panose="02040502050405020303" pitchFamily="18" charset="0"/>
              </a:rPr>
              <a:t>Representantes de 35 iglesias de Cuba</a:t>
            </a:r>
          </a:p>
        </p:txBody>
      </p:sp>
      <p:pic>
        <p:nvPicPr>
          <p:cNvPr id="37890" name="Picture 1">
            <a:extLst>
              <a:ext uri="{FF2B5EF4-FFF2-40B4-BE49-F238E27FC236}">
                <a16:creationId xmlns:a16="http://schemas.microsoft.com/office/drawing/2014/main" id="{FB431AB1-A500-8C44-AE51-C13C48ABE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7000"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443FD950-5BF3-7E41-8E98-FE27E430F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1" y="4986866"/>
            <a:ext cx="7696200" cy="1718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800" i="1" dirty="0">
                <a:latin typeface="Georgia" panose="02040502050405020303" pitchFamily="18" charset="0"/>
              </a:rPr>
              <a:t>La Puerta—Agustin Garcia, </a:t>
            </a:r>
            <a:r>
              <a:rPr lang="en-US" altLang="en-US" sz="2800" i="1" dirty="0" err="1">
                <a:latin typeface="Georgia" panose="02040502050405020303" pitchFamily="18" charset="0"/>
              </a:rPr>
              <a:t>ministro</a:t>
            </a:r>
            <a:endParaRPr lang="en-US" altLang="en-US" sz="2800" i="1" dirty="0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800" i="1" dirty="0">
                <a:latin typeface="Georgia" panose="02040502050405020303" pitchFamily="18" charset="0"/>
              </a:rPr>
              <a:t>Esta </a:t>
            </a:r>
            <a:r>
              <a:rPr lang="en-US" altLang="en-US" sz="2800" i="1" dirty="0" err="1">
                <a:latin typeface="Georgia" panose="02040502050405020303" pitchFamily="18" charset="0"/>
              </a:rPr>
              <a:t>iglesia</a:t>
            </a:r>
            <a:r>
              <a:rPr lang="en-US" altLang="en-US" sz="2800" i="1" dirty="0">
                <a:latin typeface="Georgia" panose="02040502050405020303" pitchFamily="18" charset="0"/>
              </a:rPr>
              <a:t>, </a:t>
            </a:r>
            <a:r>
              <a:rPr lang="en-US" altLang="en-US" sz="2800" i="1" dirty="0" err="1">
                <a:latin typeface="Georgia" panose="02040502050405020303" pitchFamily="18" charset="0"/>
              </a:rPr>
              <a:t>plantada</a:t>
            </a:r>
            <a:r>
              <a:rPr lang="en-US" altLang="en-US" sz="2800" i="1" dirty="0">
                <a:latin typeface="Georgia" panose="02040502050405020303" pitchFamily="18" charset="0"/>
              </a:rPr>
              <a:t> </a:t>
            </a:r>
            <a:r>
              <a:rPr lang="en-US" altLang="en-US" sz="2800" i="1" dirty="0" err="1">
                <a:latin typeface="Georgia" panose="02040502050405020303" pitchFamily="18" charset="0"/>
              </a:rPr>
              <a:t>después</a:t>
            </a:r>
            <a:r>
              <a:rPr lang="en-US" altLang="en-US" sz="2800" i="1" dirty="0">
                <a:latin typeface="Georgia" panose="02040502050405020303" pitchFamily="18" charset="0"/>
              </a:rPr>
              <a:t> del </a:t>
            </a:r>
            <a:r>
              <a:rPr lang="en-US" altLang="en-US" sz="2800" i="1" dirty="0" err="1">
                <a:latin typeface="Georgia" panose="02040502050405020303" pitchFamily="18" charset="0"/>
              </a:rPr>
              <a:t>comienzo</a:t>
            </a:r>
            <a:r>
              <a:rPr lang="en-US" altLang="en-US" sz="2800" i="1" dirty="0">
                <a:latin typeface="Georgia" panose="02040502050405020303" pitchFamily="18" charset="0"/>
              </a:rPr>
              <a:t> de IBIT, </a:t>
            </a:r>
            <a:r>
              <a:rPr lang="en-US" altLang="en-US" sz="2800" i="1" dirty="0" err="1">
                <a:latin typeface="Georgia" panose="02040502050405020303" pitchFamily="18" charset="0"/>
              </a:rPr>
              <a:t>cumplió</a:t>
            </a:r>
            <a:r>
              <a:rPr lang="en-US" altLang="en-US" sz="2800" i="1" dirty="0">
                <a:latin typeface="Georgia" panose="02040502050405020303" pitchFamily="18" charset="0"/>
              </a:rPr>
              <a:t> en 2026 </a:t>
            </a:r>
            <a:r>
              <a:rPr lang="en-US" altLang="en-US" sz="2800" i="1" dirty="0" err="1">
                <a:latin typeface="Georgia" panose="02040502050405020303" pitchFamily="18" charset="0"/>
              </a:rPr>
              <a:t>su</a:t>
            </a:r>
            <a:r>
              <a:rPr lang="en-US" altLang="en-US" sz="2800" i="1" dirty="0">
                <a:latin typeface="Georgia" panose="02040502050405020303" pitchFamily="18" charset="0"/>
              </a:rPr>
              <a:t> </a:t>
            </a:r>
            <a:r>
              <a:rPr lang="en-US" altLang="en-US" sz="2800" i="1" dirty="0" err="1">
                <a:latin typeface="Georgia" panose="02040502050405020303" pitchFamily="18" charset="0"/>
              </a:rPr>
              <a:t>aniversario</a:t>
            </a:r>
            <a:r>
              <a:rPr lang="en-US" altLang="en-US" sz="2800" i="1" dirty="0">
                <a:latin typeface="Georgia" panose="02040502050405020303" pitchFamily="18" charset="0"/>
              </a:rPr>
              <a:t> 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3F78B0-1E48-384C-88D8-9D9F1DEA3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81303"/>
            <a:ext cx="9144001" cy="4834466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73D6E93B-FBD7-2745-AB63-7AF95A251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 i="1">
                <a:latin typeface="Georgia" panose="02040502050405020303" pitchFamily="18" charset="0"/>
              </a:rPr>
              <a:t>Matanzas, Cuba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 i="1">
                <a:latin typeface="Georgia" panose="02040502050405020303" pitchFamily="18" charset="0"/>
              </a:rPr>
              <a:t>¡Plantó 50 congregaciones desde el 2006!</a:t>
            </a:r>
          </a:p>
        </p:txBody>
      </p:sp>
      <p:pic>
        <p:nvPicPr>
          <p:cNvPr id="39938" name="Picture 1">
            <a:extLst>
              <a:ext uri="{FF2B5EF4-FFF2-40B4-BE49-F238E27FC236}">
                <a16:creationId xmlns:a16="http://schemas.microsoft.com/office/drawing/2014/main" id="{C423F8DA-90C8-9C46-AF1D-2683F6208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7620000" cy="569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D79E7796-43DF-4240-B0AC-6900EBA88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102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i="1" dirty="0">
                <a:latin typeface="Georgia" panose="02040502050405020303" pitchFamily="18" charset="0"/>
              </a:rPr>
              <a:t>Nueva </a:t>
            </a:r>
            <a:r>
              <a:rPr lang="en-US" altLang="en-US" sz="3200" i="1" dirty="0" err="1">
                <a:latin typeface="Georgia" panose="02040502050405020303" pitchFamily="18" charset="0"/>
              </a:rPr>
              <a:t>congregación</a:t>
            </a:r>
            <a:r>
              <a:rPr lang="en-US" altLang="en-US" sz="3200" i="1" dirty="0">
                <a:latin typeface="Georgia" panose="02040502050405020303" pitchFamily="18" charset="0"/>
              </a:rPr>
              <a:t> de El Salto, México que </a:t>
            </a:r>
            <a:r>
              <a:rPr lang="en-US" altLang="en-US" sz="3200" i="1" dirty="0" err="1">
                <a:latin typeface="Georgia" panose="02040502050405020303" pitchFamily="18" charset="0"/>
              </a:rPr>
              <a:t>abrió</a:t>
            </a:r>
            <a:r>
              <a:rPr lang="en-US" altLang="en-US" sz="3200" i="1" dirty="0">
                <a:latin typeface="Georgia" panose="02040502050405020303" pitchFamily="18" charset="0"/>
              </a:rPr>
              <a:t> en mayo 2022, </a:t>
            </a:r>
            <a:r>
              <a:rPr lang="en-US" altLang="en-US" sz="3200" i="1" dirty="0" err="1">
                <a:latin typeface="Georgia" panose="02040502050405020303" pitchFamily="18" charset="0"/>
              </a:rPr>
              <a:t>ayudado</a:t>
            </a:r>
            <a:r>
              <a:rPr lang="en-US" altLang="en-US" sz="3200" i="1" dirty="0">
                <a:latin typeface="Georgia" panose="02040502050405020303" pitchFamily="18" charset="0"/>
              </a:rPr>
              <a:t> por José Luis Martinez y Claudia </a:t>
            </a:r>
            <a:r>
              <a:rPr lang="en-US" altLang="en-US" sz="3200" i="1" dirty="0" err="1">
                <a:latin typeface="Georgia" panose="02040502050405020303" pitchFamily="18" charset="0"/>
              </a:rPr>
              <a:t>Inglés</a:t>
            </a:r>
            <a:r>
              <a:rPr lang="en-US" altLang="en-US" sz="3200" i="1" dirty="0">
                <a:latin typeface="Georgia" panose="02040502050405020303" pitchFamily="18" charset="0"/>
              </a:rPr>
              <a:t>, </a:t>
            </a:r>
            <a:r>
              <a:rPr lang="en-US" altLang="en-US" sz="3200" i="1" dirty="0" err="1">
                <a:latin typeface="Georgia" panose="02040502050405020303" pitchFamily="18" charset="0"/>
              </a:rPr>
              <a:t>graduados</a:t>
            </a:r>
            <a:r>
              <a:rPr lang="en-US" altLang="en-US" sz="3200" i="1" dirty="0">
                <a:latin typeface="Georgia" panose="02040502050405020303" pitchFamily="18" charset="0"/>
              </a:rPr>
              <a:t> de IBIT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3200" i="1" dirty="0">
              <a:latin typeface="Georgia" panose="02040502050405020303" pitchFamily="18" charset="0"/>
            </a:endParaRPr>
          </a:p>
        </p:txBody>
      </p:sp>
      <p:pic>
        <p:nvPicPr>
          <p:cNvPr id="4" name="Picture 2" descr="May be an image of 5 people, people standing and outdoors">
            <a:extLst>
              <a:ext uri="{FF2B5EF4-FFF2-40B4-BE49-F238E27FC236}">
                <a16:creationId xmlns:a16="http://schemas.microsoft.com/office/drawing/2014/main" id="{8917133C-579C-4446-9219-442660973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7239000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8516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2">
            <a:extLst>
              <a:ext uri="{FF2B5EF4-FFF2-40B4-BE49-F238E27FC236}">
                <a16:creationId xmlns:a16="http://schemas.microsoft.com/office/drawing/2014/main" id="{C0125E23-37DF-A34F-90AF-2070ACCC6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7738" y="76200"/>
            <a:ext cx="46085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 dirty="0" err="1">
                <a:latin typeface="Georgia" panose="02040502050405020303" pitchFamily="18" charset="0"/>
              </a:rPr>
              <a:t>Videoteca</a:t>
            </a:r>
            <a:r>
              <a:rPr lang="en-US" altLang="en-US" sz="3200" b="1" dirty="0">
                <a:latin typeface="Georgia" panose="02040502050405020303" pitchFamily="18" charset="0"/>
              </a:rPr>
              <a:t> en la </a:t>
            </a:r>
            <a:r>
              <a:rPr lang="en-US" altLang="en-US" sz="3200" b="1" dirty="0" err="1">
                <a:latin typeface="Georgia" panose="02040502050405020303" pitchFamily="18" charset="0"/>
              </a:rPr>
              <a:t>Nube</a:t>
            </a:r>
            <a:endParaRPr lang="en-US" altLang="en-US" sz="3200" b="1" dirty="0">
              <a:latin typeface="Georgia" panose="02040502050405020303" pitchFamily="18" charset="0"/>
            </a:endParaRPr>
          </a:p>
        </p:txBody>
      </p:sp>
      <p:pic>
        <p:nvPicPr>
          <p:cNvPr id="4" name="Picture 3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1B728E80-52E9-5E4A-8875-FDE18DD7F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4196"/>
            <a:ext cx="9144000" cy="6249613"/>
          </a:xfrm>
          <a:prstGeom prst="rect">
            <a:avLst/>
          </a:prstGeom>
        </p:spPr>
      </p:pic>
    </p:spTree>
  </p:cSld>
  <p:clrMapOvr>
    <a:masterClrMapping/>
  </p:clrMapOvr>
  <p:transition spd="slow" advClick="0" advTm="7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>
            <a:extLst>
              <a:ext uri="{FF2B5EF4-FFF2-40B4-BE49-F238E27FC236}">
                <a16:creationId xmlns:a16="http://schemas.microsoft.com/office/drawing/2014/main" id="{3B05F580-E48E-C64C-9747-A6B2AD2F75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34109" y="505135"/>
            <a:ext cx="2825311" cy="674014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b="1" i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Board 2026</a:t>
            </a:r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A8C27060-AAD9-F84C-B7DB-9A6F52B1598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7625" y="1910586"/>
            <a:ext cx="2209800" cy="3810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Randy King</a:t>
            </a:r>
          </a:p>
        </p:txBody>
      </p:sp>
      <p:pic>
        <p:nvPicPr>
          <p:cNvPr id="26627" name="Picture 10" descr="Randy King 2">
            <a:extLst>
              <a:ext uri="{FF2B5EF4-FFF2-40B4-BE49-F238E27FC236}">
                <a16:creationId xmlns:a16="http://schemas.microsoft.com/office/drawing/2014/main" id="{0B1C2247-FC27-9848-B16E-AA89196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05050" cy="1844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13" descr="Alan Mashburn">
            <a:extLst>
              <a:ext uri="{FF2B5EF4-FFF2-40B4-BE49-F238E27FC236}">
                <a16:creationId xmlns:a16="http://schemas.microsoft.com/office/drawing/2014/main" id="{A751747A-D3B8-9F44-A8CE-52DA9BC70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2501900"/>
            <a:ext cx="2247900" cy="1841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Rectangle 20">
            <a:extLst>
              <a:ext uri="{FF2B5EF4-FFF2-40B4-BE49-F238E27FC236}">
                <a16:creationId xmlns:a16="http://schemas.microsoft.com/office/drawing/2014/main" id="{66AB0621-57C5-0F49-AB82-394C04330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4343400"/>
            <a:ext cx="2057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Alan Mashburn</a:t>
            </a:r>
          </a:p>
        </p:txBody>
      </p:sp>
      <p:sp>
        <p:nvSpPr>
          <p:cNvPr id="26634" name="Rectangle 19">
            <a:extLst>
              <a:ext uri="{FF2B5EF4-FFF2-40B4-BE49-F238E27FC236}">
                <a16:creationId xmlns:a16="http://schemas.microsoft.com/office/drawing/2014/main" id="{C75CF495-7671-0E44-89E8-F785E3FC6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62" y="5543550"/>
            <a:ext cx="1196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Flo Mata</a:t>
            </a:r>
            <a:endParaRPr lang="en-US" altLang="en-US" sz="2000" dirty="0">
              <a:latin typeface="Arial" panose="020B0604020202020204" pitchFamily="34" charset="0"/>
            </a:endParaRPr>
          </a:p>
        </p:txBody>
      </p:sp>
      <p:pic>
        <p:nvPicPr>
          <p:cNvPr id="26635" name="Picture 20">
            <a:extLst>
              <a:ext uri="{FF2B5EF4-FFF2-40B4-BE49-F238E27FC236}">
                <a16:creationId xmlns:a16="http://schemas.microsoft.com/office/drawing/2014/main" id="{88958ADE-79EE-794A-BB37-2194BA27E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590" y="4752211"/>
            <a:ext cx="2457038" cy="210579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0" name="Picture 2">
            <a:extLst>
              <a:ext uri="{FF2B5EF4-FFF2-40B4-BE49-F238E27FC236}">
                <a16:creationId xmlns:a16="http://schemas.microsoft.com/office/drawing/2014/main" id="{87CFBB5E-63C8-DA40-9D6B-4D12AA9E2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966" y="-383"/>
            <a:ext cx="2555875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1" name="Rectangle 20">
            <a:extLst>
              <a:ext uri="{FF2B5EF4-FFF2-40B4-BE49-F238E27FC236}">
                <a16:creationId xmlns:a16="http://schemas.microsoft.com/office/drawing/2014/main" id="{A1720BA1-F01A-7D4D-AB08-6FE963951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2133600"/>
            <a:ext cx="3803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Gustavo and Micaela Villanueva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AFAC7-59BC-7A48-BAE3-3E8961BCB7FB}"/>
              </a:ext>
            </a:extLst>
          </p:cNvPr>
          <p:cNvSpPr txBox="1"/>
          <p:nvPr/>
        </p:nvSpPr>
        <p:spPr>
          <a:xfrm>
            <a:off x="-7126" y="4825103"/>
            <a:ext cx="1850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Georgia" panose="02040502050405020303" pitchFamily="18" charset="0"/>
              </a:rPr>
              <a:t>Lewis Norman</a:t>
            </a:r>
          </a:p>
        </p:txBody>
      </p:sp>
      <p:pic>
        <p:nvPicPr>
          <p:cNvPr id="4" name="Picture 3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4CFEB4D3-AC8A-D540-A705-4C4C711479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9" y="4792716"/>
            <a:ext cx="2152455" cy="20461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2EFB05-2665-424A-99B0-5699DD4772E8}"/>
              </a:ext>
            </a:extLst>
          </p:cNvPr>
          <p:cNvSpPr txBox="1"/>
          <p:nvPr/>
        </p:nvSpPr>
        <p:spPr>
          <a:xfrm>
            <a:off x="6765719" y="5543550"/>
            <a:ext cx="15872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Paul Gidden</a:t>
            </a:r>
          </a:p>
        </p:txBody>
      </p:sp>
      <p:pic>
        <p:nvPicPr>
          <p:cNvPr id="6" name="Picture 5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AA9B3297-35A8-8745-A87B-56D075D7E2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" y="2402967"/>
            <a:ext cx="1681765" cy="247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30240"/>
      </p:ext>
    </p:extLst>
  </p:cSld>
  <p:clrMapOvr>
    <a:masterClrMapping/>
  </p:clrMapOvr>
  <p:transition advTm="86399000"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3">
            <a:extLst>
              <a:ext uri="{FF2B5EF4-FFF2-40B4-BE49-F238E27FC236}">
                <a16:creationId xmlns:a16="http://schemas.microsoft.com/office/drawing/2014/main" id="{E664A76A-728C-4240-8E65-BC3248A505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875" y="381000"/>
            <a:ext cx="9144000" cy="68580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es-ES_tradnl" altLang="en-US" sz="72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s-ES_tradnl" altLang="en-US" sz="7200">
                <a:latin typeface="Cambria" panose="02040503050406030204" pitchFamily="18" charset="0"/>
                <a:ea typeface="ＭＳ Ｐゴシック" panose="020B0600070205080204" pitchFamily="34" charset="-128"/>
              </a:rPr>
              <a:t>Actividades del Reino de Dios con Zoom</a:t>
            </a:r>
          </a:p>
          <a:p>
            <a:pPr algn="ctr" eaLnBrk="1" hangingPunct="1">
              <a:buFont typeface="Wingdings" pitchFamily="2" charset="2"/>
              <a:buNone/>
            </a:pPr>
            <a:endParaRPr lang="es-ES_tradnl" altLang="en-US" sz="72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s-ES_tradnl" altLang="en-US" sz="72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US" altLang="en-US" sz="720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4">
            <a:extLst>
              <a:ext uri="{FF2B5EF4-FFF2-40B4-BE49-F238E27FC236}">
                <a16:creationId xmlns:a16="http://schemas.microsoft.com/office/drawing/2014/main" id="{7FA205C1-6C07-CB4F-9F2B-E0FD38843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096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60418" name="TextBox 5">
            <a:extLst>
              <a:ext uri="{FF2B5EF4-FFF2-40B4-BE49-F238E27FC236}">
                <a16:creationId xmlns:a16="http://schemas.microsoft.com/office/drawing/2014/main" id="{4BF4ECE3-A636-E94D-A464-57CD61A49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3809" y="65087"/>
            <a:ext cx="336784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 dirty="0">
                <a:latin typeface="Cambria" panose="02040503050406030204" pitchFamily="18" charset="0"/>
              </a:rPr>
              <a:t>Sitio web de IBIT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dirty="0">
                <a:latin typeface="Cambria" panose="02040503050406030204" pitchFamily="18" charset="0"/>
              </a:rPr>
              <a:t>(</a:t>
            </a:r>
            <a:r>
              <a:rPr lang="en-US" altLang="en-US" sz="3200" dirty="0" err="1">
                <a:latin typeface="Cambria" panose="02040503050406030204" pitchFamily="18" charset="0"/>
              </a:rPr>
              <a:t>ibitibi.org</a:t>
            </a:r>
            <a:r>
              <a:rPr lang="en-US" altLang="en-US" sz="3200" dirty="0">
                <a:latin typeface="Cambria" panose="02040503050406030204" pitchFamily="18" charset="0"/>
              </a:rPr>
              <a:t>)</a:t>
            </a: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FF20B32-D1BF-7045-98AC-6C7445353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4482"/>
            <a:ext cx="9144000" cy="50887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B25A0029-8C94-2740-9316-FAC4A5B3B2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76200"/>
            <a:ext cx="9144000" cy="6096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3100" cap="none">
                <a:latin typeface="Cambria" panose="02040503050406030204" pitchFamily="18" charset="0"/>
                <a:ea typeface="ＭＳ Ｐゴシック" panose="020B0600070205080204" pitchFamily="34" charset="-128"/>
              </a:rPr>
              <a:t>HISTORIAS MARAVILLOSAS DE CÓMO OBRA DIOS</a:t>
            </a:r>
          </a:p>
        </p:txBody>
      </p:sp>
      <p:sp>
        <p:nvSpPr>
          <p:cNvPr id="41987" name="Rectangle 5">
            <a:extLst>
              <a:ext uri="{FF2B5EF4-FFF2-40B4-BE49-F238E27FC236}">
                <a16:creationId xmlns:a16="http://schemas.microsoft.com/office/drawing/2014/main" id="{B507AF6C-6488-5949-8B00-9AD46FFCE15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838200"/>
            <a:ext cx="9144000" cy="601980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Clr>
                <a:srgbClr val="2B2138"/>
              </a:buClr>
            </a:pPr>
            <a:endParaRPr lang="es-ES" altLang="en-US" sz="34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lnSpc>
                <a:spcPct val="90000"/>
              </a:lnSpc>
              <a:buClr>
                <a:srgbClr val="2B2138"/>
              </a:buClr>
            </a:pP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En los barrios de pandillas, a través de Isaac Torres en Venezuela</a:t>
            </a:r>
          </a:p>
          <a:p>
            <a:pPr marL="533400" indent="-533400" eaLnBrk="1" hangingPunct="1">
              <a:lnSpc>
                <a:spcPct val="90000"/>
              </a:lnSpc>
              <a:buClr>
                <a:srgbClr val="2B2138"/>
              </a:buClr>
            </a:pP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En Cuba a través de Tony y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Liudmila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Fernandez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y en las cárceles de Cuba, a través de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Felix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.</a:t>
            </a:r>
          </a:p>
          <a:p>
            <a:pPr marL="533400" indent="-533400" eaLnBrk="1" hangingPunct="1">
              <a:lnSpc>
                <a:spcPct val="90000"/>
              </a:lnSpc>
              <a:buClr>
                <a:srgbClr val="2B2138"/>
              </a:buClr>
            </a:pP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En crisis nacionales en Colombia y Nicaragua</a:t>
            </a:r>
          </a:p>
          <a:p>
            <a:pPr marL="533400" indent="-533400" eaLnBrk="1" hangingPunct="1">
              <a:lnSpc>
                <a:spcPct val="90000"/>
              </a:lnSpc>
              <a:buClr>
                <a:srgbClr val="2B2138"/>
              </a:buClr>
              <a:buFontTx/>
              <a:buNone/>
            </a:pPr>
            <a:endParaRPr lang="es-ES" altLang="en-US" sz="34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lnSpc>
                <a:spcPct val="90000"/>
              </a:lnSpc>
              <a:buClr>
                <a:srgbClr val="2B2138"/>
              </a:buClr>
            </a:pP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¿Qué más hará Dios ahora a través de ellos y otros?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7" name="Rectangle 3">
            <a:extLst>
              <a:ext uri="{FF2B5EF4-FFF2-40B4-BE49-F238E27FC236}">
                <a16:creationId xmlns:a16="http://schemas.microsoft.com/office/drawing/2014/main" id="{1092DBD7-3D47-664E-A9B5-ACC615D9AF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s-MX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¿Cómo puede ayudar usted?</a:t>
            </a:r>
          </a:p>
          <a:p>
            <a:pPr algn="ctr" eaLnBrk="1" hangingPunct="1">
              <a:lnSpc>
                <a:spcPct val="110000"/>
              </a:lnSpc>
              <a:buFontTx/>
              <a:buNone/>
            </a:pPr>
            <a:endParaRPr lang="es-MX" altLang="en-US" sz="12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110000"/>
              </a:lnSpc>
            </a:pPr>
            <a:r>
              <a:rPr lang="es-MX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Animo y oración. </a:t>
            </a:r>
          </a:p>
          <a:p>
            <a:pPr eaLnBrk="1" hangingPunct="1">
              <a:lnSpc>
                <a:spcPct val="110000"/>
              </a:lnSpc>
            </a:pPr>
            <a:r>
              <a:rPr lang="es-MX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¡Visítenos!</a:t>
            </a:r>
          </a:p>
          <a:p>
            <a:pPr eaLnBrk="1" hangingPunct="1">
              <a:lnSpc>
                <a:spcPct val="110000"/>
              </a:lnSpc>
            </a:pPr>
            <a:r>
              <a:rPr lang="es-MX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Recomendar a alumnos posibles.</a:t>
            </a:r>
          </a:p>
          <a:p>
            <a:pPr eaLnBrk="1" hangingPunct="1">
              <a:lnSpc>
                <a:spcPct val="110000"/>
              </a:lnSpc>
            </a:pPr>
            <a:r>
              <a:rPr lang="es-MX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Apoyar con dinero a nuestros alumnos.</a:t>
            </a:r>
          </a:p>
          <a:p>
            <a:pPr eaLnBrk="1" hangingPunct="1">
              <a:lnSpc>
                <a:spcPct val="110000"/>
              </a:lnSpc>
            </a:pPr>
            <a:r>
              <a:rPr lang="es-MX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Contribuir a una beca ($100-700/mes)</a:t>
            </a:r>
          </a:p>
          <a:p>
            <a:pPr eaLnBrk="1" hangingPunct="1">
              <a:lnSpc>
                <a:spcPct val="110000"/>
              </a:lnSpc>
            </a:pPr>
            <a:r>
              <a:rPr lang="es-MX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Comprar disco rígido para sitios remotos ($70)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8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8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8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68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68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68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687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7107" grpId="0" build="p" autoUpdateAnimBg="0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7" name="Rectangle 3">
            <a:extLst>
              <a:ext uri="{FF2B5EF4-FFF2-40B4-BE49-F238E27FC236}">
                <a16:creationId xmlns:a16="http://schemas.microsoft.com/office/drawing/2014/main" id="{C02F1DB0-15AD-A94D-BF51-A17CB7D271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 eaLnBrk="1" hangingPunct="1">
              <a:lnSpc>
                <a:spcPct val="110000"/>
              </a:lnSpc>
              <a:buFontTx/>
              <a:buNone/>
              <a:defRPr/>
            </a:pP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Formas para donar</a:t>
            </a:r>
          </a:p>
          <a:p>
            <a:pPr algn="ctr" eaLnBrk="1" hangingPunct="1">
              <a:lnSpc>
                <a:spcPct val="110000"/>
              </a:lnSpc>
              <a:buFontTx/>
              <a:buNone/>
              <a:defRPr/>
            </a:pPr>
            <a:endParaRPr lang="es-MX" altLang="en-US" sz="28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Descargar el app de Zelle en su teléfono o tableta, y mandar dinero a </a:t>
            </a: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2"/>
              </a:rPr>
              <a:t>montgomery.texasbible@gmail.com</a:t>
            </a: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Pagar en línea a través de su banco (se puede repetir automáticamente cada mes.)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Paypal: Ir a 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3"/>
              </a:rPr>
              <a:t>http://ibitibi.org/es/2425-2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hacer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clic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en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 Donate, y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ponga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su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información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(se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puede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repetir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automáticalmente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cada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mes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.)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Cheques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normales</a:t>
            </a:r>
            <a:endParaRPr lang="en-US" altLang="en-US" sz="28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Regalos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del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testamento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final.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8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8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8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68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68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68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7107" grpId="0" build="p" autoUpdateAnimBg="0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>
            <a:extLst>
              <a:ext uri="{FF2B5EF4-FFF2-40B4-BE49-F238E27FC236}">
                <a16:creationId xmlns:a16="http://schemas.microsoft.com/office/drawing/2014/main" id="{96C6D930-3247-164F-BC96-0C8AE45300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-152400"/>
            <a:ext cx="9144000" cy="6858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3200" b="1" cap="none">
                <a:latin typeface="Cambria" panose="02040503050406030204" pitchFamily="18" charset="0"/>
                <a:ea typeface="ＭＳ Ｐゴシック" panose="020B0600070205080204" pitchFamily="34" charset="-128"/>
              </a:rPr>
              <a:t>IBIT:  Recursos e Información</a:t>
            </a:r>
          </a:p>
        </p:txBody>
      </p:sp>
      <p:sp>
        <p:nvSpPr>
          <p:cNvPr id="66562" name="Rectangle 3">
            <a:extLst>
              <a:ext uri="{FF2B5EF4-FFF2-40B4-BE49-F238E27FC236}">
                <a16:creationId xmlns:a16="http://schemas.microsoft.com/office/drawing/2014/main" id="{47537BBD-CE07-C94B-BD61-BE7B5A131B8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457200"/>
            <a:ext cx="9144000" cy="6400800"/>
          </a:xfrm>
        </p:spPr>
        <p:txBody>
          <a:bodyPr/>
          <a:lstStyle/>
          <a:p>
            <a:pPr eaLnBrk="1" hangingPunct="1"/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Sitio del internet: 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3"/>
              </a:rPr>
              <a:t>www.ibitibi.org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Maestría. 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4"/>
              </a:rPr>
              <a:t>www.redinbi.org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endParaRPr lang="es-ES_tradnl" altLang="en-US" sz="28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Video cursos en línea:  </a:t>
            </a:r>
            <a:r>
              <a:rPr lang="es-ES_tradnl" altLang="en-US" sz="2800" dirty="0" err="1">
                <a:solidFill>
                  <a:srgbClr val="FFFF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ibitenlinea.org</a:t>
            </a:r>
            <a:r>
              <a:rPr lang="es-ES_tradnl" altLang="en-US" sz="2800" dirty="0">
                <a:solidFill>
                  <a:srgbClr val="FFFF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  </a:t>
            </a:r>
            <a:r>
              <a:rPr lang="en-US" altLang="en-US" sz="2800" dirty="0">
                <a:solidFill>
                  <a:srgbClr val="FFFF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  </a:t>
            </a:r>
          </a:p>
          <a:p>
            <a:pPr eaLnBrk="1" hangingPunct="1"/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YouTube (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cursos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y videos de Israel) </a:t>
            </a:r>
            <a:r>
              <a:rPr lang="en-US" sz="2800" dirty="0">
                <a:latin typeface="Cambria" panose="02040503050406030204" pitchFamily="18" charset="0"/>
                <a:hlinkClick r:id="rId5"/>
              </a:rPr>
              <a:t>https://www.youtube.com/c/InstitutoBiblicoInternacionaldeTexasIBIT</a:t>
            </a:r>
            <a:endParaRPr lang="en-US" sz="2800" dirty="0">
              <a:latin typeface="Cambria" panose="02040503050406030204" pitchFamily="18" charset="0"/>
            </a:endParaRPr>
          </a:p>
          <a:p>
            <a:pPr eaLnBrk="1" hangingPunct="1"/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Facebook  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6"/>
              </a:rPr>
              <a:t>https://www.facebook.com/IBIT-y-Sunsetonline-111879462197567/?fref=ts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Twitter  </a:t>
            </a:r>
            <a:r>
              <a:rPr lang="en-US" altLang="en-US" sz="2800" u="sng" dirty="0">
                <a:latin typeface="Cambria" panose="02040503050406030204" pitchFamily="18" charset="0"/>
                <a:ea typeface="ＭＳ Ｐゴシック" panose="020B0600070205080204" pitchFamily="34" charset="-128"/>
                <a:hlinkClick r:id="rId7"/>
              </a:rPr>
              <a:t>https://twitter.com/IBITcursos</a:t>
            </a:r>
            <a:r>
              <a:rPr lang="en-US" altLang="en-US" sz="2800" u="sng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</p:txBody>
      </p: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>
            <a:extLst>
              <a:ext uri="{FF2B5EF4-FFF2-40B4-BE49-F238E27FC236}">
                <a16:creationId xmlns:a16="http://schemas.microsoft.com/office/drawing/2014/main" id="{235EDD92-2144-314E-94BF-EABD3BA776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200" b="1" cap="none">
                <a:latin typeface="Cambria" panose="02040503050406030204" pitchFamily="18" charset="0"/>
                <a:ea typeface="ＭＳ Ｐゴシック" panose="020B0600070205080204" pitchFamily="34" charset="-128"/>
              </a:rPr>
              <a:t>INSTITUTO BÍBLICO INTERNACIONAL DE TEXAS</a:t>
            </a:r>
          </a:p>
        </p:txBody>
      </p:sp>
      <p:sp>
        <p:nvSpPr>
          <p:cNvPr id="68610" name="Rectangle 3">
            <a:extLst>
              <a:ext uri="{FF2B5EF4-FFF2-40B4-BE49-F238E27FC236}">
                <a16:creationId xmlns:a16="http://schemas.microsoft.com/office/drawing/2014/main" id="{0954A074-04A4-E744-BE78-7E4A9139BAB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838200"/>
            <a:ext cx="7543800" cy="32766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30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30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ESTEBAN AUSTIN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200" u="sng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Austin@ibitibi.org</a:t>
            </a:r>
            <a:endParaRPr lang="en-US" altLang="en-US" sz="2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s-ES_tradnl" altLang="en-US" sz="11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s-ES_tradnl" altLang="en-US" sz="11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11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30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KEVIN MONTGOMERY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200" u="sng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Montgomery@ibitibi.org</a:t>
            </a:r>
            <a:endParaRPr lang="en-US" altLang="en-US" sz="2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s-ES_tradnl" altLang="en-US" sz="11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s-ES_tradnl" altLang="en-US" sz="11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11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68611" name="Picture 4">
            <a:extLst>
              <a:ext uri="{FF2B5EF4-FFF2-40B4-BE49-F238E27FC236}">
                <a16:creationId xmlns:a16="http://schemas.microsoft.com/office/drawing/2014/main" id="{AFBB2F77-7570-5E4A-9FA8-8046DF5C8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888" y="4197350"/>
            <a:ext cx="2921000" cy="26590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4">
            <a:extLst>
              <a:ext uri="{FF2B5EF4-FFF2-40B4-BE49-F238E27FC236}">
                <a16:creationId xmlns:a16="http://schemas.microsoft.com/office/drawing/2014/main" id="{E6BADCED-B23F-9D47-A749-F7D82BE6B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95800"/>
            <a:ext cx="62484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dirty="0">
                <a:latin typeface="Georgia" panose="02040502050405020303" pitchFamily="18" charset="0"/>
              </a:rPr>
              <a:t>1502 Avenue 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_tradnl" altLang="en-US" sz="3200" dirty="0">
                <a:latin typeface="Georgia" panose="02040502050405020303" pitchFamily="18" charset="0"/>
              </a:rPr>
              <a:t>O P. O. 1501</a:t>
            </a:r>
            <a:endParaRPr lang="en-US" altLang="en-US" sz="3200" dirty="0">
              <a:latin typeface="Georgia" panose="02040502050405020303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dirty="0">
                <a:latin typeface="Georgia" panose="02040502050405020303" pitchFamily="18" charset="0"/>
              </a:rPr>
              <a:t>South Houston, Texas, 77587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dirty="0">
                <a:latin typeface="Georgia" panose="02040502050405020303" pitchFamily="18" charset="0"/>
              </a:rPr>
              <a:t>	(713) 910-2819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>
            <a:extLst>
              <a:ext uri="{FF2B5EF4-FFF2-40B4-BE49-F238E27FC236}">
                <a16:creationId xmlns:a16="http://schemas.microsoft.com/office/drawing/2014/main" id="{8DEBED67-E0B5-F247-9E99-3F322408F53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7010400"/>
          </a:xfrm>
        </p:spPr>
        <p:txBody>
          <a:bodyPr/>
          <a:lstStyle/>
          <a:p>
            <a:pPr marL="547688" indent="-411163" algn="ctr" eaLnBrk="1" hangingPunct="1">
              <a:lnSpc>
                <a:spcPct val="80000"/>
              </a:lnSpc>
              <a:buClr>
                <a:srgbClr val="F9F9F9"/>
              </a:buClr>
              <a:buFont typeface="Wingdings" pitchFamily="2" charset="2"/>
              <a:buNone/>
            </a:pP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Valores de IBIT</a:t>
            </a:r>
          </a:p>
          <a:p>
            <a:pPr marL="547688" indent="-411163" algn="ctr" eaLnBrk="1" hangingPunct="1">
              <a:lnSpc>
                <a:spcPct val="80000"/>
              </a:lnSpc>
              <a:buClr>
                <a:srgbClr val="F9F9F9"/>
              </a:buClr>
              <a:buFont typeface="Wingdings" pitchFamily="2" charset="2"/>
              <a:buNone/>
            </a:pPr>
            <a:endParaRPr lang="en-US" altLang="en-US" sz="36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Amor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Respeto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Diálogo abierto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Pasión para buscar la verdad y aprender JUNTOS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Unidad en el corazón del evangelio-- I </a:t>
            </a:r>
            <a:r>
              <a:rPr lang="es-ES_tradnl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Cor</a:t>
            </a:r>
            <a:r>
              <a:rPr lang="es-ES_tradnl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. 15:1-4, Mat. 22:37-40, Mat. 23:23, Ef. 4:4-6, etc) 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Entrenar al alumno en su ciudad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Proveer una red de apoyo de por vida.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endParaRPr lang="es-ES_tradnl" altLang="en-US" sz="36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6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6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6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6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0">
            <a:extLst>
              <a:ext uri="{FF2B5EF4-FFF2-40B4-BE49-F238E27FC236}">
                <a16:creationId xmlns:a16="http://schemas.microsoft.com/office/drawing/2014/main" id="{59747295-A36A-E64F-8BE9-C05DDF976E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931770" y="2651720"/>
            <a:ext cx="3316630" cy="514350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/>
            <a:r>
              <a:rPr lang="es-ES_tradnl" altLang="en-US" sz="3200" b="1" cap="none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Admin</a:t>
            </a:r>
            <a:r>
              <a:rPr lang="es-ES_tradnl" altLang="en-US" sz="3200" b="1" cap="none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_tradnl" altLang="en-US" sz="3200" b="1" cap="none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team</a:t>
            </a:r>
            <a:r>
              <a:rPr lang="es-ES_tradnl" altLang="en-US" sz="3200" b="1" cap="none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2026</a:t>
            </a:r>
            <a:endParaRPr lang="en-US" altLang="en-US" sz="3200" b="1" cap="none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0722" name="Rectangle 12">
            <a:extLst>
              <a:ext uri="{FF2B5EF4-FFF2-40B4-BE49-F238E27FC236}">
                <a16:creationId xmlns:a16="http://schemas.microsoft.com/office/drawing/2014/main" id="{9BEB46A9-DAB6-2A43-84AE-AE4E3A938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2198" y="1624152"/>
            <a:ext cx="2075002" cy="747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1600" dirty="0">
                <a:latin typeface="Georgia" panose="02040502050405020303" pitchFamily="18" charset="0"/>
              </a:rPr>
              <a:t>Kevin Montgomery</a:t>
            </a: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1600" dirty="0">
                <a:latin typeface="Georgia" panose="02040502050405020303" pitchFamily="18" charset="0"/>
              </a:rPr>
              <a:t>Assistant director</a:t>
            </a: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endParaRPr lang="en-US" altLang="en-US" sz="1600" b="1" dirty="0">
              <a:latin typeface="Georgia" panose="02040502050405020303" pitchFamily="18" charset="0"/>
            </a:endParaRPr>
          </a:p>
        </p:txBody>
      </p:sp>
      <p:pic>
        <p:nvPicPr>
          <p:cNvPr id="30723" name="Picture 5" descr="untitled">
            <a:extLst>
              <a:ext uri="{FF2B5EF4-FFF2-40B4-BE49-F238E27FC236}">
                <a16:creationId xmlns:a16="http://schemas.microsoft.com/office/drawing/2014/main" id="{5328C53C-8A1F-D64B-B994-5CBB95CB2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038" y="14534"/>
            <a:ext cx="1911569" cy="16018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4" name="Rectangle 6">
            <a:extLst>
              <a:ext uri="{FF2B5EF4-FFF2-40B4-BE49-F238E27FC236}">
                <a16:creationId xmlns:a16="http://schemas.microsoft.com/office/drawing/2014/main" id="{93298DA7-26C0-0D4D-BDBE-6A71DAC3B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697" y="1524000"/>
            <a:ext cx="248290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dirty="0">
                <a:latin typeface="Georgia" panose="02040502050405020303" pitchFamily="18" charset="0"/>
              </a:rPr>
              <a:t>Pedro and Silvia del </a:t>
            </a:r>
            <a:r>
              <a:rPr lang="en-US" altLang="en-US" sz="1600" dirty="0" err="1">
                <a:latin typeface="Georgia" panose="02040502050405020303" pitchFamily="18" charset="0"/>
              </a:rPr>
              <a:t>Pozo</a:t>
            </a:r>
            <a:endParaRPr lang="en-US" altLang="en-US" sz="1600" dirty="0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1600" dirty="0">
                <a:latin typeface="Georgia" panose="02040502050405020303" pitchFamily="18" charset="0"/>
              </a:rPr>
              <a:t>Online, EBL </a:t>
            </a:r>
            <a:r>
              <a:rPr lang="es-ES" altLang="en-US" sz="1600" dirty="0" err="1">
                <a:latin typeface="Georgia" panose="02040502050405020303" pitchFamily="18" charset="0"/>
              </a:rPr>
              <a:t>coordinators</a:t>
            </a:r>
            <a:endParaRPr lang="en-US" altLang="en-US" sz="1600" dirty="0">
              <a:latin typeface="Georgia" panose="02040502050405020303" pitchFamily="18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6A8C90D7-4293-934B-B5E8-B0519CC69E13}"/>
              </a:ext>
            </a:extLst>
          </p:cNvPr>
          <p:cNvSpPr txBox="1">
            <a:spLocks noChangeArrowheads="1"/>
          </p:cNvSpPr>
          <p:nvPr/>
        </p:nvSpPr>
        <p:spPr>
          <a:xfrm>
            <a:off x="4208318" y="1609809"/>
            <a:ext cx="2344882" cy="762000"/>
          </a:xfrm>
          <a:prstGeom prst="rect">
            <a:avLst/>
          </a:prstGeom>
        </p:spPr>
        <p:txBody>
          <a:bodyPr/>
          <a:lstStyle/>
          <a:p>
            <a:pPr marL="548640" indent="-41148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1600" dirty="0">
                <a:latin typeface="Georgia"/>
                <a:ea typeface="+mn-ea"/>
                <a:cs typeface="Georgia"/>
              </a:rPr>
              <a:t>Carlos Camacho</a:t>
            </a:r>
          </a:p>
          <a:p>
            <a:pPr marL="548640" indent="-41148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1600" dirty="0">
                <a:latin typeface="Georgia"/>
                <a:ea typeface="+mn-ea"/>
                <a:cs typeface="Georgia"/>
              </a:rPr>
              <a:t>Field work supervisor</a:t>
            </a:r>
          </a:p>
        </p:txBody>
      </p:sp>
      <p:pic>
        <p:nvPicPr>
          <p:cNvPr id="30727" name="Picture 10">
            <a:extLst>
              <a:ext uri="{FF2B5EF4-FFF2-40B4-BE49-F238E27FC236}">
                <a16:creationId xmlns:a16="http://schemas.microsoft.com/office/drawing/2014/main" id="{283C2833-E957-624F-8884-E2FE9F96E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38602"/>
            <a:ext cx="1219200" cy="17906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8" name="Rectangle 6">
            <a:extLst>
              <a:ext uri="{FF2B5EF4-FFF2-40B4-BE49-F238E27FC236}">
                <a16:creationId xmlns:a16="http://schemas.microsoft.com/office/drawing/2014/main" id="{D2B6427D-A04D-4949-86B0-E7E0B50B9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052" y="5467811"/>
            <a:ext cx="179718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dirty="0">
                <a:latin typeface="Georgia" panose="02040502050405020303" pitchFamily="18" charset="0"/>
              </a:rPr>
              <a:t>Daniel Urdaneta,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dirty="0">
                <a:latin typeface="Georgia" panose="02040502050405020303" pitchFamily="18" charset="0"/>
              </a:rPr>
              <a:t>IT specialist</a:t>
            </a:r>
          </a:p>
        </p:txBody>
      </p:sp>
      <p:sp>
        <p:nvSpPr>
          <p:cNvPr id="30729" name="Rectangle 6">
            <a:extLst>
              <a:ext uri="{FF2B5EF4-FFF2-40B4-BE49-F238E27FC236}">
                <a16:creationId xmlns:a16="http://schemas.microsoft.com/office/drawing/2014/main" id="{CD264CBC-9FE1-EF45-A5B1-90FEB801F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835" y="1622841"/>
            <a:ext cx="1689365" cy="610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dirty="0">
                <a:latin typeface="Georgia" panose="02040502050405020303" pitchFamily="18" charset="0"/>
              </a:rPr>
              <a:t>Steve Austin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dirty="0">
                <a:latin typeface="Georgia" panose="02040502050405020303" pitchFamily="18" charset="0"/>
              </a:rPr>
              <a:t>Director</a:t>
            </a:r>
          </a:p>
        </p:txBody>
      </p:sp>
      <p:pic>
        <p:nvPicPr>
          <p:cNvPr id="30730" name="Picture 1">
            <a:extLst>
              <a:ext uri="{FF2B5EF4-FFF2-40B4-BE49-F238E27FC236}">
                <a16:creationId xmlns:a16="http://schemas.microsoft.com/office/drawing/2014/main" id="{B046F7AF-B293-F245-AF1D-BCE69E48F7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608" y="22987"/>
            <a:ext cx="1368792" cy="154350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1" name="Picture 2">
            <a:extLst>
              <a:ext uri="{FF2B5EF4-FFF2-40B4-BE49-F238E27FC236}">
                <a16:creationId xmlns:a16="http://schemas.microsoft.com/office/drawing/2014/main" id="{1520DBDB-C236-8A4F-88AD-B65D938A6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" y="30705"/>
            <a:ext cx="1906800" cy="15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B0821B9F-B60D-A963-EA2A-7B59BC1F2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4618" y="5562600"/>
            <a:ext cx="234488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dirty="0" err="1">
                <a:latin typeface="Georgia" panose="02040502050405020303" pitchFamily="18" charset="0"/>
              </a:rPr>
              <a:t>Liudmila</a:t>
            </a:r>
            <a:r>
              <a:rPr lang="en-US" altLang="en-US" sz="1600" dirty="0">
                <a:latin typeface="Georgia" panose="02040502050405020303" pitchFamily="18" charset="0"/>
              </a:rPr>
              <a:t> </a:t>
            </a:r>
            <a:r>
              <a:rPr lang="en-US" altLang="en-US" sz="1600" dirty="0" err="1">
                <a:latin typeface="Georgia" panose="02040502050405020303" pitchFamily="18" charset="0"/>
              </a:rPr>
              <a:t>Bencosme</a:t>
            </a:r>
            <a:endParaRPr lang="en-US" altLang="en-US" sz="1600" dirty="0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dirty="0">
                <a:latin typeface="Georgia" panose="02040502050405020303" pitchFamily="18" charset="0"/>
              </a:rPr>
              <a:t>TIBI coordinator--Cuba</a:t>
            </a:r>
          </a:p>
        </p:txBody>
      </p:sp>
      <p:pic>
        <p:nvPicPr>
          <p:cNvPr id="4" name="Picture 3" descr="A picture containing person, music&#10;&#10;Description automatically generated">
            <a:extLst>
              <a:ext uri="{FF2B5EF4-FFF2-40B4-BE49-F238E27FC236}">
                <a16:creationId xmlns:a16="http://schemas.microsoft.com/office/drawing/2014/main" id="{FD4DA9CA-A3C4-F013-17BE-C8D737952C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038" y="3691623"/>
            <a:ext cx="1712735" cy="17607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012895-F049-6669-9171-9350F7C97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91" y="3691623"/>
            <a:ext cx="1712735" cy="1737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6EFF68-74C7-6512-EBF9-04528C932D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212" y="-22220"/>
            <a:ext cx="1619188" cy="1656626"/>
          </a:xfrm>
          <a:prstGeom prst="rect">
            <a:avLst/>
          </a:prstGeom>
        </p:spPr>
      </p:pic>
      <p:pic>
        <p:nvPicPr>
          <p:cNvPr id="7" name="Picture 6" descr="A person in a blue shirt and tie&#10;&#10;AI-generated content may be incorrect.">
            <a:extLst>
              <a:ext uri="{FF2B5EF4-FFF2-40B4-BE49-F238E27FC236}">
                <a16:creationId xmlns:a16="http://schemas.microsoft.com/office/drawing/2014/main" id="{1FCB0C68-0BDC-CBA5-CA04-629705930E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560" y="3638601"/>
            <a:ext cx="1823455" cy="1790699"/>
          </a:xfrm>
          <a:prstGeom prst="rect">
            <a:avLst/>
          </a:prstGeo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6A58804B-FC28-EBB6-3DF4-4C852FEA7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2025" y="5638800"/>
            <a:ext cx="198216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dirty="0">
                <a:latin typeface="Georgia" panose="02040502050405020303" pitchFamily="18" charset="0"/>
              </a:rPr>
              <a:t>Jorge Pineda,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dirty="0">
                <a:latin typeface="Georgia" panose="02040502050405020303" pitchFamily="18" charset="0"/>
              </a:rPr>
              <a:t>Accelerated </a:t>
            </a:r>
            <a:r>
              <a:rPr lang="en-US" altLang="en-US" sz="1600" dirty="0" err="1">
                <a:latin typeface="Georgia" panose="02040502050405020303" pitchFamily="18" charset="0"/>
              </a:rPr>
              <a:t>Ministy</a:t>
            </a:r>
            <a:r>
              <a:rPr lang="en-US" altLang="en-US" sz="1600" dirty="0">
                <a:latin typeface="Georgia" panose="02040502050405020303" pitchFamily="18" charset="0"/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dirty="0">
                <a:latin typeface="Georgia" panose="02040502050405020303" pitchFamily="18" charset="0"/>
              </a:rPr>
              <a:t>Program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BE4FE89-590D-CD8F-7025-B0DA2F403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1217" y="5535754"/>
            <a:ext cx="179718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dirty="0">
                <a:latin typeface="Georgia" panose="02040502050405020303" pitchFamily="18" charset="0"/>
              </a:rPr>
              <a:t>Tim Archer,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dirty="0">
                <a:latin typeface="Georgia" panose="02040502050405020303" pitchFamily="18" charset="0"/>
              </a:rPr>
              <a:t>Development</a:t>
            </a:r>
          </a:p>
        </p:txBody>
      </p:sp>
    </p:spTree>
  </p:cSld>
  <p:clrMapOvr>
    <a:masterClrMapping/>
  </p:clrMapOvr>
  <p:transition advTm="9000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A54BCD-E1FA-C877-E91A-6DC2D74A9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49C4A65E-5DCB-DB46-89DA-D300EE9A6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887" y="152400"/>
            <a:ext cx="6372225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3200" b="1" dirty="0">
                <a:latin typeface="Georgia" panose="02040502050405020303" pitchFamily="18" charset="0"/>
              </a:rPr>
              <a:t>Diplomas y certificados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F3DDE8-2DB2-EFA1-E27B-A209A82AF93D}"/>
              </a:ext>
            </a:extLst>
          </p:cNvPr>
          <p:cNvSpPr txBox="1"/>
          <p:nvPr/>
        </p:nvSpPr>
        <p:spPr>
          <a:xfrm>
            <a:off x="0" y="914400"/>
            <a:ext cx="9144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Georgia" panose="02040502050405020303" pitchFamily="18" charset="0"/>
              </a:rPr>
              <a:t>Licenciatura</a:t>
            </a:r>
            <a:r>
              <a:rPr lang="en-US" sz="2400" dirty="0">
                <a:latin typeface="Georgia" panose="02040502050405020303" pitchFamily="18" charset="0"/>
              </a:rPr>
              <a:t> de </a:t>
            </a:r>
            <a:r>
              <a:rPr lang="en-US" sz="2400" dirty="0" err="1">
                <a:latin typeface="Georgia" panose="02040502050405020303" pitchFamily="18" charset="0"/>
              </a:rPr>
              <a:t>Ministerio</a:t>
            </a:r>
            <a:r>
              <a:rPr lang="en-US" sz="2400" dirty="0">
                <a:latin typeface="Georgia" panose="02040502050405020303" pitchFamily="18" charset="0"/>
              </a:rPr>
              <a:t> y </a:t>
            </a:r>
            <a:r>
              <a:rPr lang="en-US" sz="2400" dirty="0" err="1">
                <a:latin typeface="Georgia" panose="02040502050405020303" pitchFamily="18" charset="0"/>
              </a:rPr>
              <a:t>Estudios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bíblicos</a:t>
            </a:r>
            <a:r>
              <a:rPr lang="en-US" sz="2400" dirty="0">
                <a:latin typeface="Georgia" panose="02040502050405020303" pitchFamily="18" charset="0"/>
              </a:rPr>
              <a:t> (AETH): 42 </a:t>
            </a:r>
            <a:r>
              <a:rPr lang="en-US" sz="2400" dirty="0" err="1">
                <a:latin typeface="Georgia" panose="02040502050405020303" pitchFamily="18" charset="0"/>
              </a:rPr>
              <a:t>cursos</a:t>
            </a:r>
            <a:endParaRPr lang="en-US" sz="2400" dirty="0">
              <a:latin typeface="Georgia" panose="02040502050405020303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Georgia" panose="02040502050405020303" pitchFamily="18" charset="0"/>
              </a:rPr>
              <a:t>Licenciatura</a:t>
            </a:r>
            <a:r>
              <a:rPr lang="en-US" sz="2400" dirty="0">
                <a:latin typeface="Georgia" panose="02040502050405020303" pitchFamily="18" charset="0"/>
              </a:rPr>
              <a:t> de </a:t>
            </a:r>
            <a:r>
              <a:rPr lang="en-US" sz="2400" dirty="0" err="1">
                <a:latin typeface="Georgia" panose="02040502050405020303" pitchFamily="18" charset="0"/>
              </a:rPr>
              <a:t>estudios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bíblicos</a:t>
            </a:r>
            <a:r>
              <a:rPr lang="en-US" sz="2400" dirty="0">
                <a:latin typeface="Georgia" panose="02040502050405020303" pitchFamily="18" charset="0"/>
              </a:rPr>
              <a:t> y </a:t>
            </a:r>
            <a:r>
              <a:rPr lang="en-US" sz="2400" dirty="0" err="1">
                <a:latin typeface="Georgia" panose="02040502050405020303" pitchFamily="18" charset="0"/>
              </a:rPr>
              <a:t>ministerio</a:t>
            </a:r>
            <a:r>
              <a:rPr lang="en-US" sz="2400" dirty="0">
                <a:latin typeface="Georgia" panose="02040502050405020303" pitchFamily="18" charset="0"/>
              </a:rPr>
              <a:t> (Texas): 40 </a:t>
            </a:r>
            <a:r>
              <a:rPr lang="en-US" sz="2400" dirty="0" err="1">
                <a:latin typeface="Georgia" panose="02040502050405020303" pitchFamily="18" charset="0"/>
              </a:rPr>
              <a:t>cursos</a:t>
            </a:r>
            <a:endParaRPr lang="en-US" sz="2400" dirty="0">
              <a:latin typeface="Georgia" panose="02040502050405020303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Georgia" panose="02040502050405020303" pitchFamily="18" charset="0"/>
              </a:rPr>
              <a:t>Certificado</a:t>
            </a:r>
            <a:r>
              <a:rPr lang="en-US" sz="2400" dirty="0">
                <a:latin typeface="Georgia" panose="02040502050405020303" pitchFamily="18" charset="0"/>
              </a:rPr>
              <a:t> de </a:t>
            </a:r>
            <a:r>
              <a:rPr lang="en-US" sz="2400" dirty="0" err="1">
                <a:latin typeface="Georgia" panose="02040502050405020303" pitchFamily="18" charset="0"/>
              </a:rPr>
              <a:t>ministerio</a:t>
            </a:r>
            <a:r>
              <a:rPr lang="en-US" sz="2400" dirty="0">
                <a:latin typeface="Georgia" panose="02040502050405020303" pitchFamily="18" charset="0"/>
              </a:rPr>
              <a:t>: 12 </a:t>
            </a:r>
            <a:r>
              <a:rPr lang="en-US" sz="2400" dirty="0" err="1">
                <a:latin typeface="Georgia" panose="02040502050405020303" pitchFamily="18" charset="0"/>
              </a:rPr>
              <a:t>cursos</a:t>
            </a:r>
            <a:endParaRPr lang="en-US" sz="2400" dirty="0">
              <a:latin typeface="Georgia" panose="02040502050405020303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Georgia" panose="02040502050405020303" pitchFamily="18" charset="0"/>
              </a:rPr>
              <a:t>Certificado</a:t>
            </a:r>
            <a:r>
              <a:rPr lang="en-US" sz="2400" dirty="0">
                <a:latin typeface="Georgia" panose="02040502050405020303" pitchFamily="18" charset="0"/>
              </a:rPr>
              <a:t> de Obrero Cristiano: 16 </a:t>
            </a:r>
            <a:r>
              <a:rPr lang="en-US" sz="2400" dirty="0" err="1">
                <a:latin typeface="Georgia" panose="02040502050405020303" pitchFamily="18" charset="0"/>
              </a:rPr>
              <a:t>cursos</a:t>
            </a:r>
            <a:endParaRPr lang="en-US" sz="2400" dirty="0">
              <a:latin typeface="Georgia" panose="02040502050405020303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Georgia" panose="02040502050405020303" pitchFamily="18" charset="0"/>
              </a:rPr>
              <a:t>Certificado</a:t>
            </a:r>
            <a:r>
              <a:rPr lang="en-US" sz="2400" dirty="0">
                <a:latin typeface="Georgia" panose="02040502050405020303" pitchFamily="18" charset="0"/>
              </a:rPr>
              <a:t> de </a:t>
            </a:r>
            <a:r>
              <a:rPr lang="en-US" sz="2400" dirty="0" err="1">
                <a:latin typeface="Georgia" panose="02040502050405020303" pitchFamily="18" charset="0"/>
              </a:rPr>
              <a:t>estudios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bíblicos</a:t>
            </a:r>
            <a:r>
              <a:rPr lang="en-US" sz="2400" dirty="0">
                <a:latin typeface="Georgia" panose="02040502050405020303" pitchFamily="18" charset="0"/>
              </a:rPr>
              <a:t>: 23 </a:t>
            </a:r>
            <a:r>
              <a:rPr lang="en-US" sz="2400" dirty="0" err="1">
                <a:latin typeface="Georgia" panose="02040502050405020303" pitchFamily="18" charset="0"/>
              </a:rPr>
              <a:t>cursos</a:t>
            </a:r>
            <a:endParaRPr lang="en-US" sz="2400" dirty="0">
              <a:latin typeface="Georgia" panose="02040502050405020303" pitchFamily="18" charset="0"/>
            </a:endParaRPr>
          </a:p>
          <a:p>
            <a:endParaRPr lang="en-US" sz="2400" dirty="0">
              <a:latin typeface="Georgia" panose="02040502050405020303" pitchFamily="18" charset="0"/>
            </a:endParaRPr>
          </a:p>
          <a:p>
            <a:r>
              <a:rPr lang="en-US" sz="2400" dirty="0">
                <a:latin typeface="Georgia" panose="02040502050405020303" pitchFamily="18" charset="0"/>
              </a:rPr>
              <a:t>Nuestra </a:t>
            </a:r>
            <a:r>
              <a:rPr lang="en-US" sz="2400" dirty="0" err="1">
                <a:latin typeface="Georgia" panose="02040502050405020303" pitchFamily="18" charset="0"/>
              </a:rPr>
              <a:t>licenciatura</a:t>
            </a:r>
            <a:r>
              <a:rPr lang="en-US" sz="2400" dirty="0">
                <a:latin typeface="Georgia" panose="02040502050405020303" pitchFamily="18" charset="0"/>
              </a:rPr>
              <a:t> LMEB es </a:t>
            </a:r>
            <a:r>
              <a:rPr lang="en-US" sz="2400" dirty="0" err="1">
                <a:latin typeface="Georgia" panose="02040502050405020303" pitchFamily="18" charset="0"/>
              </a:rPr>
              <a:t>certificado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por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</a:p>
          <a:p>
            <a:r>
              <a:rPr lang="en-US" sz="2400" dirty="0">
                <a:latin typeface="Georgia" panose="02040502050405020303" pitchFamily="18" charset="0"/>
              </a:rPr>
              <a:t>AETH (</a:t>
            </a:r>
            <a:r>
              <a:rPr lang="en-US" sz="2400" dirty="0" err="1">
                <a:latin typeface="Georgia" panose="02040502050405020303" pitchFamily="18" charset="0"/>
              </a:rPr>
              <a:t>Asociación</a:t>
            </a:r>
            <a:r>
              <a:rPr lang="en-US" sz="2400" dirty="0">
                <a:latin typeface="Georgia" panose="02040502050405020303" pitchFamily="18" charset="0"/>
              </a:rPr>
              <a:t> para la </a:t>
            </a:r>
            <a:r>
              <a:rPr lang="en-US" sz="2400" dirty="0" err="1">
                <a:latin typeface="Georgia" panose="02040502050405020303" pitchFamily="18" charset="0"/>
              </a:rPr>
              <a:t>Educación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Teológica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</a:p>
          <a:p>
            <a:r>
              <a:rPr lang="en-US" sz="2400" dirty="0">
                <a:latin typeface="Georgia" panose="02040502050405020303" pitchFamily="18" charset="0"/>
              </a:rPr>
              <a:t>Hispana), en </a:t>
            </a:r>
            <a:r>
              <a:rPr lang="en-US" sz="2400" dirty="0" err="1">
                <a:latin typeface="Georgia" panose="02040502050405020303" pitchFamily="18" charset="0"/>
              </a:rPr>
              <a:t>colaboración</a:t>
            </a:r>
            <a:r>
              <a:rPr lang="en-US" sz="2400" dirty="0">
                <a:latin typeface="Georgia" panose="02040502050405020303" pitchFamily="18" charset="0"/>
              </a:rPr>
              <a:t> con la </a:t>
            </a:r>
            <a:r>
              <a:rPr lang="en-US" sz="2400" dirty="0" err="1">
                <a:latin typeface="Georgia" panose="02040502050405020303" pitchFamily="18" charset="0"/>
              </a:rPr>
              <a:t>Asociación</a:t>
            </a:r>
            <a:r>
              <a:rPr lang="en-US" sz="2400" dirty="0">
                <a:latin typeface="Georgia" panose="02040502050405020303" pitchFamily="18" charset="0"/>
              </a:rPr>
              <a:t> de </a:t>
            </a:r>
          </a:p>
          <a:p>
            <a:r>
              <a:rPr lang="en-US" sz="2400" dirty="0" err="1">
                <a:latin typeface="Georgia" panose="02040502050405020303" pitchFamily="18" charset="0"/>
              </a:rPr>
              <a:t>Escuelas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Teológicas</a:t>
            </a:r>
            <a:r>
              <a:rPr lang="en-US" sz="2400" dirty="0">
                <a:latin typeface="Georgia" panose="02040502050405020303" pitchFamily="18" charset="0"/>
              </a:rPr>
              <a:t>, la </a:t>
            </a:r>
            <a:r>
              <a:rPr lang="en-US" sz="2400" dirty="0" err="1">
                <a:latin typeface="Georgia" panose="02040502050405020303" pitchFamily="18" charset="0"/>
              </a:rPr>
              <a:t>agencia</a:t>
            </a:r>
            <a:r>
              <a:rPr lang="en-US" sz="2400" dirty="0">
                <a:latin typeface="Georgia" panose="02040502050405020303" pitchFamily="18" charset="0"/>
              </a:rPr>
              <a:t> principal que </a:t>
            </a:r>
          </a:p>
          <a:p>
            <a:r>
              <a:rPr lang="en-US" sz="2400" dirty="0" err="1">
                <a:latin typeface="Georgia" panose="02040502050405020303" pitchFamily="18" charset="0"/>
              </a:rPr>
              <a:t>acredita</a:t>
            </a:r>
            <a:r>
              <a:rPr lang="en-US" sz="2400" dirty="0">
                <a:latin typeface="Georgia" panose="02040502050405020303" pitchFamily="18" charset="0"/>
              </a:rPr>
              <a:t> a </a:t>
            </a:r>
            <a:r>
              <a:rPr lang="en-US" sz="2400" dirty="0" err="1">
                <a:latin typeface="Georgia" panose="02040502050405020303" pitchFamily="18" charset="0"/>
              </a:rPr>
              <a:t>los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seminarios</a:t>
            </a:r>
            <a:r>
              <a:rPr lang="en-US" sz="2400" dirty="0">
                <a:latin typeface="Georgia" panose="02040502050405020303" pitchFamily="18" charset="0"/>
              </a:rPr>
              <a:t> en </a:t>
            </a:r>
            <a:r>
              <a:rPr lang="en-US" sz="2400" dirty="0" err="1">
                <a:latin typeface="Georgia" panose="02040502050405020303" pitchFamily="18" charset="0"/>
              </a:rPr>
              <a:t>los</a:t>
            </a:r>
            <a:r>
              <a:rPr lang="en-US" sz="2400" dirty="0">
                <a:latin typeface="Georgia" panose="02040502050405020303" pitchFamily="18" charset="0"/>
              </a:rPr>
              <a:t> EEUU.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0956FC-7976-2337-5714-99FEA8CDA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3938755"/>
            <a:ext cx="2362200" cy="289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4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99000"/>
    </mc:Choice>
    <mc:Fallback xmlns="">
      <p:transition spd="slow" advTm="8639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>
            <a:extLst>
              <a:ext uri="{FF2B5EF4-FFF2-40B4-BE49-F238E27FC236}">
                <a16:creationId xmlns:a16="http://schemas.microsoft.com/office/drawing/2014/main" id="{2AA58BDA-2FEF-0745-8F7F-AB2631BB6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AETH </a:t>
            </a:r>
            <a:r>
              <a:rPr lang="en-US" altLang="en-US" sz="2400" dirty="0" err="1">
                <a:latin typeface="Georgia" panose="02040502050405020303" pitchFamily="18" charset="0"/>
                <a:ea typeface="ＭＳ Ｐゴシック" panose="020B0600070205080204" pitchFamily="34" charset="-128"/>
              </a:rPr>
              <a:t>certifica</a:t>
            </a: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la </a:t>
            </a:r>
            <a:r>
              <a:rPr lang="en-US" altLang="en-US" sz="2400" dirty="0" err="1">
                <a:latin typeface="Georgia" panose="02040502050405020303" pitchFamily="18" charset="0"/>
                <a:ea typeface="ＭＳ Ｐゴシック" panose="020B0600070205080204" pitchFamily="34" charset="-128"/>
              </a:rPr>
              <a:t>Licenciatura</a:t>
            </a: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de </a:t>
            </a:r>
            <a:r>
              <a:rPr lang="en-US" altLang="en-US" sz="2400" dirty="0" err="1">
                <a:latin typeface="Georgia" panose="02040502050405020303" pitchFamily="18" charset="0"/>
                <a:ea typeface="ＭＳ Ｐゴシック" panose="020B0600070205080204" pitchFamily="34" charset="-128"/>
              </a:rPr>
              <a:t>Ministerio</a:t>
            </a: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y </a:t>
            </a:r>
            <a:r>
              <a:rPr lang="en-US" altLang="en-US" sz="2400" dirty="0" err="1">
                <a:latin typeface="Georgia" panose="02040502050405020303" pitchFamily="18" charset="0"/>
                <a:ea typeface="ＭＳ Ｐゴシック" panose="020B0600070205080204" pitchFamily="34" charset="-128"/>
              </a:rPr>
              <a:t>Estudios</a:t>
            </a: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latin typeface="Georgia" panose="02040502050405020303" pitchFamily="18" charset="0"/>
                <a:ea typeface="ＭＳ Ｐゴシック" panose="020B0600070205080204" pitchFamily="34" charset="-128"/>
              </a:rPr>
              <a:t>Bíblicos</a:t>
            </a: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</a:t>
            </a: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r>
              <a:rPr lang="en-US" altLang="en-US" sz="2400" dirty="0" err="1">
                <a:latin typeface="Georgia" panose="02040502050405020303" pitchFamily="18" charset="0"/>
                <a:ea typeface="ＭＳ Ｐゴシック" panose="020B0600070205080204" pitchFamily="34" charset="-128"/>
              </a:rPr>
              <a:t>Octubre</a:t>
            </a: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2020</a:t>
            </a: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endParaRPr lang="en-US" altLang="en-US" sz="24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                      Jessica Lugo,</a:t>
            </a: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                          </a:t>
            </a:r>
            <a:r>
              <a:rPr lang="en-US" altLang="en-US" sz="2400" dirty="0" err="1">
                <a:latin typeface="Georgia" panose="02040502050405020303" pitchFamily="18" charset="0"/>
                <a:ea typeface="ＭＳ Ｐゴシック" panose="020B0600070205080204" pitchFamily="34" charset="-128"/>
              </a:rPr>
              <a:t>Directora</a:t>
            </a:r>
            <a:endParaRPr lang="en-US" altLang="en-US" sz="24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endParaRPr lang="en-US" altLang="en-US" sz="24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endParaRPr lang="en-US" altLang="en-US" sz="24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endParaRPr lang="en-US" altLang="en-US" sz="24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endParaRPr lang="en-US" altLang="en-US" sz="24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                Justo Gonzalez</a:t>
            </a: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                         </a:t>
            </a:r>
            <a:r>
              <a:rPr lang="en-US" altLang="en-US" sz="2400" dirty="0" err="1">
                <a:latin typeface="Georgia" panose="02040502050405020303" pitchFamily="18" charset="0"/>
                <a:ea typeface="ＭＳ Ｐゴシック" panose="020B0600070205080204" pitchFamily="34" charset="-128"/>
              </a:rPr>
              <a:t>Fundador</a:t>
            </a:r>
            <a:endParaRPr lang="en-US" altLang="en-US" sz="24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                             Autor</a:t>
            </a: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endParaRPr lang="en-US" altLang="en-US" sz="28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A9FD4E-D515-903E-64AA-6C16F4363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48" y="918990"/>
            <a:ext cx="3505200" cy="4300228"/>
          </a:xfrm>
          <a:prstGeom prst="rect">
            <a:avLst/>
          </a:prstGeom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F01C266-F2F5-6627-8A16-6D3983DB9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8" y="5204604"/>
            <a:ext cx="3505200" cy="1653396"/>
          </a:xfrm>
          <a:prstGeom prst="rect">
            <a:avLst/>
          </a:prstGeom>
        </p:spPr>
      </p:pic>
      <p:pic>
        <p:nvPicPr>
          <p:cNvPr id="8" name="Picture 7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632A2B7C-B76C-4A17-6210-AF7B502E11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462" y="4038600"/>
            <a:ext cx="2730537" cy="27912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BCBF4A-66CA-FE95-7B90-3023CE33D7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3461" y="1066800"/>
            <a:ext cx="2730538" cy="273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6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D9FA52A5-ECD5-2049-AA23-99BC4C09A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887" y="152400"/>
            <a:ext cx="6372225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3200" b="1" dirty="0">
                <a:latin typeface="Georgia" panose="02040502050405020303" pitchFamily="18" charset="0"/>
              </a:rPr>
              <a:t>Certificación de AETH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5662AE-EC5B-5946-B54B-F73135759C6D}"/>
              </a:ext>
            </a:extLst>
          </p:cNvPr>
          <p:cNvSpPr txBox="1"/>
          <p:nvPr/>
        </p:nvSpPr>
        <p:spPr>
          <a:xfrm>
            <a:off x="155848" y="914400"/>
            <a:ext cx="8832302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Georgia" panose="02040502050405020303" pitchFamily="18" charset="0"/>
              </a:rPr>
              <a:t>En 2020, </a:t>
            </a:r>
            <a:r>
              <a:rPr lang="en-US" sz="2600" dirty="0" err="1">
                <a:latin typeface="Georgia" panose="02040502050405020303" pitchFamily="18" charset="0"/>
              </a:rPr>
              <a:t>después</a:t>
            </a:r>
            <a:r>
              <a:rPr lang="en-US" sz="2600" dirty="0">
                <a:latin typeface="Georgia" panose="02040502050405020303" pitchFamily="18" charset="0"/>
              </a:rPr>
              <a:t> de un </a:t>
            </a:r>
            <a:r>
              <a:rPr lang="en-US" sz="2600" dirty="0" err="1">
                <a:latin typeface="Georgia" panose="02040502050405020303" pitchFamily="18" charset="0"/>
              </a:rPr>
              <a:t>proceso</a:t>
            </a:r>
            <a:r>
              <a:rPr lang="en-US" sz="2600" dirty="0">
                <a:latin typeface="Georgia" panose="02040502050405020303" pitchFamily="18" charset="0"/>
              </a:rPr>
              <a:t> que </a:t>
            </a:r>
            <a:r>
              <a:rPr lang="en-US" sz="2600" dirty="0" err="1">
                <a:latin typeface="Georgia" panose="02040502050405020303" pitchFamily="18" charset="0"/>
              </a:rPr>
              <a:t>duró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casi</a:t>
            </a:r>
            <a:r>
              <a:rPr lang="en-US" sz="2600" dirty="0">
                <a:latin typeface="Georgia" panose="02040502050405020303" pitchFamily="18" charset="0"/>
              </a:rPr>
              <a:t> dos </a:t>
            </a:r>
            <a:r>
              <a:rPr lang="en-US" sz="2600" dirty="0" err="1">
                <a:latin typeface="Georgia" panose="02040502050405020303" pitchFamily="18" charset="0"/>
              </a:rPr>
              <a:t>años</a:t>
            </a:r>
            <a:r>
              <a:rPr lang="en-US" sz="2600" dirty="0">
                <a:latin typeface="Georgia" panose="02040502050405020303" pitchFamily="18" charset="0"/>
              </a:rPr>
              <a:t>, IBIT </a:t>
            </a:r>
            <a:r>
              <a:rPr lang="en-US" sz="2600" dirty="0" err="1">
                <a:latin typeface="Georgia" panose="02040502050405020303" pitchFamily="18" charset="0"/>
              </a:rPr>
              <a:t>recibió</a:t>
            </a:r>
            <a:r>
              <a:rPr lang="en-US" sz="2600" dirty="0">
                <a:latin typeface="Georgia" panose="02040502050405020303" pitchFamily="18" charset="0"/>
              </a:rPr>
              <a:t> la </a:t>
            </a:r>
            <a:r>
              <a:rPr lang="en-US" sz="2600" dirty="0" err="1">
                <a:latin typeface="Georgia" panose="02040502050405020303" pitchFamily="18" charset="0"/>
              </a:rPr>
              <a:t>noticia</a:t>
            </a:r>
            <a:r>
              <a:rPr lang="en-US" sz="2600" dirty="0">
                <a:latin typeface="Georgia" panose="02040502050405020303" pitchFamily="18" charset="0"/>
              </a:rPr>
              <a:t> de la </a:t>
            </a:r>
            <a:r>
              <a:rPr lang="en-US" sz="2600" dirty="0" err="1">
                <a:latin typeface="Georgia" panose="02040502050405020303" pitchFamily="18" charset="0"/>
              </a:rPr>
              <a:t>Asociación</a:t>
            </a:r>
            <a:r>
              <a:rPr lang="en-US" sz="2600" dirty="0">
                <a:latin typeface="Georgia" panose="02040502050405020303" pitchFamily="18" charset="0"/>
              </a:rPr>
              <a:t> de </a:t>
            </a:r>
            <a:r>
              <a:rPr lang="en-US" sz="2600" dirty="0" err="1">
                <a:latin typeface="Georgia" panose="02040502050405020303" pitchFamily="18" charset="0"/>
              </a:rPr>
              <a:t>Estudios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Teológicos</a:t>
            </a:r>
            <a:r>
              <a:rPr lang="en-US" sz="2600" dirty="0">
                <a:latin typeface="Georgia" panose="02040502050405020303" pitchFamily="18" charset="0"/>
              </a:rPr>
              <a:t> Hispanos que </a:t>
            </a:r>
            <a:r>
              <a:rPr lang="en-US" sz="2600" dirty="0" err="1">
                <a:latin typeface="Georgia" panose="02040502050405020303" pitchFamily="18" charset="0"/>
              </a:rPr>
              <a:t>ellos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han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certificado</a:t>
            </a:r>
            <a:r>
              <a:rPr lang="en-US" sz="2600" dirty="0">
                <a:latin typeface="Georgia" panose="02040502050405020303" pitchFamily="18" charset="0"/>
              </a:rPr>
              <a:t> nuestro diploma de </a:t>
            </a:r>
            <a:r>
              <a:rPr lang="en-US" sz="2600" dirty="0">
                <a:solidFill>
                  <a:srgbClr val="FFFF00"/>
                </a:solidFill>
                <a:latin typeface="Georgia" panose="02040502050405020303" pitchFamily="18" charset="0"/>
              </a:rPr>
              <a:t>la </a:t>
            </a:r>
            <a:r>
              <a:rPr lang="en-US" sz="2600" dirty="0" err="1">
                <a:solidFill>
                  <a:srgbClr val="FFFF00"/>
                </a:solidFill>
                <a:latin typeface="Georgia" panose="02040502050405020303" pitchFamily="18" charset="0"/>
              </a:rPr>
              <a:t>Licenciatura</a:t>
            </a:r>
            <a:r>
              <a:rPr lang="en-US" sz="2600" dirty="0">
                <a:solidFill>
                  <a:srgbClr val="FFFF00"/>
                </a:solidFill>
                <a:latin typeface="Georgia" panose="02040502050405020303" pitchFamily="18" charset="0"/>
              </a:rPr>
              <a:t> en el </a:t>
            </a:r>
            <a:r>
              <a:rPr lang="en-US" sz="2600" dirty="0" err="1">
                <a:solidFill>
                  <a:srgbClr val="FFFF00"/>
                </a:solidFill>
                <a:latin typeface="Georgia" panose="02040502050405020303" pitchFamily="18" charset="0"/>
              </a:rPr>
              <a:t>Ministerio</a:t>
            </a:r>
            <a:r>
              <a:rPr lang="en-US" sz="2600" dirty="0">
                <a:solidFill>
                  <a:srgbClr val="FFFF00"/>
                </a:solidFill>
                <a:latin typeface="Georgia" panose="02040502050405020303" pitchFamily="18" charset="0"/>
              </a:rPr>
              <a:t> y </a:t>
            </a:r>
            <a:r>
              <a:rPr lang="en-US" sz="2600" dirty="0" err="1">
                <a:solidFill>
                  <a:srgbClr val="FFFF00"/>
                </a:solidFill>
                <a:latin typeface="Georgia" panose="02040502050405020303" pitchFamily="18" charset="0"/>
              </a:rPr>
              <a:t>Estudios</a:t>
            </a:r>
            <a:r>
              <a:rPr lang="en-US" sz="2600" dirty="0">
                <a:solidFill>
                  <a:srgbClr val="FFFF00"/>
                </a:solidFill>
                <a:latin typeface="Georgia" panose="02040502050405020303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Georgia" panose="02040502050405020303" pitchFamily="18" charset="0"/>
              </a:rPr>
              <a:t>Bíblicos</a:t>
            </a:r>
            <a:r>
              <a:rPr lang="en-US" sz="2600" dirty="0">
                <a:solidFill>
                  <a:srgbClr val="FFFF00"/>
                </a:solidFill>
                <a:latin typeface="Georgia" panose="02040502050405020303" pitchFamily="18" charset="0"/>
              </a:rPr>
              <a:t>. </a:t>
            </a:r>
          </a:p>
          <a:p>
            <a:endParaRPr lang="en-US" sz="2600" dirty="0">
              <a:latin typeface="Georgia" panose="02040502050405020303" pitchFamily="18" charset="0"/>
            </a:endParaRPr>
          </a:p>
          <a:p>
            <a:r>
              <a:rPr lang="en-US" sz="2600" dirty="0" err="1">
                <a:latin typeface="Georgia" panose="02040502050405020303" pitchFamily="18" charset="0"/>
              </a:rPr>
              <a:t>Esta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certificación</a:t>
            </a:r>
            <a:r>
              <a:rPr lang="en-US" sz="2600" dirty="0">
                <a:latin typeface="Georgia" panose="02040502050405020303" pitchFamily="18" charset="0"/>
              </a:rPr>
              <a:t> es </a:t>
            </a:r>
            <a:r>
              <a:rPr lang="en-US" sz="2600" dirty="0" err="1">
                <a:latin typeface="Georgia" panose="02040502050405020303" pitchFamily="18" charset="0"/>
              </a:rPr>
              <a:t>otorgada</a:t>
            </a:r>
            <a:r>
              <a:rPr lang="en-US" sz="2600" dirty="0">
                <a:latin typeface="Georgia" panose="02040502050405020303" pitchFamily="18" charset="0"/>
              </a:rPr>
              <a:t> en </a:t>
            </a:r>
            <a:r>
              <a:rPr lang="en-US" sz="2600" dirty="0" err="1">
                <a:latin typeface="Georgia" panose="02040502050405020303" pitchFamily="18" charset="0"/>
              </a:rPr>
              <a:t>colaboración</a:t>
            </a:r>
            <a:r>
              <a:rPr lang="en-US" sz="2600" dirty="0">
                <a:latin typeface="Georgia" panose="02040502050405020303" pitchFamily="18" charset="0"/>
              </a:rPr>
              <a:t> con la </a:t>
            </a:r>
            <a:r>
              <a:rPr lang="en-US" sz="2600" dirty="0" err="1">
                <a:latin typeface="Georgia" panose="02040502050405020303" pitchFamily="18" charset="0"/>
              </a:rPr>
              <a:t>Asociación</a:t>
            </a:r>
            <a:r>
              <a:rPr lang="en-US" sz="2600" dirty="0">
                <a:latin typeface="Georgia" panose="02040502050405020303" pitchFamily="18" charset="0"/>
              </a:rPr>
              <a:t> de </a:t>
            </a:r>
            <a:r>
              <a:rPr lang="en-US" sz="2600" dirty="0" err="1">
                <a:latin typeface="Georgia" panose="02040502050405020303" pitchFamily="18" charset="0"/>
              </a:rPr>
              <a:t>Escuelas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Teológicas</a:t>
            </a:r>
            <a:r>
              <a:rPr lang="en-US" sz="2600" dirty="0">
                <a:latin typeface="Georgia" panose="02040502050405020303" pitchFamily="18" charset="0"/>
              </a:rPr>
              <a:t>, la </a:t>
            </a:r>
            <a:r>
              <a:rPr lang="en-US" sz="2600" dirty="0" err="1">
                <a:latin typeface="Georgia" panose="02040502050405020303" pitchFamily="18" charset="0"/>
              </a:rPr>
              <a:t>agencia</a:t>
            </a:r>
            <a:r>
              <a:rPr lang="en-US" sz="2600" dirty="0">
                <a:latin typeface="Georgia" panose="02040502050405020303" pitchFamily="18" charset="0"/>
              </a:rPr>
              <a:t> principal que </a:t>
            </a:r>
            <a:r>
              <a:rPr lang="en-US" sz="2600" dirty="0" err="1">
                <a:latin typeface="Georgia" panose="02040502050405020303" pitchFamily="18" charset="0"/>
              </a:rPr>
              <a:t>acredita</a:t>
            </a:r>
            <a:r>
              <a:rPr lang="en-US" sz="2600" dirty="0">
                <a:latin typeface="Georgia" panose="02040502050405020303" pitchFamily="18" charset="0"/>
              </a:rPr>
              <a:t> los </a:t>
            </a:r>
            <a:r>
              <a:rPr lang="en-US" sz="2600" dirty="0" err="1">
                <a:latin typeface="Georgia" panose="02040502050405020303" pitchFamily="18" charset="0"/>
              </a:rPr>
              <a:t>seminarios</a:t>
            </a:r>
            <a:r>
              <a:rPr lang="en-US" sz="2600" dirty="0">
                <a:latin typeface="Georgia" panose="02040502050405020303" pitchFamily="18" charset="0"/>
              </a:rPr>
              <a:t> en los </a:t>
            </a:r>
            <a:r>
              <a:rPr lang="en-US" sz="2600" dirty="0" err="1">
                <a:latin typeface="Georgia" panose="02040502050405020303" pitchFamily="18" charset="0"/>
              </a:rPr>
              <a:t>Estados</a:t>
            </a:r>
            <a:r>
              <a:rPr lang="en-US" sz="2600" dirty="0">
                <a:latin typeface="Georgia" panose="02040502050405020303" pitchFamily="18" charset="0"/>
              </a:rPr>
              <a:t> Unidos.</a:t>
            </a:r>
          </a:p>
          <a:p>
            <a:endParaRPr lang="en-US" sz="2600" dirty="0">
              <a:latin typeface="Georgia" panose="02040502050405020303" pitchFamily="18" charset="0"/>
            </a:endParaRPr>
          </a:p>
          <a:p>
            <a:r>
              <a:rPr lang="en-US" sz="2600" dirty="0">
                <a:latin typeface="Georgia" panose="02040502050405020303" pitchFamily="18" charset="0"/>
              </a:rPr>
              <a:t>Este es un aval </a:t>
            </a:r>
            <a:r>
              <a:rPr lang="en-US" sz="2600" dirty="0" err="1">
                <a:latin typeface="Georgia" panose="02040502050405020303" pitchFamily="18" charset="0"/>
              </a:rPr>
              <a:t>valioso</a:t>
            </a:r>
            <a:r>
              <a:rPr lang="en-US" sz="2600" dirty="0">
                <a:latin typeface="Georgia" panose="02040502050405020303" pitchFamily="18" charset="0"/>
              </a:rPr>
              <a:t> de </a:t>
            </a:r>
            <a:r>
              <a:rPr lang="en-US" sz="2600" dirty="0" err="1">
                <a:latin typeface="Georgia" panose="02040502050405020303" pitchFamily="18" charset="0"/>
              </a:rPr>
              <a:t>nuestro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programa</a:t>
            </a:r>
            <a:r>
              <a:rPr lang="en-US" sz="2600" dirty="0">
                <a:latin typeface="Georgia" panose="02040502050405020303" pitchFamily="18" charset="0"/>
              </a:rPr>
              <a:t>, el </a:t>
            </a:r>
            <a:r>
              <a:rPr lang="en-US" sz="2600" dirty="0" err="1">
                <a:latin typeface="Georgia" panose="02040502050405020303" pitchFamily="18" charset="0"/>
              </a:rPr>
              <a:t>cual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permite</a:t>
            </a:r>
            <a:r>
              <a:rPr lang="en-US" sz="2600" dirty="0">
                <a:latin typeface="Georgia" panose="02040502050405020303" pitchFamily="18" charset="0"/>
              </a:rPr>
              <a:t> que </a:t>
            </a:r>
            <a:r>
              <a:rPr lang="en-US" sz="2600" dirty="0" err="1">
                <a:latin typeface="Georgia" panose="02040502050405020303" pitchFamily="18" charset="0"/>
              </a:rPr>
              <a:t>nuestros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graduados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apliquen</a:t>
            </a:r>
            <a:r>
              <a:rPr lang="en-US" sz="2600" dirty="0">
                <a:latin typeface="Georgia" panose="02040502050405020303" pitchFamily="18" charset="0"/>
              </a:rPr>
              <a:t> para </a:t>
            </a:r>
            <a:r>
              <a:rPr lang="en-US" sz="2600" dirty="0" err="1">
                <a:latin typeface="Georgia" panose="02040502050405020303" pitchFamily="18" charset="0"/>
              </a:rPr>
              <a:t>estudiar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en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cualquier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seminario</a:t>
            </a:r>
            <a:r>
              <a:rPr lang="en-US" sz="2600" dirty="0">
                <a:latin typeface="Georgia" panose="02040502050405020303" pitchFamily="18" charset="0"/>
              </a:rPr>
              <a:t> de los </a:t>
            </a:r>
            <a:r>
              <a:rPr lang="en-US" sz="2600" dirty="0" err="1">
                <a:latin typeface="Georgia" panose="02040502050405020303" pitchFamily="18" charset="0"/>
              </a:rPr>
              <a:t>Estados</a:t>
            </a:r>
            <a:r>
              <a:rPr lang="en-US" sz="2600" dirty="0">
                <a:latin typeface="Georgia" panose="02040502050405020303" pitchFamily="18" charset="0"/>
              </a:rPr>
              <a:t> Unidos, </a:t>
            </a:r>
            <a:r>
              <a:rPr lang="en-US" sz="2600" dirty="0" err="1">
                <a:latin typeface="Georgia" panose="02040502050405020303" pitchFamily="18" charset="0"/>
              </a:rPr>
              <a:t>si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desean</a:t>
            </a:r>
            <a:r>
              <a:rPr lang="en-US" sz="2600" dirty="0">
                <a:latin typeface="Georgia" panose="020405020504050203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7563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10" descr="Alirio Ortega">
            <a:extLst>
              <a:ext uri="{FF2B5EF4-FFF2-40B4-BE49-F238E27FC236}">
                <a16:creationId xmlns:a16="http://schemas.microsoft.com/office/drawing/2014/main" id="{E0C8FE44-1B44-174D-B8CB-ADFCFA968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336" y="3534903"/>
            <a:ext cx="1271964" cy="1161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5" descr="Sixto Rivera">
            <a:extLst>
              <a:ext uri="{FF2B5EF4-FFF2-40B4-BE49-F238E27FC236}">
                <a16:creationId xmlns:a16="http://schemas.microsoft.com/office/drawing/2014/main" id="{3A9CEB33-DA2F-6141-AD16-DA2900871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428" y="5143415"/>
            <a:ext cx="1565618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9" name="Picture 2" descr="Iconic display">
            <a:extLst>
              <a:ext uri="{FF2B5EF4-FFF2-40B4-BE49-F238E27FC236}">
                <a16:creationId xmlns:a16="http://schemas.microsoft.com/office/drawing/2014/main" id="{3C6D7842-183C-ED48-B5AB-3A25D776A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68209"/>
            <a:ext cx="1447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0" name="Picture 3">
            <a:extLst>
              <a:ext uri="{FF2B5EF4-FFF2-40B4-BE49-F238E27FC236}">
                <a16:creationId xmlns:a16="http://schemas.microsoft.com/office/drawing/2014/main" id="{316DF7E9-3BD3-1642-98F7-E92DCD51BC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341630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3" name="Picture 2">
            <a:extLst>
              <a:ext uri="{FF2B5EF4-FFF2-40B4-BE49-F238E27FC236}">
                <a16:creationId xmlns:a16="http://schemas.microsoft.com/office/drawing/2014/main" id="{28D6F5DA-E129-414F-91D7-DAE4C5FF3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54" y="571692"/>
            <a:ext cx="1110946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4" name="Picture 36">
            <a:extLst>
              <a:ext uri="{FF2B5EF4-FFF2-40B4-BE49-F238E27FC236}">
                <a16:creationId xmlns:a16="http://schemas.microsoft.com/office/drawing/2014/main" id="{7FDCE41C-8182-AC45-8546-D6834D536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02" y="2042177"/>
            <a:ext cx="1011186" cy="114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5" name="Picture 38">
            <a:hlinkClick r:id="rId8"/>
            <a:extLst>
              <a:ext uri="{FF2B5EF4-FFF2-40B4-BE49-F238E27FC236}">
                <a16:creationId xmlns:a16="http://schemas.microsoft.com/office/drawing/2014/main" id="{717814C7-BB88-0B4A-B5D0-BF4C4644E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793" y="5101614"/>
            <a:ext cx="1280426" cy="141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76" name="TextBox 7">
            <a:extLst>
              <a:ext uri="{FF2B5EF4-FFF2-40B4-BE49-F238E27FC236}">
                <a16:creationId xmlns:a16="http://schemas.microsoft.com/office/drawing/2014/main" id="{5B7AAFDE-DE25-1B49-B310-57E8D44A0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0087"/>
            <a:ext cx="78486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600" b="1" dirty="0">
                <a:latin typeface="Cambria" panose="02040503050406030204" pitchFamily="18" charset="0"/>
              </a:rPr>
              <a:t>24 teachers, 8 countries! (Zoom courses)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80ECE1D-3D4E-AE47-8CE5-78D58AE41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522" y="5143415"/>
            <a:ext cx="1349939" cy="134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D408DCCD-0DE6-6443-8F3A-65F8EEEC8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797" y="550452"/>
            <a:ext cx="1117437" cy="111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person, person, wall, suit&#10;&#10;Description automatically generated">
            <a:extLst>
              <a:ext uri="{FF2B5EF4-FFF2-40B4-BE49-F238E27FC236}">
                <a16:creationId xmlns:a16="http://schemas.microsoft.com/office/drawing/2014/main" id="{7931B711-B216-4542-9D21-F446428DB2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036" y="3552104"/>
            <a:ext cx="940906" cy="1178718"/>
          </a:xfrm>
          <a:prstGeom prst="rect">
            <a:avLst/>
          </a:prstGeom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81A449AA-0A66-DF4E-897A-B53AAE0FF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499" y="587068"/>
            <a:ext cx="1339699" cy="107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21B0C7-4D25-2238-74A9-984790ACDD1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80654" y="533400"/>
            <a:ext cx="1110946" cy="11109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3DB818-DC4E-8621-3E24-D3480A2AFDE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1480" y="3504502"/>
            <a:ext cx="1120490" cy="11204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D2DC70-6412-7621-4B0E-ED69188F401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46392" y="3581504"/>
            <a:ext cx="1091139" cy="1091139"/>
          </a:xfrm>
          <a:prstGeom prst="rect">
            <a:avLst/>
          </a:prstGeom>
        </p:spPr>
      </p:pic>
      <p:pic>
        <p:nvPicPr>
          <p:cNvPr id="20" name="Picture 19" descr="A person in a blue shirt and tie&#10;&#10;AI-generated content may be incorrect.">
            <a:extLst>
              <a:ext uri="{FF2B5EF4-FFF2-40B4-BE49-F238E27FC236}">
                <a16:creationId xmlns:a16="http://schemas.microsoft.com/office/drawing/2014/main" id="{5CB315B4-3F62-D92A-B555-D45DC595F04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17" y="5143415"/>
            <a:ext cx="1134260" cy="1113885"/>
          </a:xfrm>
          <a:prstGeom prst="rect">
            <a:avLst/>
          </a:prstGeom>
        </p:spPr>
      </p:pic>
      <p:sp>
        <p:nvSpPr>
          <p:cNvPr id="21" name="TextBox 7">
            <a:extLst>
              <a:ext uri="{FF2B5EF4-FFF2-40B4-BE49-F238E27FC236}">
                <a16:creationId xmlns:a16="http://schemas.microsoft.com/office/drawing/2014/main" id="{ABF53344-1756-878E-4ECA-FBA12D38E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7" y="4717898"/>
            <a:ext cx="17254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400" dirty="0">
                <a:latin typeface="Cambria" panose="02040503050406030204" pitchFamily="18" charset="0"/>
              </a:rPr>
              <a:t>Kevin Montgomery</a:t>
            </a: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5743E164-0301-D691-D162-DFCD6382A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2277" y="1654059"/>
            <a:ext cx="13273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400" dirty="0">
                <a:latin typeface="Cambria" panose="02040503050406030204" pitchFamily="18" charset="0"/>
              </a:rPr>
              <a:t>Steve Austin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20C4ED2F-B6EF-E3B4-887A-7258918A0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0884" y="1675039"/>
            <a:ext cx="14695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400" dirty="0">
                <a:latin typeface="Cambria" panose="02040503050406030204" pitchFamily="18" charset="0"/>
              </a:rPr>
              <a:t>Carolina Archer</a:t>
            </a: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33C635E2-D304-A8B5-5C52-F4D4D1244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7438" y="3124200"/>
            <a:ext cx="12305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400" dirty="0">
                <a:latin typeface="Cambria" panose="02040503050406030204" pitchFamily="18" charset="0"/>
              </a:rPr>
              <a:t>Carlos Garcia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84AC7568-9868-3043-DB02-1E4140D02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0619" y="1657468"/>
            <a:ext cx="14315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400" dirty="0">
                <a:latin typeface="Cambria" panose="02040503050406030204" pitchFamily="18" charset="0"/>
              </a:rPr>
              <a:t>Carlos Camacho</a:t>
            </a: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357E57B0-E410-9060-604E-9F4D35D20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5034" y="1673423"/>
            <a:ext cx="16535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400" dirty="0">
                <a:latin typeface="Cambria" panose="02040503050406030204" pitchFamily="18" charset="0"/>
              </a:rPr>
              <a:t>Rolando Camacho</a:t>
            </a: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3C13F879-3B6F-C175-2B63-694E0B2D5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1234" y="1524000"/>
            <a:ext cx="18575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400" dirty="0">
                <a:latin typeface="Cambria" panose="02040503050406030204" pitchFamily="18" charset="0"/>
              </a:rPr>
              <a:t>Leonardo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400" dirty="0" err="1">
                <a:latin typeface="Cambria" panose="02040503050406030204" pitchFamily="18" charset="0"/>
              </a:rPr>
              <a:t>Capodicasa</a:t>
            </a:r>
            <a:endParaRPr lang="en-US" altLang="en-US" sz="1400" dirty="0">
              <a:latin typeface="Cambria" panose="02040503050406030204" pitchFamily="18" charset="0"/>
            </a:endParaRP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7E584A72-62BA-1BA2-27E5-00700B617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327" y="3132990"/>
            <a:ext cx="18264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400" dirty="0">
                <a:latin typeface="Cambria" panose="02040503050406030204" pitchFamily="18" charset="0"/>
              </a:rPr>
              <a:t>Reynaldo Dominguez</a:t>
            </a:r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31A64C7C-FD85-0603-CAE8-C92EBA6DB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142421"/>
            <a:ext cx="17254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400" dirty="0">
                <a:latin typeface="Cambria" panose="02040503050406030204" pitchFamily="18" charset="0"/>
              </a:rPr>
              <a:t>Glen Henton</a:t>
            </a: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04E34771-0D31-078A-1E75-B07736759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4547" y="3159325"/>
            <a:ext cx="10770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400" dirty="0">
                <a:latin typeface="Cambria" panose="02040503050406030204" pitchFamily="18" charset="0"/>
              </a:rPr>
              <a:t>Juan Meza</a:t>
            </a: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13511F21-D7C1-289E-FAFB-36CD838E3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409" y="1664669"/>
            <a:ext cx="12993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400" dirty="0">
                <a:latin typeface="Cambria" panose="02040503050406030204" pitchFamily="18" charset="0"/>
              </a:rPr>
              <a:t>Tim Archer</a:t>
            </a:r>
          </a:p>
        </p:txBody>
      </p:sp>
      <p:sp>
        <p:nvSpPr>
          <p:cNvPr id="32" name="TextBox 7">
            <a:extLst>
              <a:ext uri="{FF2B5EF4-FFF2-40B4-BE49-F238E27FC236}">
                <a16:creationId xmlns:a16="http://schemas.microsoft.com/office/drawing/2014/main" id="{6070806C-D6B1-10CD-5DD2-28E895844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9986" y="4739006"/>
            <a:ext cx="12489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400" dirty="0">
                <a:latin typeface="Cambria" panose="02040503050406030204" pitchFamily="18" charset="0"/>
              </a:rPr>
              <a:t>Alirio Ortega</a:t>
            </a:r>
          </a:p>
        </p:txBody>
      </p:sp>
      <p:sp>
        <p:nvSpPr>
          <p:cNvPr id="33" name="TextBox 7">
            <a:extLst>
              <a:ext uri="{FF2B5EF4-FFF2-40B4-BE49-F238E27FC236}">
                <a16:creationId xmlns:a16="http://schemas.microsoft.com/office/drawing/2014/main" id="{87128568-DB7D-9049-9137-D600963F7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4812" y="4730822"/>
            <a:ext cx="12489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400" dirty="0">
                <a:latin typeface="Cambria" panose="02040503050406030204" pitchFamily="18" charset="0"/>
              </a:rPr>
              <a:t>Omar Palafox</a:t>
            </a:r>
          </a:p>
        </p:txBody>
      </p:sp>
      <p:sp>
        <p:nvSpPr>
          <p:cNvPr id="34" name="TextBox 7">
            <a:extLst>
              <a:ext uri="{FF2B5EF4-FFF2-40B4-BE49-F238E27FC236}">
                <a16:creationId xmlns:a16="http://schemas.microsoft.com/office/drawing/2014/main" id="{D7FC2474-BD86-BA4E-AECE-4DE2D0FA8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3560" y="4769013"/>
            <a:ext cx="11030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400" dirty="0">
                <a:latin typeface="Cambria" panose="02040503050406030204" pitchFamily="18" charset="0"/>
              </a:rPr>
              <a:t>César Paez</a:t>
            </a:r>
          </a:p>
        </p:txBody>
      </p:sp>
      <p:sp>
        <p:nvSpPr>
          <p:cNvPr id="35" name="TextBox 7">
            <a:extLst>
              <a:ext uri="{FF2B5EF4-FFF2-40B4-BE49-F238E27FC236}">
                <a16:creationId xmlns:a16="http://schemas.microsoft.com/office/drawing/2014/main" id="{4A793E4F-C2D7-EA58-6F17-1F1C63E2C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3965" y="4732031"/>
            <a:ext cx="15864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400" dirty="0">
                <a:latin typeface="Cambria" panose="02040503050406030204" pitchFamily="18" charset="0"/>
              </a:rPr>
              <a:t>Wladimir Pereira</a:t>
            </a:r>
          </a:p>
        </p:txBody>
      </p:sp>
      <p:sp>
        <p:nvSpPr>
          <p:cNvPr id="36" name="TextBox 7">
            <a:extLst>
              <a:ext uri="{FF2B5EF4-FFF2-40B4-BE49-F238E27FC236}">
                <a16:creationId xmlns:a16="http://schemas.microsoft.com/office/drawing/2014/main" id="{CCCA3CCC-7C3A-7F7C-0FA6-EC7E51FA8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976" y="6340369"/>
            <a:ext cx="12541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400" dirty="0">
                <a:latin typeface="Cambria" panose="02040503050406030204" pitchFamily="18" charset="0"/>
              </a:rPr>
              <a:t>Jorge Pineda</a:t>
            </a:r>
          </a:p>
        </p:txBody>
      </p:sp>
      <p:sp>
        <p:nvSpPr>
          <p:cNvPr id="37" name="TextBox 7">
            <a:extLst>
              <a:ext uri="{FF2B5EF4-FFF2-40B4-BE49-F238E27FC236}">
                <a16:creationId xmlns:a16="http://schemas.microsoft.com/office/drawing/2014/main" id="{65B2754B-AC0D-3865-EE90-A7871F121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6037" y="6474023"/>
            <a:ext cx="14315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400" dirty="0">
                <a:latin typeface="Cambria" panose="02040503050406030204" pitchFamily="18" charset="0"/>
              </a:rPr>
              <a:t>Isaac Torres</a:t>
            </a:r>
          </a:p>
        </p:txBody>
      </p:sp>
      <p:sp>
        <p:nvSpPr>
          <p:cNvPr id="38" name="TextBox 7">
            <a:extLst>
              <a:ext uri="{FF2B5EF4-FFF2-40B4-BE49-F238E27FC236}">
                <a16:creationId xmlns:a16="http://schemas.microsoft.com/office/drawing/2014/main" id="{317BDE0B-9A60-6DF5-CA10-320A9CB75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6294" y="6510136"/>
            <a:ext cx="17254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400" dirty="0">
                <a:latin typeface="Cambria" panose="02040503050406030204" pitchFamily="18" charset="0"/>
              </a:rPr>
              <a:t>Bernie Villalobos</a:t>
            </a:r>
          </a:p>
        </p:txBody>
      </p:sp>
      <p:sp>
        <p:nvSpPr>
          <p:cNvPr id="39" name="TextBox 7">
            <a:extLst>
              <a:ext uri="{FF2B5EF4-FFF2-40B4-BE49-F238E27FC236}">
                <a16:creationId xmlns:a16="http://schemas.microsoft.com/office/drawing/2014/main" id="{DFC3ED14-D334-2374-CEF8-6CD0E93C8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6381" y="6400761"/>
            <a:ext cx="11249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400" dirty="0">
                <a:latin typeface="Cambria" panose="02040503050406030204" pitchFamily="18" charset="0"/>
              </a:rPr>
              <a:t>Sixto Rivera</a:t>
            </a:r>
          </a:p>
        </p:txBody>
      </p:sp>
      <p:sp>
        <p:nvSpPr>
          <p:cNvPr id="40" name="TextBox 7">
            <a:extLst>
              <a:ext uri="{FF2B5EF4-FFF2-40B4-BE49-F238E27FC236}">
                <a16:creationId xmlns:a16="http://schemas.microsoft.com/office/drawing/2014/main" id="{5FA53FF8-5CE8-EE3A-ACF4-E3964F91B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5426" y="6420828"/>
            <a:ext cx="15223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400" dirty="0">
                <a:latin typeface="Cambria" panose="02040503050406030204" pitchFamily="18" charset="0"/>
              </a:rPr>
              <a:t>Alfonso Sanchez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B152B7-5531-1250-094D-2929999CC70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179" y="5143415"/>
            <a:ext cx="910094" cy="1204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12CF51-E8A8-621F-C8BD-341D7E61A4F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060594"/>
            <a:ext cx="856557" cy="10988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5C426B-5F01-1F39-B54E-8F4251647A4E}"/>
              </a:ext>
            </a:extLst>
          </p:cNvPr>
          <p:cNvSpPr txBox="1"/>
          <p:nvPr/>
        </p:nvSpPr>
        <p:spPr>
          <a:xfrm>
            <a:off x="4724400" y="3197423"/>
            <a:ext cx="1401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mbria" panose="02040503050406030204" pitchFamily="18" charset="0"/>
              </a:rPr>
              <a:t>Benjamin Matul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0D90F5-CEB9-7E48-FDDB-5659CF25563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857" y="3480189"/>
            <a:ext cx="890937" cy="1237709"/>
          </a:xfrm>
          <a:prstGeom prst="rect">
            <a:avLst/>
          </a:prstGeom>
        </p:spPr>
      </p:pic>
      <p:pic>
        <p:nvPicPr>
          <p:cNvPr id="8" name="Picture 8" descr="Yancy  Smith">
            <a:extLst>
              <a:ext uri="{FF2B5EF4-FFF2-40B4-BE49-F238E27FC236}">
                <a16:creationId xmlns:a16="http://schemas.microsoft.com/office/drawing/2014/main" id="{161A346A-E452-6F70-73C8-556BA91A0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55" y="5143415"/>
            <a:ext cx="1204912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914897-5B3A-0418-6C0B-CFEACD708A25}"/>
              </a:ext>
            </a:extLst>
          </p:cNvPr>
          <p:cNvSpPr txBox="1"/>
          <p:nvPr/>
        </p:nvSpPr>
        <p:spPr>
          <a:xfrm>
            <a:off x="4757524" y="6440966"/>
            <a:ext cx="11205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mbria" panose="02040503050406030204" pitchFamily="18" charset="0"/>
              </a:rPr>
              <a:t>Yancy Smith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7EF626-20E7-3044-957B-6CC11EC0FB4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011" y="589476"/>
            <a:ext cx="931389" cy="1123911"/>
          </a:xfrm>
          <a:prstGeom prst="rect">
            <a:avLst/>
          </a:prstGeom>
        </p:spPr>
      </p:pic>
      <p:sp>
        <p:nvSpPr>
          <p:cNvPr id="14" name="TextBox 7">
            <a:extLst>
              <a:ext uri="{FF2B5EF4-FFF2-40B4-BE49-F238E27FC236}">
                <a16:creationId xmlns:a16="http://schemas.microsoft.com/office/drawing/2014/main" id="{720D41CC-BDCE-BA1A-01DD-ECF1E4155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9408" y="4761558"/>
            <a:ext cx="12934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400" dirty="0">
                <a:latin typeface="Cambria" panose="02040503050406030204" pitchFamily="18" charset="0"/>
              </a:rPr>
              <a:t>Daniel Nin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7DCAA37-C8EA-F608-0C10-B8883D5EAA3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523" y="2106608"/>
            <a:ext cx="856558" cy="1110177"/>
          </a:xfrm>
          <a:prstGeom prst="rect">
            <a:avLst/>
          </a:prstGeom>
        </p:spPr>
      </p:pic>
      <p:sp>
        <p:nvSpPr>
          <p:cNvPr id="43" name="TextBox 7">
            <a:extLst>
              <a:ext uri="{FF2B5EF4-FFF2-40B4-BE49-F238E27FC236}">
                <a16:creationId xmlns:a16="http://schemas.microsoft.com/office/drawing/2014/main" id="{BA289A99-6422-FF63-A83D-4C7C86F89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3197423"/>
            <a:ext cx="14013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400" dirty="0">
                <a:latin typeface="Cambria" panose="02040503050406030204" pitchFamily="18" charset="0"/>
              </a:rPr>
              <a:t>Alejandro Mena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32F9E504-FDB6-29B1-5AC4-9E9B1AA33F7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072" y="2042177"/>
            <a:ext cx="956979" cy="11787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CEBE61B-2933-638C-167C-CA4AF90C4BD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643" y="2008283"/>
            <a:ext cx="856557" cy="11544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A1A45B5-F228-0FA6-811B-2E9FE2B7C13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844" y="1981200"/>
            <a:ext cx="841653" cy="113259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8D5C909-0946-614D-A62D-DA89022EAED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35" y="3530739"/>
            <a:ext cx="1415901" cy="11988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399000"/>
    </mc:Choice>
    <mc:Fallback>
      <p:transition spd="slow" advTm="86399000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{AD21395F-CB2A-9C41-9001-EF938CADC4E3}tf10001122</Template>
  <TotalTime>3819</TotalTime>
  <Words>1553</Words>
  <Application>Microsoft Macintosh PowerPoint</Application>
  <PresentationFormat>On-screen Show (4:3)</PresentationFormat>
  <Paragraphs>248</Paragraphs>
  <Slides>36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ＭＳ Ｐゴシック</vt:lpstr>
      <vt:lpstr>Arial</vt:lpstr>
      <vt:lpstr>Book Antiqua</vt:lpstr>
      <vt:lpstr>Cambria</vt:lpstr>
      <vt:lpstr>Georgia</vt:lpstr>
      <vt:lpstr>Symbol</vt:lpstr>
      <vt:lpstr>Times New Roman</vt:lpstr>
      <vt:lpstr>Tw Cen MT</vt:lpstr>
      <vt:lpstr>Wingdings</vt:lpstr>
      <vt:lpstr>Wingdings 2</vt:lpstr>
      <vt:lpstr>Circuit</vt:lpstr>
      <vt:lpstr>PowerPoint Presentation</vt:lpstr>
      <vt:lpstr>PowerPoint Presentation</vt:lpstr>
      <vt:lpstr>Board 2026</vt:lpstr>
      <vt:lpstr>PowerPoint Presentation</vt:lpstr>
      <vt:lpstr>Admin team 2026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CURSOS DE VIDEO EN LINEA</vt:lpstr>
      <vt:lpstr>Discos duros para escuelas remotas</vt:lpstr>
      <vt:lpstr>cursos de whatsapp</vt:lpstr>
      <vt:lpstr>PowerPoint Presentation</vt:lpstr>
      <vt:lpstr>Desde abril 2015 en YouTube…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HISTORIAS MARAVILLOSAS DE CÓMO OBRA DIOS</vt:lpstr>
      <vt:lpstr>PowerPoint Presentation</vt:lpstr>
      <vt:lpstr>PowerPoint Presentation</vt:lpstr>
      <vt:lpstr>IBIT:  Recursos e Información</vt:lpstr>
      <vt:lpstr>INSTITUTO BÍBLICO INTERNACIONAL DE TEXAS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Stephen Austin</cp:lastModifiedBy>
  <cp:revision>81</cp:revision>
  <dcterms:created xsi:type="dcterms:W3CDTF">2016-08-02T21:11:31Z</dcterms:created>
  <dcterms:modified xsi:type="dcterms:W3CDTF">2026-06-30T22:55:56Z</dcterms:modified>
</cp:coreProperties>
</file>