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9" r:id="rId1"/>
  </p:sldMasterIdLst>
  <p:notesMasterIdLst>
    <p:notesMasterId r:id="rId51"/>
  </p:notesMasterIdLst>
  <p:handoutMasterIdLst>
    <p:handoutMasterId r:id="rId52"/>
  </p:handoutMasterIdLst>
  <p:sldIdLst>
    <p:sldId id="646" r:id="rId2"/>
    <p:sldId id="512" r:id="rId3"/>
    <p:sldId id="808" r:id="rId4"/>
    <p:sldId id="759" r:id="rId5"/>
    <p:sldId id="706" r:id="rId6"/>
    <p:sldId id="805" r:id="rId7"/>
    <p:sldId id="705" r:id="rId8"/>
    <p:sldId id="673" r:id="rId9"/>
    <p:sldId id="811" r:id="rId10"/>
    <p:sldId id="813" r:id="rId11"/>
    <p:sldId id="814" r:id="rId12"/>
    <p:sldId id="762" r:id="rId13"/>
    <p:sldId id="819" r:id="rId14"/>
    <p:sldId id="726" r:id="rId15"/>
    <p:sldId id="820" r:id="rId16"/>
    <p:sldId id="807" r:id="rId17"/>
    <p:sldId id="821" r:id="rId18"/>
    <p:sldId id="822" r:id="rId19"/>
    <p:sldId id="823" r:id="rId20"/>
    <p:sldId id="818" r:id="rId21"/>
    <p:sldId id="752" r:id="rId22"/>
    <p:sldId id="778" r:id="rId23"/>
    <p:sldId id="635" r:id="rId24"/>
    <p:sldId id="766" r:id="rId25"/>
    <p:sldId id="804" r:id="rId26"/>
    <p:sldId id="606" r:id="rId27"/>
    <p:sldId id="676" r:id="rId28"/>
    <p:sldId id="716" r:id="rId29"/>
    <p:sldId id="796" r:id="rId30"/>
    <p:sldId id="797" r:id="rId31"/>
    <p:sldId id="798" r:id="rId32"/>
    <p:sldId id="732" r:id="rId33"/>
    <p:sldId id="728" r:id="rId34"/>
    <p:sldId id="731" r:id="rId35"/>
    <p:sldId id="737" r:id="rId36"/>
    <p:sldId id="806" r:id="rId37"/>
    <p:sldId id="739" r:id="rId38"/>
    <p:sldId id="740" r:id="rId39"/>
    <p:sldId id="780" r:id="rId40"/>
    <p:sldId id="781" r:id="rId41"/>
    <p:sldId id="782" r:id="rId42"/>
    <p:sldId id="783" r:id="rId43"/>
    <p:sldId id="816" r:id="rId44"/>
    <p:sldId id="742" r:id="rId45"/>
    <p:sldId id="390" r:id="rId46"/>
    <p:sldId id="499" r:id="rId47"/>
    <p:sldId id="801" r:id="rId48"/>
    <p:sldId id="677" r:id="rId49"/>
    <p:sldId id="678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972"/>
    <p:restoredTop sz="93197"/>
  </p:normalViewPr>
  <p:slideViewPr>
    <p:cSldViewPr>
      <p:cViewPr varScale="1">
        <p:scale>
          <a:sx n="119" d="100"/>
          <a:sy n="119" d="100"/>
        </p:scale>
        <p:origin x="100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059785E-A9C5-DF4E-A5AB-3591B8B33E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86B9E35-9769-F146-9DDC-9971D6C3CA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A5449417-D227-6B48-AB2D-FD6E132913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D521A52-5D72-EE44-8DD4-16A868B00CA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F63660-C899-B74D-AFE6-70CAF10DB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106914B1-2176-5144-AD0D-F1685845E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CE7250F-C0C5-AA40-AC87-5408471E3D3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726EF4C-351D-0A4A-A4DB-7491A61ECD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2A540122-3C3E-1B47-911D-A41DAAAB67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CE995E33-3BCB-7A46-9896-849EA8B594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33196841-499E-D744-945C-353B6FF9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38A820-D2E4-474C-AA24-1ED7734BE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7BA69748-1071-4B46-88B7-0DA0D08B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27F72F58-83C0-2D49-BFF8-E55A2371C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59B96AB-4AC3-6B45-ADB4-956983B6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ABF21C9-2AA2-774F-863C-C634D176C25B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F7388E3-F3AC-AD4D-B3AA-B207DBFAF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12944BF7-61E3-A249-A785-291109F78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62A7DB3-B9E0-3840-AEA0-3E7955D53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04B332E-2012-3740-83BE-2A71FB11A6C6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2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217D0-435E-DE4A-BFC5-78D835599D5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7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D38EF1E7-B542-BE4E-B146-A7D83387A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7ED13FF1-7E8B-6A46-A026-2DF227BF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5D5F04F2-1959-0F47-9ABF-88D37D9E1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16DFA29-9F04-5348-A587-D4D511154835}" type="slidenum">
              <a:rPr lang="en-US" altLang="en-US">
                <a:latin typeface="Times New Roman" panose="02020603050405020304" pitchFamily="18" charset="0"/>
              </a:rPr>
              <a:pPr/>
              <a:t>48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554EBDE4-8359-1F4B-B597-941A05D4A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8355FE1F-B484-F843-8E8A-FEE5DA3B8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3A408451-5B7C-5841-8085-45AD9CE1A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0EE871DD-B872-D545-9FAD-BADAC7B908AF}" type="slidenum">
              <a:rPr lang="en-US" altLang="en-US">
                <a:latin typeface="Times New Roman" panose="02020603050405020304" pitchFamily="18" charset="0"/>
              </a:rPr>
              <a:pPr/>
              <a:t>49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20623BF-A04E-0A4C-A18B-1DEDA40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CA732486-A90E-1A40-8EEE-43FAB065D7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5826A8-2DE0-A341-971A-780569EB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A446DC-6F44-B94D-8C80-733C1A5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FD2510-FFD1-6045-8515-E589AD89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2B6CA3-7BD3-A74E-8541-D61A584B4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021067-507C-3844-ADF8-5B4CC6B6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A3DEE5-4DC4-C346-AA6E-3116B9EC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D9BBB-4854-3843-857F-B59CAC1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BC23-A354-E54A-B530-968BE0303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6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AEFBF4-3AC3-8341-B098-5528B5E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DF0F-716F-E544-8635-977D30E6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CEFFB8-6D57-7149-9469-973BBA02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8864-45BA-9046-815E-58BB08A5A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8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237631-6E1C-4A43-9CAF-5EA6B2FF4064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C3D6-9CE9-CB4C-B824-9E0984B5395E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5FB3570-4EBE-334F-B686-92B54CEB88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7FBB845-46CC-F04E-B462-15D1E778ED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2B629C6-2160-EA48-8E35-568DB6099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5F28F-181A-8D4E-8CBC-E656C728D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5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F7C051-223D-DF4F-A865-E99DDA3F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F7AEC-83AE-1140-863D-5D1BB8C0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77A23A-AB66-9541-B001-732732DF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3F49-D8DE-5B49-825B-23B66BD58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FC654EC-407D-F642-A60F-01FAF6ACCA2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FE4D5E1-9C00-1A42-9659-D027234CD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D1E884-615F-2F47-BF45-B9B927E426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3514-FC75-5B4B-8235-8B5C4F929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71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4A0C38-FDC1-454A-8139-275078C5949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231FA39-F6E6-B846-ADCD-9331F80745C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1434090-F745-7E4A-B523-D9B3CCCC0B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960C-2A86-CF40-9EDC-DC7F0A3D0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63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B03D-8CF9-E843-8A72-1FC36DC9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503C-CDC5-034B-9450-82ABB75A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8D9C-A99D-6E40-AF7E-7F6036EB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27FB-AC45-5047-A204-1E688347B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1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F9CD-C589-6B41-B6A0-3FA8DF91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762A-081B-8D42-BD0B-88F1686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AB28-7293-8143-B218-61F8EA1F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C016-DD40-484D-A893-EF7755399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9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DF49BA0D-81E1-2F42-BF41-8F333BC1C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C60B9F0-357F-C444-BFA1-ABE396E6D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855D1F9-EE92-3640-8789-8C7C45571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944C22-669D-0247-8B4A-5D48B12D7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489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CEC1-EF91-D744-93D5-326B9F72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AF02-DD11-494B-BC43-8E0BAB29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1FF2-BCCD-DE4A-9AD7-65408F1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1023-FD4B-D84A-B082-FDB9992AA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5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B09B-1AE5-EB49-B649-EAD3E486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0A72-48F8-9849-BFA2-1800342E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C81A3-A842-0F40-8EAB-040AFECF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5A50-EB14-8F44-973D-91D9DD8E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39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9B4E9B-9B84-C741-9E92-79486AB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BD194F-0FA9-4443-8BAF-969C3D27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0FE30-562E-8449-9F3F-A1D121A0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6B52-1E59-9D4F-9BF4-ECB46AE2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4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92A9D-1EAE-8347-8C50-7B692E2B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FEABC3-1032-E34C-8979-33302483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B4CF2-7C07-9A49-B426-F6C6867D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4096-E0AE-F745-842F-C4F5AC67C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31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D3E20D-C7A7-5B45-A913-2CFA3CDF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20846A-55DD-6743-97AF-C661791D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D70601-B77D-3447-8263-61D7642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6996-1543-7741-B2DD-EE54A2C51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11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672C55-920D-7040-98DB-8C7D55F7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4C3C5C-C495-5F4F-82CD-4EA4EB9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730978-E85D-464E-8C42-9BAB9F9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7449-A3F7-8542-BBCC-8ABC40C7D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62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DD3DF-4D98-9C4E-81BC-2134D329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E4628-CF5C-9D49-8A1E-49076A29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4AA555-14A3-5142-A605-165A39AB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EFD1-FD9D-7947-9410-64A9BCCE2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45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59B894-00D6-2B44-A9E9-766B0AFF4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7E24EE-EC74-7E4F-869F-2037B0C7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FB2A47-18E1-134A-A6B6-DAD3DD0E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B4D3-7007-7546-A3F3-75F681B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AC40-5F26-414A-8E87-B111272D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D5D5DE24-4BED-3941-9150-AAA08271336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12CCC-1742-5D4B-A6FF-539B287C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CACA2A6-9D44-FA41-950C-D1B8B0F53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11D0-661A-FE4F-AF05-1A6C3B570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924B9-8BB2-8547-8495-AD8FBC3B4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2456-528E-4942-B238-E3FE7BB5B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A2191A-5AD8-B848-BA50-03601ADC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26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7" r:id="rId12"/>
    <p:sldLayoutId id="2147485022" r:id="rId13"/>
    <p:sldLayoutId id="2147485023" r:id="rId14"/>
    <p:sldLayoutId id="2147485028" r:id="rId15"/>
    <p:sldLayoutId id="2147485024" r:id="rId16"/>
    <p:sldLayoutId id="2147485025" r:id="rId17"/>
    <p:sldLayoutId id="214748502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28.jpeg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65.png"/><Relationship Id="rId5" Type="http://schemas.openxmlformats.org/officeDocument/2006/relationships/image" Target="../media/image42.png"/><Relationship Id="rId10" Type="http://schemas.openxmlformats.org/officeDocument/2006/relationships/image" Target="../media/image58.jpeg"/><Relationship Id="rId4" Type="http://schemas.openxmlformats.org/officeDocument/2006/relationships/image" Target="../media/image40.png"/><Relationship Id="rId9" Type="http://schemas.openxmlformats.org/officeDocument/2006/relationships/image" Target="../media/image64.jpeg"/><Relationship Id="rId1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sv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sv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17" Type="http://schemas.openxmlformats.org/officeDocument/2006/relationships/image" Target="../media/image85.png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4.svg"/><Relationship Id="rId20" Type="http://schemas.openxmlformats.org/officeDocument/2006/relationships/image" Target="../media/image88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svg"/><Relationship Id="rId28" Type="http://schemas.openxmlformats.org/officeDocument/2006/relationships/image" Target="../media/image96.png"/><Relationship Id="rId10" Type="http://schemas.openxmlformats.org/officeDocument/2006/relationships/image" Target="../media/image78.svg"/><Relationship Id="rId19" Type="http://schemas.openxmlformats.org/officeDocument/2006/relationships/image" Target="../media/image87.png"/><Relationship Id="rId31" Type="http://schemas.openxmlformats.org/officeDocument/2006/relationships/image" Target="../media/image99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svg"/><Relationship Id="rId22" Type="http://schemas.openxmlformats.org/officeDocument/2006/relationships/image" Target="../media/image90.png"/><Relationship Id="rId27" Type="http://schemas.openxmlformats.org/officeDocument/2006/relationships/image" Target="../media/image95.svg"/><Relationship Id="rId30" Type="http://schemas.openxmlformats.org/officeDocument/2006/relationships/image" Target="../media/image98.png"/><Relationship Id="rId8" Type="http://schemas.openxmlformats.org/officeDocument/2006/relationships/image" Target="../media/image7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s/2425-2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tibi.org/" TargetMode="External"/><Relationship Id="rId7" Type="http://schemas.openxmlformats.org/officeDocument/2006/relationships/hyperlink" Target="https://twitter.com/IBITcurso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BIT-y-Sunsetonline-111879462197567/?fref=ts" TargetMode="External"/><Relationship Id="rId5" Type="http://schemas.openxmlformats.org/officeDocument/2006/relationships/hyperlink" Target="https://www.youtube.com/c/InstitutoBiblicoInternacionaldeTexasIBIT" TargetMode="External"/><Relationship Id="rId4" Type="http://schemas.openxmlformats.org/officeDocument/2006/relationships/hyperlink" Target="http://www.redinbi.o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jpeg"/><Relationship Id="rId21" Type="http://schemas.openxmlformats.org/officeDocument/2006/relationships/hyperlink" Target="http://ibitibi.org/wp-content/uploads/2017/10/Bernie-3.jpg" TargetMode="External"/><Relationship Id="rId34" Type="http://schemas.openxmlformats.org/officeDocument/2006/relationships/image" Target="../media/image5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tiff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31" Type="http://schemas.openxmlformats.org/officeDocument/2006/relationships/image" Target="../media/image5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1.jpeg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4E216504-47BD-1B43-8F18-61DE0EA3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163"/>
            <a:ext cx="7467600" cy="6797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"/>
            <a:ext cx="883230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</a:rPr>
              <a:t>37 </a:t>
            </a:r>
            <a:r>
              <a:rPr lang="en-US" sz="3200" dirty="0" err="1">
                <a:latin typeface="Cambria" panose="02040503050406030204" pitchFamily="18" charset="0"/>
              </a:rPr>
              <a:t>alumnos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tres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cohortes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diferentes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están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estudiando</a:t>
            </a:r>
            <a:r>
              <a:rPr lang="en-US" sz="3200" dirty="0">
                <a:latin typeface="Cambria" panose="02040503050406030204" pitchFamily="18" charset="0"/>
              </a:rPr>
              <a:t> para </a:t>
            </a:r>
            <a:r>
              <a:rPr lang="en-US" sz="3200" dirty="0" err="1">
                <a:latin typeface="Cambria" panose="02040503050406030204" pitchFamily="18" charset="0"/>
              </a:rPr>
              <a:t>este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título</a:t>
            </a:r>
            <a:r>
              <a:rPr lang="en-US" sz="3200" dirty="0">
                <a:latin typeface="Cambria" panose="02040503050406030204" pitchFamily="18" charset="0"/>
              </a:rPr>
              <a:t>. La </a:t>
            </a:r>
            <a:r>
              <a:rPr lang="en-US" sz="3200" dirty="0" err="1">
                <a:latin typeface="Cambria" panose="02040503050406030204" pitchFamily="18" charset="0"/>
              </a:rPr>
              <a:t>sexta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cohorte</a:t>
            </a:r>
            <a:r>
              <a:rPr lang="en-US" sz="3200" dirty="0">
                <a:latin typeface="Cambria" panose="02040503050406030204" pitchFamily="18" charset="0"/>
              </a:rPr>
              <a:t> de 15 </a:t>
            </a:r>
            <a:r>
              <a:rPr lang="en-US" sz="3200" dirty="0" err="1">
                <a:latin typeface="Cambria" panose="02040503050406030204" pitchFamily="18" charset="0"/>
              </a:rPr>
              <a:t>alumnos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empieza</a:t>
            </a:r>
            <a:r>
              <a:rPr lang="en-US" sz="3200" dirty="0">
                <a:latin typeface="Cambria" panose="02040503050406030204" pitchFamily="18" charset="0"/>
              </a:rPr>
              <a:t> en </a:t>
            </a:r>
            <a:r>
              <a:rPr lang="en-US" sz="3200" dirty="0" err="1">
                <a:latin typeface="Cambria" panose="02040503050406030204" pitchFamily="18" charset="0"/>
              </a:rPr>
              <a:t>agosto</a:t>
            </a:r>
            <a:r>
              <a:rPr lang="en-US" sz="3200" dirty="0">
                <a:latin typeface="Cambria" panose="02040503050406030204" pitchFamily="18" charset="0"/>
              </a:rPr>
              <a:t> 2023.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</a:rPr>
              <a:t>Hemos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graduado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tres</a:t>
            </a:r>
            <a:r>
              <a:rPr lang="en-US" sz="3200" dirty="0">
                <a:latin typeface="Cambria" panose="02040503050406030204" pitchFamily="18" charset="0"/>
              </a:rPr>
              <a:t> cohorts hasta </a:t>
            </a:r>
            <a:r>
              <a:rPr lang="en-US" sz="3200" dirty="0" err="1">
                <a:latin typeface="Cambria" panose="02040503050406030204" pitchFamily="18" charset="0"/>
              </a:rPr>
              <a:t>ahora</a:t>
            </a:r>
            <a:r>
              <a:rPr lang="en-US" sz="3200" dirty="0">
                <a:latin typeface="Cambria" panose="02040503050406030204" pitchFamily="18" charset="0"/>
              </a:rPr>
              <a:t>, con un total de 27 </a:t>
            </a:r>
            <a:r>
              <a:rPr lang="en-US" sz="3200" dirty="0" err="1">
                <a:latin typeface="Cambria" panose="02040503050406030204" pitchFamily="18" charset="0"/>
              </a:rPr>
              <a:t>alumnos</a:t>
            </a:r>
            <a:r>
              <a:rPr lang="en-US" sz="3200" dirty="0">
                <a:latin typeface="Cambria" panose="02040503050406030204" pitchFamily="18" charset="0"/>
              </a:rPr>
              <a:t>. 13 </a:t>
            </a:r>
            <a:r>
              <a:rPr lang="en-US" sz="3200" dirty="0" err="1">
                <a:latin typeface="Cambria" panose="02040503050406030204" pitchFamily="18" charset="0"/>
              </a:rPr>
              <a:t>países</a:t>
            </a:r>
            <a:r>
              <a:rPr lang="en-US" sz="3200" dirty="0">
                <a:latin typeface="Cambria" panose="02040503050406030204" pitchFamily="18" charset="0"/>
              </a:rPr>
              <a:t> son </a:t>
            </a:r>
            <a:r>
              <a:rPr lang="en-US" sz="3200" dirty="0" err="1">
                <a:latin typeface="Cambria" panose="02040503050406030204" pitchFamily="18" charset="0"/>
              </a:rPr>
              <a:t>representados</a:t>
            </a:r>
            <a:r>
              <a:rPr lang="en-US" sz="3200" dirty="0">
                <a:latin typeface="Cambria" panose="02040503050406030204" pitchFamily="18" charset="0"/>
              </a:rPr>
              <a:t> en </a:t>
            </a:r>
            <a:r>
              <a:rPr lang="en-US" sz="3200" dirty="0" err="1">
                <a:latin typeface="Cambria" panose="02040503050406030204" pitchFamily="18" charset="0"/>
              </a:rPr>
              <a:t>estos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grupos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</a:rPr>
              <a:t>Todos</a:t>
            </a:r>
            <a:r>
              <a:rPr lang="en-US" sz="3200" dirty="0">
                <a:latin typeface="Cambria" panose="02040503050406030204" pitchFamily="18" charset="0"/>
              </a:rPr>
              <a:t> los </a:t>
            </a:r>
            <a:r>
              <a:rPr lang="en-US" sz="3200" dirty="0" err="1">
                <a:latin typeface="Cambria" panose="02040503050406030204" pitchFamily="18" charset="0"/>
              </a:rPr>
              <a:t>profesores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este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programa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tienen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títulos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maestría</a:t>
            </a:r>
            <a:r>
              <a:rPr lang="en-US" sz="3200" dirty="0">
                <a:latin typeface="Cambria" panose="02040503050406030204" pitchFamily="18" charset="0"/>
              </a:rPr>
              <a:t> o </a:t>
            </a:r>
            <a:r>
              <a:rPr lang="en-US" sz="3200" dirty="0" err="1">
                <a:latin typeface="Cambria" panose="02040503050406030204" pitchFamily="18" charset="0"/>
              </a:rPr>
              <a:t>doctorado</a:t>
            </a: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</a:rPr>
              <a:t>Si </a:t>
            </a:r>
            <a:r>
              <a:rPr lang="en-US" sz="3200" dirty="0" err="1">
                <a:latin typeface="Cambria" panose="02040503050406030204" pitchFamily="18" charset="0"/>
              </a:rPr>
              <a:t>desea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más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información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acerca</a:t>
            </a:r>
            <a:r>
              <a:rPr lang="en-US" sz="3200" dirty="0">
                <a:latin typeface="Cambria" panose="02040503050406030204" pitchFamily="18" charset="0"/>
              </a:rPr>
              <a:t> de </a:t>
            </a:r>
            <a:r>
              <a:rPr lang="en-US" sz="3200" dirty="0" err="1">
                <a:latin typeface="Cambria" panose="02040503050406030204" pitchFamily="18" charset="0"/>
              </a:rPr>
              <a:t>este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programa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puede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ir</a:t>
            </a:r>
            <a:r>
              <a:rPr lang="en-US" sz="3200" dirty="0">
                <a:latin typeface="Cambria" panose="02040503050406030204" pitchFamily="18" charset="0"/>
              </a:rPr>
              <a:t> a </a:t>
            </a:r>
            <a:r>
              <a:rPr lang="en-US" sz="3200" dirty="0">
                <a:latin typeface="Cambria" panose="02040503050406030204" pitchFamily="18" charset="0"/>
                <a:hlinkClick r:id="rId2"/>
              </a:rPr>
              <a:t>www.redinbi.org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35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58" y="2615406"/>
            <a:ext cx="2483626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Facultad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87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2" y="912023"/>
            <a:ext cx="2008138" cy="1496909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5" y="4449068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19</a:t>
            </a:r>
            <a:r>
              <a:rPr lang="en-US" altLang="en-US" b="1" baseline="30000" dirty="0">
                <a:latin typeface="Georgia" panose="02040502050405020303" pitchFamily="18" charset="0"/>
              </a:rPr>
              <a:t>a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latin typeface="Georgia" panose="02040502050405020303" pitchFamily="18" charset="0"/>
              </a:rPr>
              <a:t>January</a:t>
            </a:r>
            <a:r>
              <a:rPr lang="es-ES" altLang="en-US" b="1" dirty="0">
                <a:latin typeface="Georgia" panose="02040502050405020303" pitchFamily="18" charset="0"/>
              </a:rPr>
              <a:t> 14, 2023</a:t>
            </a:r>
          </a:p>
        </p:txBody>
      </p:sp>
      <p:pic>
        <p:nvPicPr>
          <p:cNvPr id="3" name="Picture 2" descr="A screenshot of a video conference&#10;&#10;Description automatically generated with medium confidence">
            <a:extLst>
              <a:ext uri="{FF2B5EF4-FFF2-40B4-BE49-F238E27FC236}">
                <a16:creationId xmlns:a16="http://schemas.microsoft.com/office/drawing/2014/main" id="{D0BF3D86-243C-5E07-F8C6-20C3DA36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02"/>
            <a:ext cx="8763000" cy="606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20</a:t>
            </a:r>
            <a:r>
              <a:rPr lang="en-US" altLang="en-US" b="1" baseline="30000" dirty="0">
                <a:latin typeface="Georgia" panose="02040502050405020303" pitchFamily="18" charset="0"/>
              </a:rPr>
              <a:t>a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 22 julio, 2023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6334780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de graduados en 20 años: ¡185!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May be an image of 7 people and text">
            <a:extLst>
              <a:ext uri="{FF2B5EF4-FFF2-40B4-BE49-F238E27FC236}">
                <a16:creationId xmlns:a16="http://schemas.microsoft.com/office/drawing/2014/main" id="{859CA216-5213-F3DD-D668-7DA7C95D1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860"/>
            <a:ext cx="91440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5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AB3ED-04BC-691D-C438-C94CBC52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52" r="10415" b="52"/>
          <a:stretch/>
        </p:blipFill>
        <p:spPr>
          <a:xfrm>
            <a:off x="0" y="19493"/>
            <a:ext cx="9144000" cy="68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FF36E-5487-C861-726D-E360397BC6B9}"/>
              </a:ext>
            </a:extLst>
          </p:cNvPr>
          <p:cNvSpPr txBox="1"/>
          <p:nvPr/>
        </p:nvSpPr>
        <p:spPr>
          <a:xfrm>
            <a:off x="116664" y="217699"/>
            <a:ext cx="2673417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>
                <a:solidFill>
                  <a:schemeClr val="bg1"/>
                </a:solidFill>
              </a:rPr>
              <a:t>TODOS</a:t>
            </a:r>
            <a:endParaRPr lang="es-ES_tradnl" sz="8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D4AAB-D2AD-3468-0CAE-ECD3A4F1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20" r="33334"/>
          <a:stretch/>
        </p:blipFill>
        <p:spPr>
          <a:xfrm>
            <a:off x="235674" y="3565556"/>
            <a:ext cx="2122045" cy="29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A4C9C984-C399-A418-2A00-67DFB70A0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9864" y="137516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61223AE-544A-63B8-8289-053F2007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3841" y="134525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6620980B-148E-B1F7-A57B-6F6ABFEEF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6641" y="14361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" name="Graphic 9" descr="Graduation cap">
            <a:extLst>
              <a:ext uri="{FF2B5EF4-FFF2-40B4-BE49-F238E27FC236}">
                <a16:creationId xmlns:a16="http://schemas.microsoft.com/office/drawing/2014/main" id="{47D0A976-02AE-E057-4016-0EE054362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8638" y="15011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" name="Graphic 10" descr="Graduation cap">
            <a:extLst>
              <a:ext uri="{FF2B5EF4-FFF2-40B4-BE49-F238E27FC236}">
                <a16:creationId xmlns:a16="http://schemas.microsoft.com/office/drawing/2014/main" id="{D213880F-B523-2E8D-3B21-B0673D84A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2477" y="145400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A0659933-C339-005A-6822-E0027A437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471" y="119991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" name="Graphic 12" descr="Graduation cap">
            <a:extLst>
              <a:ext uri="{FF2B5EF4-FFF2-40B4-BE49-F238E27FC236}">
                <a16:creationId xmlns:a16="http://schemas.microsoft.com/office/drawing/2014/main" id="{6F7E000D-DD80-1960-5169-403D9914C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618" y="117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6CD02532-B871-22EA-FC4F-04D5C1073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0452" y="115607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5" name="Graphic 14" descr="Graduation cap">
            <a:extLst>
              <a:ext uri="{FF2B5EF4-FFF2-40B4-BE49-F238E27FC236}">
                <a16:creationId xmlns:a16="http://schemas.microsoft.com/office/drawing/2014/main" id="{79EA34BA-74DE-E169-CF1F-0C6F4938E4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0163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1DFFAB37-935A-517A-D68D-82DFB6408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8545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88AE3AFF-E43D-1E4D-4CD8-A161D2A8D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7755" y="3234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E9B45749-F719-209C-4600-C9B367B7E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400" y="586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0" name="Graphic 19" descr="Graduation cap">
            <a:extLst>
              <a:ext uri="{FF2B5EF4-FFF2-40B4-BE49-F238E27FC236}">
                <a16:creationId xmlns:a16="http://schemas.microsoft.com/office/drawing/2014/main" id="{D8B6CE59-0C2D-0F9B-5859-6BC5A799B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256" y="139797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1" name="Graphic 20" descr="Graduation cap">
            <a:extLst>
              <a:ext uri="{FF2B5EF4-FFF2-40B4-BE49-F238E27FC236}">
                <a16:creationId xmlns:a16="http://schemas.microsoft.com/office/drawing/2014/main" id="{1C787021-11FC-0C91-29B8-1B02F1312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1214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2" name="Graphic 21" descr="Graduation cap">
            <a:extLst>
              <a:ext uri="{FF2B5EF4-FFF2-40B4-BE49-F238E27FC236}">
                <a16:creationId xmlns:a16="http://schemas.microsoft.com/office/drawing/2014/main" id="{EDB1F8D3-8202-7117-6B01-9F65DA8D2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6355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3" name="Graphic 22" descr="Graduation cap">
            <a:extLst>
              <a:ext uri="{FF2B5EF4-FFF2-40B4-BE49-F238E27FC236}">
                <a16:creationId xmlns:a16="http://schemas.microsoft.com/office/drawing/2014/main" id="{6CD8AC75-FDE6-9801-711E-2E16794819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8800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4" name="Graphic 23" descr="Graduation cap">
            <a:extLst>
              <a:ext uri="{FF2B5EF4-FFF2-40B4-BE49-F238E27FC236}">
                <a16:creationId xmlns:a16="http://schemas.microsoft.com/office/drawing/2014/main" id="{A4F57FE2-D476-96F8-6A55-D51823969A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5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48F64F18-EF90-9620-64AD-8C8F6DAEF9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24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" name="Graphic 1" descr="Graduation cap">
            <a:extLst>
              <a:ext uri="{FF2B5EF4-FFF2-40B4-BE49-F238E27FC236}">
                <a16:creationId xmlns:a16="http://schemas.microsoft.com/office/drawing/2014/main" id="{CC418B63-E2CF-BC19-4006-F93ED4C6F2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9377" y="129805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D7F30AFF-D7A8-F9D4-B824-8362AABE0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43849" y="131435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7" name="Graphic 16" descr="Graduation cap">
            <a:extLst>
              <a:ext uri="{FF2B5EF4-FFF2-40B4-BE49-F238E27FC236}">
                <a16:creationId xmlns:a16="http://schemas.microsoft.com/office/drawing/2014/main" id="{08D7CA47-2C21-4B17-624B-6325C20859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52354" y="17649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6" name="Graphic 25" descr="Graduation cap">
            <a:extLst>
              <a:ext uri="{FF2B5EF4-FFF2-40B4-BE49-F238E27FC236}">
                <a16:creationId xmlns:a16="http://schemas.microsoft.com/office/drawing/2014/main" id="{C762F430-3DC8-72A6-B947-8B2A909CA6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054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7" name="Graphic 26" descr="Graduation cap">
            <a:extLst>
              <a:ext uri="{FF2B5EF4-FFF2-40B4-BE49-F238E27FC236}">
                <a16:creationId xmlns:a16="http://schemas.microsoft.com/office/drawing/2014/main" id="{082BED81-FA4C-A1A7-7DF6-4F0F1AFB0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82755" y="3886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8" name="Graphic 27" descr="Graduation cap">
            <a:extLst>
              <a:ext uri="{FF2B5EF4-FFF2-40B4-BE49-F238E27FC236}">
                <a16:creationId xmlns:a16="http://schemas.microsoft.com/office/drawing/2014/main" id="{0E595267-DB4F-6CBA-A40C-3169127E96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729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62E57-3796-DBA6-DF4E-006BE040E9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80" y="76200"/>
            <a:ext cx="2596820" cy="419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Graphic 29" descr="Graduation cap">
            <a:extLst>
              <a:ext uri="{FF2B5EF4-FFF2-40B4-BE49-F238E27FC236}">
                <a16:creationId xmlns:a16="http://schemas.microsoft.com/office/drawing/2014/main" id="{DE06B779-F56E-AC91-92CE-3B7DBF20B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2555" y="1863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1" name="Graphic 30" descr="Graduation cap">
            <a:extLst>
              <a:ext uri="{FF2B5EF4-FFF2-40B4-BE49-F238E27FC236}">
                <a16:creationId xmlns:a16="http://schemas.microsoft.com/office/drawing/2014/main" id="{A54C2F85-5DA8-CE15-EA1D-FC472C1E6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735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3" name="Graphic 32" descr="Graduation cap">
            <a:extLst>
              <a:ext uri="{FF2B5EF4-FFF2-40B4-BE49-F238E27FC236}">
                <a16:creationId xmlns:a16="http://schemas.microsoft.com/office/drawing/2014/main" id="{EBD5858D-6F86-3045-5CAC-768A7A33F3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729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1F7BCA2C-C004-98E8-DA54-F684F370EF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6000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2" name="Graphic 31" descr="Graduation cap">
            <a:extLst>
              <a:ext uri="{FF2B5EF4-FFF2-40B4-BE49-F238E27FC236}">
                <a16:creationId xmlns:a16="http://schemas.microsoft.com/office/drawing/2014/main" id="{7D5F67B4-FAC8-F2E9-B558-AB3DD8ED5A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98121" y="28523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5" name="Graphic 34" descr="Graduation cap">
            <a:extLst>
              <a:ext uri="{FF2B5EF4-FFF2-40B4-BE49-F238E27FC236}">
                <a16:creationId xmlns:a16="http://schemas.microsoft.com/office/drawing/2014/main" id="{A5108BBF-05F5-3A2D-FE70-BD2DAF59CC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81800" y="205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BA167549-3400-BA68-2FAB-78FE84B588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73155" y="3006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7" name="Graphic 36" descr="Graduation cap">
            <a:extLst>
              <a:ext uri="{FF2B5EF4-FFF2-40B4-BE49-F238E27FC236}">
                <a16:creationId xmlns:a16="http://schemas.microsoft.com/office/drawing/2014/main" id="{CC0148FA-2541-AAE9-4113-FCEBDF68C8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57400" y="1752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8" name="Graphic 37" descr="Graduation cap">
            <a:extLst>
              <a:ext uri="{FF2B5EF4-FFF2-40B4-BE49-F238E27FC236}">
                <a16:creationId xmlns:a16="http://schemas.microsoft.com/office/drawing/2014/main" id="{EDF0BF13-2EDA-69A5-B9C0-BD24D8C05F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4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9" name="Graphic 38" descr="Graduation cap">
            <a:extLst>
              <a:ext uri="{FF2B5EF4-FFF2-40B4-BE49-F238E27FC236}">
                <a16:creationId xmlns:a16="http://schemas.microsoft.com/office/drawing/2014/main" id="{45D83175-F252-39B0-ACF6-BAE0112CD3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5696" y="5119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0" name="Graphic 39" descr="Graduation cap">
            <a:extLst>
              <a:ext uri="{FF2B5EF4-FFF2-40B4-BE49-F238E27FC236}">
                <a16:creationId xmlns:a16="http://schemas.microsoft.com/office/drawing/2014/main" id="{B7DB27EE-EDBB-7133-1F35-1E9601260C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92555" y="51186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1" name="Graphic 40" descr="Graduation cap">
            <a:extLst>
              <a:ext uri="{FF2B5EF4-FFF2-40B4-BE49-F238E27FC236}">
                <a16:creationId xmlns:a16="http://schemas.microsoft.com/office/drawing/2014/main" id="{16DA358F-9F8D-B93E-3CD6-9FA3AE656E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2" name="Graphic 41" descr="Graduation cap">
            <a:extLst>
              <a:ext uri="{FF2B5EF4-FFF2-40B4-BE49-F238E27FC236}">
                <a16:creationId xmlns:a16="http://schemas.microsoft.com/office/drawing/2014/main" id="{0A6FF7DC-5677-A699-1906-9F44861B87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056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3" name="Graphic 42" descr="Graduation cap">
            <a:extLst>
              <a:ext uri="{FF2B5EF4-FFF2-40B4-BE49-F238E27FC236}">
                <a16:creationId xmlns:a16="http://schemas.microsoft.com/office/drawing/2014/main" id="{42516C3C-7BC9-6D5E-2F07-E2996B2668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8355" y="2514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6E548AD0-8D1A-9F44-8D7C-EB3FFB9E16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113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5" name="Graphic 44" descr="Graduation cap">
            <a:extLst>
              <a:ext uri="{FF2B5EF4-FFF2-40B4-BE49-F238E27FC236}">
                <a16:creationId xmlns:a16="http://schemas.microsoft.com/office/drawing/2014/main" id="{19153DDD-92D7-FA1B-8864-47FB4C08BC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71832" y="52163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6" name="Graphic 45" descr="Graduation cap">
            <a:extLst>
              <a:ext uri="{FF2B5EF4-FFF2-40B4-BE49-F238E27FC236}">
                <a16:creationId xmlns:a16="http://schemas.microsoft.com/office/drawing/2014/main" id="{F57F88F4-2558-E5CC-DF37-A4DFF3564D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24232" y="53687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7" name="Graphic 46" descr="Graduation cap">
            <a:extLst>
              <a:ext uri="{FF2B5EF4-FFF2-40B4-BE49-F238E27FC236}">
                <a16:creationId xmlns:a16="http://schemas.microsoft.com/office/drawing/2014/main" id="{7FF91F98-3B74-660E-CAFD-D795890CF5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7600" y="5410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8" name="Graphic 47" descr="Graduation cap">
            <a:extLst>
              <a:ext uri="{FF2B5EF4-FFF2-40B4-BE49-F238E27FC236}">
                <a16:creationId xmlns:a16="http://schemas.microsoft.com/office/drawing/2014/main" id="{2F1EF8F9-00ED-ED36-B864-8F8AEB7C0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02155" y="5063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9" name="Graphic 48" descr="Graduation cap">
            <a:extLst>
              <a:ext uri="{FF2B5EF4-FFF2-40B4-BE49-F238E27FC236}">
                <a16:creationId xmlns:a16="http://schemas.microsoft.com/office/drawing/2014/main" id="{0D989F54-9A83-9275-E249-CF9936E885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63955" y="5181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DAD91CE4-C7E3-ED5C-CAB9-E42DD0EEF5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46177" y="2971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1" name="Graphic 50" descr="Graduation cap">
            <a:extLst>
              <a:ext uri="{FF2B5EF4-FFF2-40B4-BE49-F238E27FC236}">
                <a16:creationId xmlns:a16="http://schemas.microsoft.com/office/drawing/2014/main" id="{1F528C01-451F-009C-E71E-09FD425268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33132" y="309360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2" name="Graphic 51" descr="Graduation cap">
            <a:extLst>
              <a:ext uri="{FF2B5EF4-FFF2-40B4-BE49-F238E27FC236}">
                <a16:creationId xmlns:a16="http://schemas.microsoft.com/office/drawing/2014/main" id="{877872A3-CAD0-F931-F709-5042A178F5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628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3" name="Graphic 52" descr="Graduation cap">
            <a:extLst>
              <a:ext uri="{FF2B5EF4-FFF2-40B4-BE49-F238E27FC236}">
                <a16:creationId xmlns:a16="http://schemas.microsoft.com/office/drawing/2014/main" id="{2E5FA2D0-24A8-4959-8373-D2F99DADBE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549155" y="3124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4" name="Graphic 53" descr="Graduation cap">
            <a:extLst>
              <a:ext uri="{FF2B5EF4-FFF2-40B4-BE49-F238E27FC236}">
                <a16:creationId xmlns:a16="http://schemas.microsoft.com/office/drawing/2014/main" id="{9AE25516-6BCB-29FD-5B8A-023EEEEA6D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0200" y="2362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5" name="Graphic 54" descr="Graduation cap">
            <a:extLst>
              <a:ext uri="{FF2B5EF4-FFF2-40B4-BE49-F238E27FC236}">
                <a16:creationId xmlns:a16="http://schemas.microsoft.com/office/drawing/2014/main" id="{C16C7A44-4DD2-3412-710D-C027CA2920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01755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6" name="Graphic 55" descr="Graduation cap">
            <a:extLst>
              <a:ext uri="{FF2B5EF4-FFF2-40B4-BE49-F238E27FC236}">
                <a16:creationId xmlns:a16="http://schemas.microsoft.com/office/drawing/2014/main" id="{6A2F526F-57C4-1336-592E-DA0353B4C8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0955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7" name="Graphic 56" descr="Graduation cap">
            <a:extLst>
              <a:ext uri="{FF2B5EF4-FFF2-40B4-BE49-F238E27FC236}">
                <a16:creationId xmlns:a16="http://schemas.microsoft.com/office/drawing/2014/main" id="{148F6B93-CDE2-D52F-5C10-8A25E9F35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1478" y="447807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8" name="Graphic 57" descr="Graduation cap">
            <a:extLst>
              <a:ext uri="{FF2B5EF4-FFF2-40B4-BE49-F238E27FC236}">
                <a16:creationId xmlns:a16="http://schemas.microsoft.com/office/drawing/2014/main" id="{0EF52EB8-DE98-CE2F-486F-160E2E38F3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3878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9" name="Graphic 58" descr="Graduation cap">
            <a:extLst>
              <a:ext uri="{FF2B5EF4-FFF2-40B4-BE49-F238E27FC236}">
                <a16:creationId xmlns:a16="http://schemas.microsoft.com/office/drawing/2014/main" id="{DAA56E42-979E-CD11-1C43-0B40DEBC4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00600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0" name="Graphic 59" descr="Graduation cap">
            <a:extLst>
              <a:ext uri="{FF2B5EF4-FFF2-40B4-BE49-F238E27FC236}">
                <a16:creationId xmlns:a16="http://schemas.microsoft.com/office/drawing/2014/main" id="{EE14E3C5-70C1-ED5A-D4A8-039BED5AF2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1" name="Graphic 60" descr="Graduation cap">
            <a:extLst>
              <a:ext uri="{FF2B5EF4-FFF2-40B4-BE49-F238E27FC236}">
                <a16:creationId xmlns:a16="http://schemas.microsoft.com/office/drawing/2014/main" id="{F2BAA482-7A53-BFCF-BA31-43DEA09AD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5555" y="4876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2" name="Graphic 61" descr="Graduation cap">
            <a:extLst>
              <a:ext uri="{FF2B5EF4-FFF2-40B4-BE49-F238E27FC236}">
                <a16:creationId xmlns:a16="http://schemas.microsoft.com/office/drawing/2014/main" id="{74B35457-D137-978E-0C62-7B449CD12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7943" y="75898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3" name="Graphic 62" descr="Graduation cap">
            <a:extLst>
              <a:ext uri="{FF2B5EF4-FFF2-40B4-BE49-F238E27FC236}">
                <a16:creationId xmlns:a16="http://schemas.microsoft.com/office/drawing/2014/main" id="{FE89273D-5358-0CAF-C71D-E4DECD75A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555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4" name="Graphic 63" descr="Graduation cap">
            <a:extLst>
              <a:ext uri="{FF2B5EF4-FFF2-40B4-BE49-F238E27FC236}">
                <a16:creationId xmlns:a16="http://schemas.microsoft.com/office/drawing/2014/main" id="{D030D03A-4EDD-CA92-ADCC-301796CFE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5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5" name="Graphic 64" descr="Graduation cap">
            <a:extLst>
              <a:ext uri="{FF2B5EF4-FFF2-40B4-BE49-F238E27FC236}">
                <a16:creationId xmlns:a16="http://schemas.microsoft.com/office/drawing/2014/main" id="{6122AD88-C743-E082-758B-3EB582383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1200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6" name="Graphic 65" descr="Graduation cap">
            <a:extLst>
              <a:ext uri="{FF2B5EF4-FFF2-40B4-BE49-F238E27FC236}">
                <a16:creationId xmlns:a16="http://schemas.microsoft.com/office/drawing/2014/main" id="{CEA42115-BEAB-057D-480B-D5A2355D8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8155" y="34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8" name="Graphic 67" descr="Graduation cap">
            <a:extLst>
              <a:ext uri="{FF2B5EF4-FFF2-40B4-BE49-F238E27FC236}">
                <a16:creationId xmlns:a16="http://schemas.microsoft.com/office/drawing/2014/main" id="{FC10D906-6035-3AAD-87B6-2951134070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23838" y="4707123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9" name="Graphic 68" descr="Graduation cap">
            <a:extLst>
              <a:ext uri="{FF2B5EF4-FFF2-40B4-BE49-F238E27FC236}">
                <a16:creationId xmlns:a16="http://schemas.microsoft.com/office/drawing/2014/main" id="{E2137784-94C6-B376-71E5-209823352D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627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0" name="Graphic 69" descr="Graduation cap">
            <a:extLst>
              <a:ext uri="{FF2B5EF4-FFF2-40B4-BE49-F238E27FC236}">
                <a16:creationId xmlns:a16="http://schemas.microsoft.com/office/drawing/2014/main" id="{DC9775C4-04FA-03E3-1471-1845468A79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34719" y="44749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1" name="Graphic 70" descr="Graduation cap">
            <a:extLst>
              <a:ext uri="{FF2B5EF4-FFF2-40B4-BE49-F238E27FC236}">
                <a16:creationId xmlns:a16="http://schemas.microsoft.com/office/drawing/2014/main" id="{D1F8C8A7-EC3D-8C1F-3A93-8FE0E028B2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2" name="Graphic 71" descr="Graduation cap">
            <a:extLst>
              <a:ext uri="{FF2B5EF4-FFF2-40B4-BE49-F238E27FC236}">
                <a16:creationId xmlns:a16="http://schemas.microsoft.com/office/drawing/2014/main" id="{869E5B28-0165-A967-EA5C-EB8D322D8F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93074" y="4246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3" name="Graphic 72" descr="Graduation cap">
            <a:extLst>
              <a:ext uri="{FF2B5EF4-FFF2-40B4-BE49-F238E27FC236}">
                <a16:creationId xmlns:a16="http://schemas.microsoft.com/office/drawing/2014/main" id="{75A4915A-989D-8529-3B30-14260AB77B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45474" y="4738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4" name="Graphic 73" descr="Graduation cap">
            <a:extLst>
              <a:ext uri="{FF2B5EF4-FFF2-40B4-BE49-F238E27FC236}">
                <a16:creationId xmlns:a16="http://schemas.microsoft.com/office/drawing/2014/main" id="{E0DBD244-1512-7A0D-76F9-156AEDEFEE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879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5" name="Graphic 74" descr="Graduation cap">
            <a:extLst>
              <a:ext uri="{FF2B5EF4-FFF2-40B4-BE49-F238E27FC236}">
                <a16:creationId xmlns:a16="http://schemas.microsoft.com/office/drawing/2014/main" id="{BAD2A8C6-A026-49C7-B1F5-9AA52C7F6F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296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6" name="Graphic 75" descr="Graduation cap">
            <a:extLst>
              <a:ext uri="{FF2B5EF4-FFF2-40B4-BE49-F238E27FC236}">
                <a16:creationId xmlns:a16="http://schemas.microsoft.com/office/drawing/2014/main" id="{A0AB04EB-ECFA-227A-AAE5-84C78D06A9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54355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7" name="Graphic 76" descr="Graduation cap">
            <a:extLst>
              <a:ext uri="{FF2B5EF4-FFF2-40B4-BE49-F238E27FC236}">
                <a16:creationId xmlns:a16="http://schemas.microsoft.com/office/drawing/2014/main" id="{FC3B219A-C57A-F6EC-D826-1DEB24B7EA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5800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8" name="Graphic 77" descr="Graduation cap">
            <a:extLst>
              <a:ext uri="{FF2B5EF4-FFF2-40B4-BE49-F238E27FC236}">
                <a16:creationId xmlns:a16="http://schemas.microsoft.com/office/drawing/2014/main" id="{5E20F718-487B-08CE-A87F-566AF6C2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5155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3E9F5766-7076-F717-95BC-FDE404C3B1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43800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0" name="Graphic 79" descr="Graduation cap">
            <a:extLst>
              <a:ext uri="{FF2B5EF4-FFF2-40B4-BE49-F238E27FC236}">
                <a16:creationId xmlns:a16="http://schemas.microsoft.com/office/drawing/2014/main" id="{00890258-FD83-C147-5578-A7BABAB5B8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530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7" name="Graphic 66" descr="Graduation cap">
            <a:extLst>
              <a:ext uri="{FF2B5EF4-FFF2-40B4-BE49-F238E27FC236}">
                <a16:creationId xmlns:a16="http://schemas.microsoft.com/office/drawing/2014/main" id="{548BE4E6-642A-7782-7C70-EE87466115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025235" y="45511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1" name="Graphic 80" descr="Graduation cap">
            <a:extLst>
              <a:ext uri="{FF2B5EF4-FFF2-40B4-BE49-F238E27FC236}">
                <a16:creationId xmlns:a16="http://schemas.microsoft.com/office/drawing/2014/main" id="{80E57DE1-C278-9062-3B84-72CBFB5C58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28117" y="13720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2" name="Graphic 81" descr="Graduation cap">
            <a:extLst>
              <a:ext uri="{FF2B5EF4-FFF2-40B4-BE49-F238E27FC236}">
                <a16:creationId xmlns:a16="http://schemas.microsoft.com/office/drawing/2014/main" id="{DBD6A793-DA90-8EE9-439A-6FB8CCB578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342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3" name="Graphic 82" descr="Graduation cap">
            <a:extLst>
              <a:ext uri="{FF2B5EF4-FFF2-40B4-BE49-F238E27FC236}">
                <a16:creationId xmlns:a16="http://schemas.microsoft.com/office/drawing/2014/main" id="{D5B80DDD-2858-E344-B844-33D2561BD4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6600" y="144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4" name="Graphic 83" descr="Graduation cap">
            <a:extLst>
              <a:ext uri="{FF2B5EF4-FFF2-40B4-BE49-F238E27FC236}">
                <a16:creationId xmlns:a16="http://schemas.microsoft.com/office/drawing/2014/main" id="{74ECEEAE-1247-DB74-C7CE-820B2C045C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54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5" name="Graphic 84" descr="Graduation cap">
            <a:extLst>
              <a:ext uri="{FF2B5EF4-FFF2-40B4-BE49-F238E27FC236}">
                <a16:creationId xmlns:a16="http://schemas.microsoft.com/office/drawing/2014/main" id="{8DC95138-D85E-3D3E-8C82-E0B2B70FB2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44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6" name="Graphic 85" descr="Graduation cap">
            <a:extLst>
              <a:ext uri="{FF2B5EF4-FFF2-40B4-BE49-F238E27FC236}">
                <a16:creationId xmlns:a16="http://schemas.microsoft.com/office/drawing/2014/main" id="{A0B9F27E-2F87-1682-86FD-7E219355BB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25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7" name="Graphic 86" descr="Graduation cap">
            <a:extLst>
              <a:ext uri="{FF2B5EF4-FFF2-40B4-BE49-F238E27FC236}">
                <a16:creationId xmlns:a16="http://schemas.microsoft.com/office/drawing/2014/main" id="{D28B45C1-A626-0BE8-56A0-BC58F8A06C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73555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8" name="Graphic 87" descr="Graduation cap">
            <a:extLst>
              <a:ext uri="{FF2B5EF4-FFF2-40B4-BE49-F238E27FC236}">
                <a16:creationId xmlns:a16="http://schemas.microsoft.com/office/drawing/2014/main" id="{7A70F9C0-6513-DC5D-2E7A-56E0D75F8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76600" y="76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9" name="Graphic 88" descr="Graduation cap">
            <a:extLst>
              <a:ext uri="{FF2B5EF4-FFF2-40B4-BE49-F238E27FC236}">
                <a16:creationId xmlns:a16="http://schemas.microsoft.com/office/drawing/2014/main" id="{A9589B85-5BD1-B2E5-DE5D-3E896756FD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91000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0" name="Graphic 89" descr="Graduation cap">
            <a:extLst>
              <a:ext uri="{FF2B5EF4-FFF2-40B4-BE49-F238E27FC236}">
                <a16:creationId xmlns:a16="http://schemas.microsoft.com/office/drawing/2014/main" id="{87A1B490-5BDF-BF69-2E34-004EB44F58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02155" y="4377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F2AA4E95-D4D4-A1CF-F527-9B21CAED2A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08759" y="87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2" name="Graphic 91" descr="Graduation cap">
            <a:extLst>
              <a:ext uri="{FF2B5EF4-FFF2-40B4-BE49-F238E27FC236}">
                <a16:creationId xmlns:a16="http://schemas.microsoft.com/office/drawing/2014/main" id="{66F0DF9F-DC1F-B00C-D216-729CD4499C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89101" y="47350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3" name="Graphic 92" descr="Graduation cap">
            <a:extLst>
              <a:ext uri="{FF2B5EF4-FFF2-40B4-BE49-F238E27FC236}">
                <a16:creationId xmlns:a16="http://schemas.microsoft.com/office/drawing/2014/main" id="{2848ADDE-5052-D33E-D210-D15BC54D3E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11002" y="271841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4" name="Graphic 93" descr="Graduation cap">
            <a:extLst>
              <a:ext uri="{FF2B5EF4-FFF2-40B4-BE49-F238E27FC236}">
                <a16:creationId xmlns:a16="http://schemas.microsoft.com/office/drawing/2014/main" id="{57E65F56-910D-04AF-E5EC-4C91242825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44955" y="4454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5" name="Graphic 94" descr="Graduation cap">
            <a:extLst>
              <a:ext uri="{FF2B5EF4-FFF2-40B4-BE49-F238E27FC236}">
                <a16:creationId xmlns:a16="http://schemas.microsoft.com/office/drawing/2014/main" id="{FF9FF4F6-EC74-F587-71A8-F6CE85ED09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87955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6" name="Graphic 95" descr="Graduation cap">
            <a:extLst>
              <a:ext uri="{FF2B5EF4-FFF2-40B4-BE49-F238E27FC236}">
                <a16:creationId xmlns:a16="http://schemas.microsoft.com/office/drawing/2014/main" id="{6B468E37-0BFF-511E-A7E3-852FC568C1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4927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7" name="Graphic 96" descr="Graduation cap">
            <a:extLst>
              <a:ext uri="{FF2B5EF4-FFF2-40B4-BE49-F238E27FC236}">
                <a16:creationId xmlns:a16="http://schemas.microsoft.com/office/drawing/2014/main" id="{CC3271B5-F49A-2F5B-7CC0-66111B60EF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9200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8" name="Graphic 97" descr="Graduation cap">
            <a:extLst>
              <a:ext uri="{FF2B5EF4-FFF2-40B4-BE49-F238E27FC236}">
                <a16:creationId xmlns:a16="http://schemas.microsoft.com/office/drawing/2014/main" id="{C5C62FAC-BE35-BB8E-F3BC-65B9AA29A7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259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9" name="Graphic 98" descr="Graduation cap">
            <a:extLst>
              <a:ext uri="{FF2B5EF4-FFF2-40B4-BE49-F238E27FC236}">
                <a16:creationId xmlns:a16="http://schemas.microsoft.com/office/drawing/2014/main" id="{C36D93C4-3D18-B8B6-9588-1AB2EDCC47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3400" y="2895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0" name="Graphic 99" descr="Graduation cap">
            <a:extLst>
              <a:ext uri="{FF2B5EF4-FFF2-40B4-BE49-F238E27FC236}">
                <a16:creationId xmlns:a16="http://schemas.microsoft.com/office/drawing/2014/main" id="{59D27B54-131F-4213-7C89-CF837961F4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6600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1" name="Graphic 100" descr="Graduation cap">
            <a:extLst>
              <a:ext uri="{FF2B5EF4-FFF2-40B4-BE49-F238E27FC236}">
                <a16:creationId xmlns:a16="http://schemas.microsoft.com/office/drawing/2014/main" id="{FC279500-798D-5C62-D7B4-549915FE2C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955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2" name="Graphic 101" descr="Graduation cap">
            <a:extLst>
              <a:ext uri="{FF2B5EF4-FFF2-40B4-BE49-F238E27FC236}">
                <a16:creationId xmlns:a16="http://schemas.microsoft.com/office/drawing/2014/main" id="{6891206C-7563-F13B-03F6-399B1645FB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93626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4" name="Graphic 103" descr="Graduation cap">
            <a:extLst>
              <a:ext uri="{FF2B5EF4-FFF2-40B4-BE49-F238E27FC236}">
                <a16:creationId xmlns:a16="http://schemas.microsoft.com/office/drawing/2014/main" id="{B9D1E086-9C0F-68B2-40C5-F7AA7FAF81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1616" y="251459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5" name="Graphic 104" descr="Graduation cap">
            <a:extLst>
              <a:ext uri="{FF2B5EF4-FFF2-40B4-BE49-F238E27FC236}">
                <a16:creationId xmlns:a16="http://schemas.microsoft.com/office/drawing/2014/main" id="{E1E0BDE4-F6AE-0197-7C0F-7071DDD0F8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0549" y="272237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6" name="Graphic 105" descr="Graduation cap">
            <a:extLst>
              <a:ext uri="{FF2B5EF4-FFF2-40B4-BE49-F238E27FC236}">
                <a16:creationId xmlns:a16="http://schemas.microsoft.com/office/drawing/2014/main" id="{72665B51-AA70-CF92-FB82-D6DF19E812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83627" y="28712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7" name="Graphic 106" descr="Graduation cap">
            <a:extLst>
              <a:ext uri="{FF2B5EF4-FFF2-40B4-BE49-F238E27FC236}">
                <a16:creationId xmlns:a16="http://schemas.microsoft.com/office/drawing/2014/main" id="{87AEC55B-EF8A-94DE-8C13-FC99F2B84F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07910" y="243499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8" name="Graphic 107" descr="Graduation cap">
            <a:extLst>
              <a:ext uri="{FF2B5EF4-FFF2-40B4-BE49-F238E27FC236}">
                <a16:creationId xmlns:a16="http://schemas.microsoft.com/office/drawing/2014/main" id="{6B89C88E-DCD7-C68C-F4FD-5EE7481632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9" name="Graphic 108" descr="Graduation cap">
            <a:extLst>
              <a:ext uri="{FF2B5EF4-FFF2-40B4-BE49-F238E27FC236}">
                <a16:creationId xmlns:a16="http://schemas.microsoft.com/office/drawing/2014/main" id="{A0C6671A-3576-BBAE-7D2C-837DC4A052F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0" name="Graphic 109" descr="Graduation cap">
            <a:extLst>
              <a:ext uri="{FF2B5EF4-FFF2-40B4-BE49-F238E27FC236}">
                <a16:creationId xmlns:a16="http://schemas.microsoft.com/office/drawing/2014/main" id="{D6A06D3A-52B2-C412-2D17-729EA4C40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3355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3" name="Graphic 102" descr="Graduation cap">
            <a:extLst>
              <a:ext uri="{FF2B5EF4-FFF2-40B4-BE49-F238E27FC236}">
                <a16:creationId xmlns:a16="http://schemas.microsoft.com/office/drawing/2014/main" id="{5D623466-5747-8AC8-3763-1443B39743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7155" y="2701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1" name="Graphic 110" descr="Graduation cap">
            <a:extLst>
              <a:ext uri="{FF2B5EF4-FFF2-40B4-BE49-F238E27FC236}">
                <a16:creationId xmlns:a16="http://schemas.microsoft.com/office/drawing/2014/main" id="{6F065317-9FFE-8885-A0AF-9E4E3D644D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200" y="4191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2" name="Graphic 111" descr="Graduation cap">
            <a:extLst>
              <a:ext uri="{FF2B5EF4-FFF2-40B4-BE49-F238E27FC236}">
                <a16:creationId xmlns:a16="http://schemas.microsoft.com/office/drawing/2014/main" id="{83D7AFBB-4985-0191-484B-5511C9BEE6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55988" y="131313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3" name="Graphic 112" descr="Graduation cap">
            <a:extLst>
              <a:ext uri="{FF2B5EF4-FFF2-40B4-BE49-F238E27FC236}">
                <a16:creationId xmlns:a16="http://schemas.microsoft.com/office/drawing/2014/main" id="{30523C80-BD6F-034C-4E94-82C2D793D5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4" name="Graphic 113" descr="Graduation cap">
            <a:extLst>
              <a:ext uri="{FF2B5EF4-FFF2-40B4-BE49-F238E27FC236}">
                <a16:creationId xmlns:a16="http://schemas.microsoft.com/office/drawing/2014/main" id="{01C57E74-AB6E-884B-144D-01D53E5730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403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5" name="Graphic 114" descr="Graduation cap">
            <a:extLst>
              <a:ext uri="{FF2B5EF4-FFF2-40B4-BE49-F238E27FC236}">
                <a16:creationId xmlns:a16="http://schemas.microsoft.com/office/drawing/2014/main" id="{EF1B4932-8192-05E0-490D-041282AAA3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6" name="Graphic 115" descr="Graduation cap">
            <a:extLst>
              <a:ext uri="{FF2B5EF4-FFF2-40B4-BE49-F238E27FC236}">
                <a16:creationId xmlns:a16="http://schemas.microsoft.com/office/drawing/2014/main" id="{7B43C410-FAB7-7F5A-CEAC-9640106E23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15955" y="3352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7" name="Graphic 116" descr="Graduation cap">
            <a:extLst>
              <a:ext uri="{FF2B5EF4-FFF2-40B4-BE49-F238E27FC236}">
                <a16:creationId xmlns:a16="http://schemas.microsoft.com/office/drawing/2014/main" id="{62D8907D-EDFA-DA98-34C3-80DD439C9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11355" y="22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8" name="Graphic 117" descr="Graduation cap">
            <a:extLst>
              <a:ext uri="{FF2B5EF4-FFF2-40B4-BE49-F238E27FC236}">
                <a16:creationId xmlns:a16="http://schemas.microsoft.com/office/drawing/2014/main" id="{10CDF037-0D56-6877-CCB3-B93B1E7B8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73155" y="358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9" name="Graphic 118" descr="Graduation cap">
            <a:extLst>
              <a:ext uri="{FF2B5EF4-FFF2-40B4-BE49-F238E27FC236}">
                <a16:creationId xmlns:a16="http://schemas.microsoft.com/office/drawing/2014/main" id="{8B93D445-6D47-DACA-01F8-EAC2331C47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82955" y="498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0" name="Graphic 119" descr="Graduation cap">
            <a:extLst>
              <a:ext uri="{FF2B5EF4-FFF2-40B4-BE49-F238E27FC236}">
                <a16:creationId xmlns:a16="http://schemas.microsoft.com/office/drawing/2014/main" id="{284C5EFC-A74B-C4CD-87EC-F6EC1BC7EF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84208" y="313169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1" name="Graphic 120" descr="Graduation cap">
            <a:extLst>
              <a:ext uri="{FF2B5EF4-FFF2-40B4-BE49-F238E27FC236}">
                <a16:creationId xmlns:a16="http://schemas.microsoft.com/office/drawing/2014/main" id="{8D74B3B3-5F84-AE96-1CB1-123ED476BB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801991" y="124915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2" name="Graphic 121" descr="Graduation cap">
            <a:extLst>
              <a:ext uri="{FF2B5EF4-FFF2-40B4-BE49-F238E27FC236}">
                <a16:creationId xmlns:a16="http://schemas.microsoft.com/office/drawing/2014/main" id="{3D49D98C-02F2-13D7-A928-187AFE4E48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495800" y="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3" name="Graphic 122" descr="Graduation cap">
            <a:extLst>
              <a:ext uri="{FF2B5EF4-FFF2-40B4-BE49-F238E27FC236}">
                <a16:creationId xmlns:a16="http://schemas.microsoft.com/office/drawing/2014/main" id="{0652EE28-20F1-DD2E-3F95-9C299F9099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4" name="Graphic 123" descr="Graduation cap">
            <a:extLst>
              <a:ext uri="{FF2B5EF4-FFF2-40B4-BE49-F238E27FC236}">
                <a16:creationId xmlns:a16="http://schemas.microsoft.com/office/drawing/2014/main" id="{993880B9-5AD5-14EF-F46E-3A44A55595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5" name="Graphic 124" descr="Graduation cap">
            <a:extLst>
              <a:ext uri="{FF2B5EF4-FFF2-40B4-BE49-F238E27FC236}">
                <a16:creationId xmlns:a16="http://schemas.microsoft.com/office/drawing/2014/main" id="{6CCDE9D6-96B5-E799-933B-D646499265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11355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6" name="Graphic 125" descr="Graduation cap">
            <a:extLst>
              <a:ext uri="{FF2B5EF4-FFF2-40B4-BE49-F238E27FC236}">
                <a16:creationId xmlns:a16="http://schemas.microsoft.com/office/drawing/2014/main" id="{DD8DDE5C-81BB-3453-E4CB-B8E812F8B1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273555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7" name="Graphic 126" descr="Graduation cap">
            <a:extLst>
              <a:ext uri="{FF2B5EF4-FFF2-40B4-BE49-F238E27FC236}">
                <a16:creationId xmlns:a16="http://schemas.microsoft.com/office/drawing/2014/main" id="{B5FC0410-607F-F7D8-5E03-48D4B114C6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705600" y="87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8" name="Graphic 127" descr="Graduation cap">
            <a:extLst>
              <a:ext uri="{FF2B5EF4-FFF2-40B4-BE49-F238E27FC236}">
                <a16:creationId xmlns:a16="http://schemas.microsoft.com/office/drawing/2014/main" id="{58BFCFBB-B64F-FAF9-B7DF-F0939F2AB9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835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9" name="Graphic 128" descr="Graduation cap">
            <a:extLst>
              <a:ext uri="{FF2B5EF4-FFF2-40B4-BE49-F238E27FC236}">
                <a16:creationId xmlns:a16="http://schemas.microsoft.com/office/drawing/2014/main" id="{B31EB96C-A34F-7F75-DF39-25E3528862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24400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0" name="Graphic 129" descr="Graduation cap">
            <a:extLst>
              <a:ext uri="{FF2B5EF4-FFF2-40B4-BE49-F238E27FC236}">
                <a16:creationId xmlns:a16="http://schemas.microsoft.com/office/drawing/2014/main" id="{814E860C-3D02-941F-F93F-9D00A64DD1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2161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1" name="Graphic 130" descr="Graduation cap">
            <a:extLst>
              <a:ext uri="{FF2B5EF4-FFF2-40B4-BE49-F238E27FC236}">
                <a16:creationId xmlns:a16="http://schemas.microsoft.com/office/drawing/2014/main" id="{AF9100CA-53C2-32E5-49D9-54BFF59980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00800" y="4648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2" name="Graphic 131" descr="Graduation cap">
            <a:extLst>
              <a:ext uri="{FF2B5EF4-FFF2-40B4-BE49-F238E27FC236}">
                <a16:creationId xmlns:a16="http://schemas.microsoft.com/office/drawing/2014/main" id="{6C6124C8-583F-4B07-3B65-E51BA3B7A7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72200" y="525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3" name="Graphic 132" descr="Graduation cap">
            <a:extLst>
              <a:ext uri="{FF2B5EF4-FFF2-40B4-BE49-F238E27FC236}">
                <a16:creationId xmlns:a16="http://schemas.microsoft.com/office/drawing/2014/main" id="{EE11B7A9-8105-FD06-3433-475801DB23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4" name="Graphic 133" descr="Graduation cap">
            <a:extLst>
              <a:ext uri="{FF2B5EF4-FFF2-40B4-BE49-F238E27FC236}">
                <a16:creationId xmlns:a16="http://schemas.microsoft.com/office/drawing/2014/main" id="{FF8FB4DF-886D-8331-5B6B-AACDBFE3FBA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91200" y="640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5" name="Graphic 134" descr="Graduation cap">
            <a:extLst>
              <a:ext uri="{FF2B5EF4-FFF2-40B4-BE49-F238E27FC236}">
                <a16:creationId xmlns:a16="http://schemas.microsoft.com/office/drawing/2014/main" id="{67019884-2483-0427-0266-A23535B08EC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197355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6" name="Graphic 135" descr="Graduation cap">
            <a:extLst>
              <a:ext uri="{FF2B5EF4-FFF2-40B4-BE49-F238E27FC236}">
                <a16:creationId xmlns:a16="http://schemas.microsoft.com/office/drawing/2014/main" id="{F7289C0A-2E81-C21E-BD5E-324DDC3415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24600" y="5520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3D758811-07A3-FF5B-453C-8FE0A76C265C}"/>
              </a:ext>
            </a:extLst>
          </p:cNvPr>
          <p:cNvSpPr txBox="1"/>
          <p:nvPr/>
        </p:nvSpPr>
        <p:spPr>
          <a:xfrm>
            <a:off x="335829" y="1068621"/>
            <a:ext cx="1921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200" dirty="0"/>
              <a:t>185</a:t>
            </a:r>
          </a:p>
        </p:txBody>
      </p:sp>
      <p:pic>
        <p:nvPicPr>
          <p:cNvPr id="139" name="Graphic 138" descr="Graduation cap">
            <a:extLst>
              <a:ext uri="{FF2B5EF4-FFF2-40B4-BE49-F238E27FC236}">
                <a16:creationId xmlns:a16="http://schemas.microsoft.com/office/drawing/2014/main" id="{8E9BA207-B8CC-1A36-A26A-CE292109F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2396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00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A58BDA-2FEF-0745-8F7F-AB2631BB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AETH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certifica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Licenciatura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Ministerio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Estudios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Bíblicos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Octubre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2020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Elizabeth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Conde-Frazier,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Directora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Justo Gonzalez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Fundador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   Autor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8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9FD4E-D515-903E-64AA-6C16F436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8" y="918990"/>
            <a:ext cx="3505200" cy="430022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1C266-F2F5-6627-8A16-6D3983DB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5204604"/>
            <a:ext cx="3505200" cy="165339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2A2B7C-B76C-4A17-6210-AF7B502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62" y="4038600"/>
            <a:ext cx="2730537" cy="2791216"/>
          </a:xfrm>
          <a:prstGeom prst="rect">
            <a:avLst/>
          </a:prstGeom>
        </p:spPr>
      </p:pic>
      <p:pic>
        <p:nvPicPr>
          <p:cNvPr id="1026" name="Picture 2" descr="Elizabeth Conde-Frazier - Collaborating Partner">
            <a:extLst>
              <a:ext uri="{FF2B5EF4-FFF2-40B4-BE49-F238E27FC236}">
                <a16:creationId xmlns:a16="http://schemas.microsoft.com/office/drawing/2014/main" id="{B7EE5655-5E4C-DF56-BE4A-CB2279E3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0" y="918990"/>
            <a:ext cx="2738610" cy="27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Certificación de AETH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eorgia" panose="02040502050405020303" pitchFamily="18" charset="0"/>
              </a:rPr>
              <a:t>En 2020, </a:t>
            </a:r>
            <a:r>
              <a:rPr lang="en-US" sz="2600" dirty="0" err="1">
                <a:latin typeface="Georgia" panose="02040502050405020303" pitchFamily="18" charset="0"/>
              </a:rPr>
              <a:t>después</a:t>
            </a:r>
            <a:r>
              <a:rPr lang="en-US" sz="2600" dirty="0">
                <a:latin typeface="Georgia" panose="02040502050405020303" pitchFamily="18" charset="0"/>
              </a:rPr>
              <a:t> de un </a:t>
            </a:r>
            <a:r>
              <a:rPr lang="en-US" sz="2600" dirty="0" err="1">
                <a:latin typeface="Georgia" panose="02040502050405020303" pitchFamily="18" charset="0"/>
              </a:rPr>
              <a:t>proceso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duró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casi</a:t>
            </a:r>
            <a:r>
              <a:rPr lang="en-US" sz="2600" dirty="0">
                <a:latin typeface="Georgia" panose="02040502050405020303" pitchFamily="18" charset="0"/>
              </a:rPr>
              <a:t> dos </a:t>
            </a:r>
            <a:r>
              <a:rPr lang="en-US" sz="2600" dirty="0" err="1">
                <a:latin typeface="Georgia" panose="02040502050405020303" pitchFamily="18" charset="0"/>
              </a:rPr>
              <a:t>años</a:t>
            </a:r>
            <a:r>
              <a:rPr lang="en-US" sz="2600" dirty="0">
                <a:latin typeface="Georgia" panose="02040502050405020303" pitchFamily="18" charset="0"/>
              </a:rPr>
              <a:t>, IBIT </a:t>
            </a:r>
            <a:r>
              <a:rPr lang="en-US" sz="2600" dirty="0" err="1">
                <a:latin typeface="Georgia" panose="02040502050405020303" pitchFamily="18" charset="0"/>
              </a:rPr>
              <a:t>recibió</a:t>
            </a:r>
            <a:r>
              <a:rPr lang="en-US" sz="2600" dirty="0">
                <a:latin typeface="Georgia" panose="02040502050405020303" pitchFamily="18" charset="0"/>
              </a:rPr>
              <a:t> la </a:t>
            </a:r>
            <a:r>
              <a:rPr lang="en-US" sz="2600" dirty="0" err="1">
                <a:latin typeface="Georgia" panose="02040502050405020303" pitchFamily="18" charset="0"/>
              </a:rPr>
              <a:t>noticia</a:t>
            </a:r>
            <a:r>
              <a:rPr lang="en-US" sz="2600" dirty="0">
                <a:latin typeface="Georgia" panose="02040502050405020303" pitchFamily="18" charset="0"/>
              </a:rPr>
              <a:t> de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Teológicos</a:t>
            </a:r>
            <a:r>
              <a:rPr lang="en-US" sz="2600" dirty="0">
                <a:latin typeface="Georgia" panose="02040502050405020303" pitchFamily="18" charset="0"/>
              </a:rPr>
              <a:t> Hispanos que </a:t>
            </a:r>
            <a:r>
              <a:rPr lang="en-US" sz="2600" dirty="0" err="1">
                <a:latin typeface="Georgia" panose="02040502050405020303" pitchFamily="18" charset="0"/>
              </a:rPr>
              <a:t>ellos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han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certificado</a:t>
            </a:r>
            <a:r>
              <a:rPr lang="en-US" sz="2600" dirty="0">
                <a:latin typeface="Georgia" panose="02040502050405020303" pitchFamily="18" charset="0"/>
              </a:rPr>
              <a:t> nuestro diploma de 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la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. 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 err="1">
                <a:latin typeface="Georgia" panose="02040502050405020303" pitchFamily="18" charset="0"/>
              </a:rPr>
              <a:t>Esta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certificación</a:t>
            </a:r>
            <a:r>
              <a:rPr lang="en-US" sz="2600" dirty="0">
                <a:latin typeface="Georgia" panose="02040502050405020303" pitchFamily="18" charset="0"/>
              </a:rPr>
              <a:t> es </a:t>
            </a:r>
            <a:r>
              <a:rPr lang="en-US" sz="2600" dirty="0" err="1">
                <a:latin typeface="Georgia" panose="02040502050405020303" pitchFamily="18" charset="0"/>
              </a:rPr>
              <a:t>otorgada</a:t>
            </a:r>
            <a:r>
              <a:rPr lang="en-US" sz="2600" dirty="0">
                <a:latin typeface="Georgia" panose="02040502050405020303" pitchFamily="18" charset="0"/>
              </a:rPr>
              <a:t> en </a:t>
            </a:r>
            <a:r>
              <a:rPr lang="en-US" sz="2600" dirty="0" err="1">
                <a:latin typeface="Georgia" panose="02040502050405020303" pitchFamily="18" charset="0"/>
              </a:rPr>
              <a:t>colaboración</a:t>
            </a:r>
            <a:r>
              <a:rPr lang="en-US" sz="2600" dirty="0">
                <a:latin typeface="Georgia" panose="02040502050405020303" pitchFamily="18" charset="0"/>
              </a:rPr>
              <a:t> con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Escuelas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Teológicas</a:t>
            </a:r>
            <a:r>
              <a:rPr lang="en-US" sz="2600" dirty="0">
                <a:latin typeface="Georgia" panose="02040502050405020303" pitchFamily="18" charset="0"/>
              </a:rPr>
              <a:t>, la </a:t>
            </a:r>
            <a:r>
              <a:rPr lang="en-US" sz="2600" dirty="0" err="1">
                <a:latin typeface="Georgia" panose="02040502050405020303" pitchFamily="18" charset="0"/>
              </a:rPr>
              <a:t>agencia</a:t>
            </a:r>
            <a:r>
              <a:rPr lang="en-US" sz="2600" dirty="0">
                <a:latin typeface="Georgia" panose="02040502050405020303" pitchFamily="18" charset="0"/>
              </a:rPr>
              <a:t> principal que </a:t>
            </a:r>
            <a:r>
              <a:rPr lang="en-US" sz="2600" dirty="0" err="1">
                <a:latin typeface="Georgia" panose="02040502050405020303" pitchFamily="18" charset="0"/>
              </a:rPr>
              <a:t>acredita</a:t>
            </a:r>
            <a:r>
              <a:rPr lang="en-US" sz="2600" dirty="0">
                <a:latin typeface="Georgia" panose="02040502050405020303" pitchFamily="18" charset="0"/>
              </a:rPr>
              <a:t> los </a:t>
            </a:r>
            <a:r>
              <a:rPr lang="en-US" sz="2600" dirty="0" err="1">
                <a:latin typeface="Georgia" panose="02040502050405020303" pitchFamily="18" charset="0"/>
              </a:rPr>
              <a:t>seminarios</a:t>
            </a:r>
            <a:r>
              <a:rPr lang="en-US" sz="2600" dirty="0">
                <a:latin typeface="Georgia" panose="02040502050405020303" pitchFamily="18" charset="0"/>
              </a:rPr>
              <a:t> en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Este es un aval </a:t>
            </a:r>
            <a:r>
              <a:rPr lang="en-US" sz="2600" dirty="0" err="1">
                <a:latin typeface="Georgia" panose="02040502050405020303" pitchFamily="18" charset="0"/>
              </a:rPr>
              <a:t>valioso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nuestro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programa</a:t>
            </a:r>
            <a:r>
              <a:rPr lang="en-US" sz="2600" dirty="0">
                <a:latin typeface="Georgia" panose="02040502050405020303" pitchFamily="18" charset="0"/>
              </a:rPr>
              <a:t>, el </a:t>
            </a:r>
            <a:r>
              <a:rPr lang="en-US" sz="2600" dirty="0" err="1">
                <a:latin typeface="Georgia" panose="02040502050405020303" pitchFamily="18" charset="0"/>
              </a:rPr>
              <a:t>cual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permite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nuestros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graduados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apliquen</a:t>
            </a:r>
            <a:r>
              <a:rPr lang="en-US" sz="2600" dirty="0">
                <a:latin typeface="Georgia" panose="02040502050405020303" pitchFamily="18" charset="0"/>
              </a:rPr>
              <a:t> para </a:t>
            </a:r>
            <a:r>
              <a:rPr lang="en-US" sz="2600" dirty="0" err="1">
                <a:latin typeface="Georgia" panose="02040502050405020303" pitchFamily="18" charset="0"/>
              </a:rPr>
              <a:t>estudiar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cualquier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seminario</a:t>
            </a:r>
            <a:r>
              <a:rPr lang="en-US" sz="2600" dirty="0">
                <a:latin typeface="Georgia" panose="02040502050405020303" pitchFamily="18" charset="0"/>
              </a:rPr>
              <a:t> de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Unidos, </a:t>
            </a:r>
            <a:r>
              <a:rPr lang="en-US" sz="2600" dirty="0" err="1">
                <a:latin typeface="Georgia" panose="02040502050405020303" pitchFamily="18" charset="0"/>
              </a:rPr>
              <a:t>si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desean</a:t>
            </a:r>
            <a:r>
              <a:rPr lang="en-US" sz="26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56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6" y="3150333"/>
            <a:ext cx="3311043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David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Arrubla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Lopez, Paula,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Colombia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182630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Ana María Calderón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Jafet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Hidalgo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México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19FDCA3-50BC-6643-A133-2DE5E51C7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045" y="6304932"/>
            <a:ext cx="292374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Heladio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Gomez,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Yitneidys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52A97DA-ACA1-6E44-D9D4-04BAE59C6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37" y="609600"/>
            <a:ext cx="3465804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Imagen 33">
            <a:extLst>
              <a:ext uri="{FF2B5EF4-FFF2-40B4-BE49-F238E27FC236}">
                <a16:creationId xmlns:a16="http://schemas.microsoft.com/office/drawing/2014/main" id="{7611C60A-3764-4D2C-705B-64ADBB98EB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5605758" y="853273"/>
            <a:ext cx="2647940" cy="19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D8458C5E-6D31-9A4F-BBFE-A5DD60C3C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0" y="3930622"/>
            <a:ext cx="1412875" cy="21450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Imagen 33">
            <a:extLst>
              <a:ext uri="{FF2B5EF4-FFF2-40B4-BE49-F238E27FC236}">
                <a16:creationId xmlns:a16="http://schemas.microsoft.com/office/drawing/2014/main" id="{A71F489E-873A-1DC1-D2B3-7BE5E789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107441" y="3939959"/>
            <a:ext cx="1940560" cy="215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4DB7C7A-F765-AE3D-A700-80625861E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564" y="-39642"/>
            <a:ext cx="4210236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Alumnos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becados</a:t>
            </a:r>
            <a:r>
              <a:rPr lang="en-US" altLang="en-US" b="1" i="1" dirty="0">
                <a:latin typeface="Times New Roman" panose="02020603050405020304" pitchFamily="18" charset="0"/>
              </a:rPr>
              <a:t>: 2023-2025</a:t>
            </a:r>
          </a:p>
        </p:txBody>
      </p:sp>
    </p:spTree>
    <p:extLst>
      <p:ext uri="{BB962C8B-B14F-4D97-AF65-F5344CB8AC3E}">
        <p14:creationId xmlns:p14="http://schemas.microsoft.com/office/powerpoint/2010/main" val="37199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José Luis Jimenez, Verónica,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Bolivia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31" y="6019800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Lenin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Perera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Mairelisa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590800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Milexis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Martinez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0E08CD34-2D0F-C848-B924-E806C1E7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6172201"/>
            <a:ext cx="29718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Winston </a:t>
            </a:r>
            <a:r>
              <a:rPr lang="es-ES" altLang="en-US" sz="1600" b="1" i="1" dirty="0" err="1">
                <a:latin typeface="Times New Roman" panose="02020603050405020304" pitchFamily="18" charset="0"/>
              </a:rPr>
              <a:t>Rodriguez</a:t>
            </a:r>
            <a:r>
              <a:rPr lang="es-ES" altLang="en-US" sz="1600" b="1" i="1" dirty="0">
                <a:latin typeface="Times New Roman" panose="02020603050405020304" pitchFamily="18" charset="0"/>
              </a:rPr>
              <a:t>, Raquel, </a:t>
            </a:r>
            <a:r>
              <a:rPr lang="es-ES" altLang="en-US" sz="1600" b="1" i="1" dirty="0" err="1">
                <a:latin typeface="Times New Roman" panose="02020603050405020304" pitchFamily="18" charset="0"/>
              </a:rPr>
              <a:t>flia</a:t>
            </a:r>
            <a:r>
              <a:rPr lang="es-ES" altLang="en-US" sz="16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 descr="A person and person standing together&#10;&#10;Description automatically generated with low confidence">
            <a:extLst>
              <a:ext uri="{FF2B5EF4-FFF2-40B4-BE49-F238E27FC236}">
                <a16:creationId xmlns:a16="http://schemas.microsoft.com/office/drawing/2014/main" id="{9F517F81-452C-EFF5-0E9A-4A9F651B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137"/>
            <a:ext cx="1993681" cy="3230502"/>
          </a:xfrm>
          <a:prstGeom prst="rect">
            <a:avLst/>
          </a:prstGeom>
        </p:spPr>
      </p:pic>
      <p:pic>
        <p:nvPicPr>
          <p:cNvPr id="5" name="Imagen 33">
            <a:extLst>
              <a:ext uri="{FF2B5EF4-FFF2-40B4-BE49-F238E27FC236}">
                <a16:creationId xmlns:a16="http://schemas.microsoft.com/office/drawing/2014/main" id="{48A2565C-FB26-99D2-9EE4-D8496555F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77044" y="0"/>
            <a:ext cx="205619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78EBD2-9EEB-C09B-9EBD-79E6BC2D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165" y="4295832"/>
            <a:ext cx="3130769" cy="1708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CB3BF137-47D9-4372-C61A-8715276E4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3131943"/>
            <a:ext cx="1752600" cy="31164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98295"/>
            <a:ext cx="3463443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Aristóteles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Rodriguez,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Rommarvi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335030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Romel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Rodriguez,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Jaicar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2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Allan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Velasquez,Jesica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D46964E-4D30-F198-75A1-EAA4ECD96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154" y="-4440"/>
            <a:ext cx="2417445" cy="32239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3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A1ABB54-80AB-B4F0-4606-7D686831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30291"/>
            <a:ext cx="2527300" cy="3203206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658D7F8-9395-F8BE-33C5-C0D73EB3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90800" y="4040322"/>
            <a:ext cx="3752432" cy="21767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98FE5A7A-3731-0B41-B679-0B9B1D9CF5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33400" indent="-533400" algn="ctr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Misión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Hacer discípulos que hacen otros discípulos, plantando y nutriendo iglesias que son: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endParaRPr lang="es-ES" altLang="en-US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Bíblicas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Evangelísticas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Maduras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Relevantes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4C74919-6C96-314F-8689-2FE8B3A3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latin typeface="Georgia" panose="02040502050405020303" pitchFamily="18" charset="0"/>
              </a:rPr>
              <a:t>Un Impacto Creciente en el Mundo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2BD97C5-5A8B-8341-AF89-2552C21E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5400+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bautismos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>
                <a:latin typeface="Georgia" panose="02040502050405020303" pitchFamily="18" charset="0"/>
              </a:rPr>
              <a:t>y 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66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nuevas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solidFill>
                  <a:srgbClr val="FFFF00"/>
                </a:solidFill>
                <a:latin typeface="Georgia" panose="02040502050405020303" pitchFamily="18" charset="0"/>
              </a:rPr>
              <a:t>iglesias</a:t>
            </a:r>
            <a:r>
              <a:rPr lang="en-US" altLang="en-US" sz="23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plantadas</a:t>
            </a:r>
            <a:r>
              <a:rPr lang="en-US" altLang="en-US" sz="2300" dirty="0">
                <a:latin typeface="Georgia" panose="02040502050405020303" pitchFamily="18" charset="0"/>
              </a:rPr>
              <a:t> en el </a:t>
            </a:r>
            <a:r>
              <a:rPr lang="en-US" altLang="en-US" sz="2300" dirty="0" err="1">
                <a:latin typeface="Georgia" panose="02040502050405020303" pitchFamily="18" charset="0"/>
              </a:rPr>
              <a:t>mundo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desde</a:t>
            </a:r>
            <a:r>
              <a:rPr lang="en-US" altLang="en-US" sz="2300" dirty="0">
                <a:latin typeface="Georgia" panose="02040502050405020303" pitchFamily="18" charset="0"/>
              </a:rPr>
              <a:t> el 2009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(Más los que no </a:t>
            </a:r>
            <a:r>
              <a:rPr lang="en-US" altLang="en-US" sz="2300" dirty="0" err="1">
                <a:latin typeface="Georgia" panose="02040502050405020303" pitchFamily="18" charset="0"/>
              </a:rPr>
              <a:t>fueron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reportados</a:t>
            </a: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Junio, 2023)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66C17F9F-FE0E-7B4A-A419-141E77B8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838200"/>
            <a:ext cx="4821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 err="1">
                <a:latin typeface="Georgia" panose="02040502050405020303" pitchFamily="18" charset="0"/>
              </a:rPr>
              <a:t>Tenemos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264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graduados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latin typeface="Georgia" panose="02040502050405020303" pitchFamily="18" charset="0"/>
              </a:rPr>
              <a:t>y/o </a:t>
            </a:r>
            <a:r>
              <a:rPr lang="en-US" altLang="en-US" dirty="0" err="1">
                <a:latin typeface="Georgia" panose="02040502050405020303" pitchFamily="18" charset="0"/>
              </a:rPr>
              <a:t>alumnos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latin typeface="Georgia" panose="02040502050405020303" pitchFamily="18" charset="0"/>
              </a:rPr>
              <a:t> que </a:t>
            </a:r>
            <a:r>
              <a:rPr lang="en-US" altLang="en-US" dirty="0" err="1">
                <a:latin typeface="Georgia" panose="02040502050405020303" pitchFamily="18" charset="0"/>
              </a:rPr>
              <a:t>trabajan</a:t>
            </a:r>
            <a:r>
              <a:rPr lang="en-US" altLang="en-US" dirty="0">
                <a:latin typeface="Georgia" panose="02040502050405020303" pitchFamily="18" charset="0"/>
              </a:rPr>
              <a:t> en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179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congregaciones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latin typeface="Georgia" panose="02040502050405020303" pitchFamily="18" charset="0"/>
              </a:rPr>
              <a:t>en </a:t>
            </a:r>
            <a:r>
              <a:rPr lang="en-US" alt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123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ciudades</a:t>
            </a:r>
            <a:r>
              <a:rPr lang="en-US" altLang="en-US" dirty="0">
                <a:latin typeface="Georgia" panose="02040502050405020303" pitchFamily="18" charset="0"/>
              </a:rPr>
              <a:t> en 20 </a:t>
            </a:r>
            <a:r>
              <a:rPr lang="en-US" altLang="en-US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países</a:t>
            </a:r>
            <a:endParaRPr lang="en-US" altLang="en-US" dirty="0">
              <a:solidFill>
                <a:schemeClr val="accent3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B658CB74-1F27-F14D-8449-EF68CDEF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  <p:pic>
        <p:nvPicPr>
          <p:cNvPr id="8" name="Picture 7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0EED90E-8FB1-EF42-A347-4EC431057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616712"/>
            <a:ext cx="4102100" cy="300128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806AE855-C929-474E-84E2-9EADD926A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4305300" cy="17526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DA170948-FDA4-964A-8F79-A422A06E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9952" y="3124200"/>
            <a:ext cx="45720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600" i="1" dirty="0">
                <a:latin typeface="Cambria" panose="02040503050406030204" pitchFamily="18" charset="0"/>
              </a:rPr>
              <a:t>Mínimo 10 horas por semana, supervisadas, </a:t>
            </a:r>
          </a:p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600" i="1" dirty="0">
                <a:latin typeface="Cambria" panose="02040503050406030204" pitchFamily="18" charset="0"/>
              </a:rPr>
              <a:t>en la obra práctica de la iglesia y el ministerio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5325C1-4CC3-8640-84D2-8F735314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5795F1-EBB9-AB43-A2FA-D743F0B95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18" y="4038600"/>
            <a:ext cx="4775982" cy="2133600"/>
          </a:xfrm>
          <a:prstGeom prst="rect">
            <a:avLst/>
          </a:prstGeom>
        </p:spPr>
      </p:pic>
      <p:pic>
        <p:nvPicPr>
          <p:cNvPr id="7" name="Picture 6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4BF5B43-B35C-2A40-9967-547B2FCD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47" y="3368040"/>
            <a:ext cx="4895653" cy="34747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2AC451F-8AB0-2E43-8DBE-9FB890A7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Representantes de 35 iglesias de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B431AB1-A500-8C44-AE51-C13C48AB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43FD950-5BF3-7E41-8E98-FE27E430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FB1042A7-EAA0-E146-AC9D-E0ECCAC1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73D6E93B-FBD7-2745-AB63-7AF95A251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¡Plantó 50 congregaciones desde el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C423F8DA-90C8-9C46-AF1D-2683F620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620000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 dirty="0">
                <a:latin typeface="Georgia" panose="02040502050405020303" pitchFamily="18" charset="0"/>
              </a:rPr>
              <a:t>Nueva </a:t>
            </a:r>
            <a:r>
              <a:rPr lang="en-US" altLang="en-US" sz="3200" i="1" dirty="0" err="1">
                <a:latin typeface="Georgia" panose="02040502050405020303" pitchFamily="18" charset="0"/>
              </a:rPr>
              <a:t>congregación</a:t>
            </a:r>
            <a:r>
              <a:rPr lang="en-US" altLang="en-US" sz="3200" i="1" dirty="0">
                <a:latin typeface="Georgia" panose="02040502050405020303" pitchFamily="18" charset="0"/>
              </a:rPr>
              <a:t> de El Salto, México que </a:t>
            </a:r>
            <a:r>
              <a:rPr lang="en-US" altLang="en-US" sz="3200" i="1" dirty="0" err="1">
                <a:latin typeface="Georgia" panose="02040502050405020303" pitchFamily="18" charset="0"/>
              </a:rPr>
              <a:t>abrió</a:t>
            </a:r>
            <a:r>
              <a:rPr lang="en-US" altLang="en-US" sz="3200" i="1" dirty="0">
                <a:latin typeface="Georgia" panose="02040502050405020303" pitchFamily="18" charset="0"/>
              </a:rPr>
              <a:t> en mayo 2022, </a:t>
            </a:r>
            <a:r>
              <a:rPr lang="en-US" altLang="en-US" sz="3200" i="1" dirty="0" err="1">
                <a:latin typeface="Georgia" panose="02040502050405020303" pitchFamily="18" charset="0"/>
              </a:rPr>
              <a:t>ayudado</a:t>
            </a:r>
            <a:r>
              <a:rPr lang="en-US" altLang="en-US" sz="3200" i="1" dirty="0">
                <a:latin typeface="Georgia" panose="02040502050405020303" pitchFamily="18" charset="0"/>
              </a:rPr>
              <a:t> por José Luis Martinez y Claudia </a:t>
            </a:r>
            <a:r>
              <a:rPr lang="en-US" altLang="en-US" sz="3200" i="1" dirty="0" err="1">
                <a:latin typeface="Georgia" panose="02040502050405020303" pitchFamily="18" charset="0"/>
              </a:rPr>
              <a:t>Inglés</a:t>
            </a:r>
            <a:r>
              <a:rPr lang="en-US" altLang="en-US" sz="3200" i="1" dirty="0">
                <a:latin typeface="Georgia" panose="02040502050405020303" pitchFamily="18" charset="0"/>
              </a:rPr>
              <a:t>, </a:t>
            </a:r>
            <a:r>
              <a:rPr lang="en-US" altLang="en-US" sz="3200" i="1" dirty="0" err="1">
                <a:latin typeface="Georgia" panose="02040502050405020303" pitchFamily="18" charset="0"/>
              </a:rPr>
              <a:t>graduados</a:t>
            </a:r>
            <a:r>
              <a:rPr lang="en-US" altLang="en-US" sz="3200" i="1" dirty="0">
                <a:latin typeface="Georgia" panose="02040502050405020303" pitchFamily="18" charset="0"/>
              </a:rPr>
              <a:t>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i="1" dirty="0">
              <a:latin typeface="Georgia" panose="02040502050405020303" pitchFamily="18" charset="0"/>
            </a:endParaRPr>
          </a:p>
        </p:txBody>
      </p:sp>
      <p:pic>
        <p:nvPicPr>
          <p:cNvPr id="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8917133C-579C-4446-9219-44266097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8529F188-C724-3C40-916E-0920D0716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CONFERENCIAS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2063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201A86-731A-8B67-1766-4292A7D55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587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F9FE51BC-37EA-624F-990B-A93E302217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r>
              <a:rPr lang="en-US" altLang="en-US" sz="36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6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Hasta 49 sitios en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pantalla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 la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vez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El sistema de IBIT tiene capacidad para 11.700 usuarios a la vez (300 en cada una de las 39 salas virtuales)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conectarse y usar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Accesible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cualquier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lugar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mundo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que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tenga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Internet (¡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un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parque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Cuba!)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Barato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fácil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expandirlo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virtual,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actualizado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continuamente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>
            <a:extLst>
              <a:ext uri="{FF2B5EF4-FFF2-40B4-BE49-F238E27FC236}">
                <a16:creationId xmlns:a16="http://schemas.microsoft.com/office/drawing/2014/main" id="{DC7D5E87-65D7-AC46-AA03-5F7DFF8F0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Grabar a la computadora personal, o a la Nube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Compartir un pizarrón blanco de forma interactiva.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Compartir cualquier documento e ilustrarlo.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Compartir videos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Dividirse en grupos pequeños dentro de la sala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Retransmitir por Facebook o YouTube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Varias formas de interacción con alumnos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Ofrecer traducción simultánea</a:t>
            </a:r>
          </a:p>
          <a:p>
            <a:pPr marL="593725" indent="-4572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Control administrativo excelente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533400"/>
            <a:ext cx="4007926" cy="106630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CUERPO DIRECTIVO </a:t>
            </a:r>
            <a:b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</a:b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2022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6112"/>
      </p:ext>
    </p:extLst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ADB5E8E-A7A2-D440-96CF-60704397D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¿QUÉ SE NECESITA PARA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C5C1D34-73A3-1345-AF0E-4473F87E2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Computadora con velocidad y RAM normal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Webcámara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Micrófono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Conexiones al internet con velocidades de por lo menos 384k de subida y 1 Mb de bajada.</a:t>
            </a: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Software de Zoom (gratis)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Acceso a sistema de Zoom de IBIT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C0125E23-37DF-A34F-90AF-2070ACCC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76200"/>
            <a:ext cx="460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 err="1">
                <a:latin typeface="Georgia" panose="02040502050405020303" pitchFamily="18" charset="0"/>
              </a:rPr>
              <a:t>Videoteca</a:t>
            </a:r>
            <a:r>
              <a:rPr lang="en-US" altLang="en-US" sz="3200" b="1" dirty="0">
                <a:latin typeface="Georgia" panose="02040502050405020303" pitchFamily="18" charset="0"/>
              </a:rPr>
              <a:t> en la </a:t>
            </a:r>
            <a:r>
              <a:rPr lang="en-US" altLang="en-US" sz="3200" b="1" dirty="0" err="1">
                <a:latin typeface="Georgia" panose="02040502050405020303" pitchFamily="18" charset="0"/>
              </a:rPr>
              <a:t>Nube</a:t>
            </a:r>
            <a:endParaRPr lang="en-US" altLang="en-US" sz="3200" b="1" dirty="0">
              <a:latin typeface="Georgia" panose="02040502050405020303" pitchFamily="18" charset="0"/>
            </a:endParaRPr>
          </a:p>
        </p:txBody>
      </p:sp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1B728E80-52E9-5E4A-8875-FDE18DD7F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96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664A76A-728C-4240-8E65-BC3248A505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" y="3810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n-US" sz="720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 del Reino de Dios con Zoom</a:t>
            </a: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93C68D6-1AFA-1946-88C0-0726687B7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906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 err="1">
                <a:latin typeface="Georgia" panose="02040502050405020303" pitchFamily="18" charset="0"/>
              </a:rPr>
              <a:t>Clases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interactivas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en</a:t>
            </a:r>
            <a:r>
              <a:rPr lang="en-US" altLang="en-US" sz="3000" dirty="0">
                <a:latin typeface="Georgia" panose="02040502050405020303" pitchFamily="18" charset="0"/>
              </a:rPr>
              <a:t> vivo, </a:t>
            </a:r>
            <a:r>
              <a:rPr lang="en-US" altLang="en-US" sz="3000" dirty="0" err="1">
                <a:latin typeface="Georgia" panose="02040502050405020303" pitchFamily="18" charset="0"/>
              </a:rPr>
              <a:t>normales</a:t>
            </a:r>
            <a:endParaRPr lang="en-US" altLang="en-US" sz="3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</a:t>
            </a:r>
            <a:r>
              <a:rPr lang="en-US" altLang="en-US" sz="3000" dirty="0" err="1">
                <a:latin typeface="Georgia" panose="02040502050405020303" pitchFamily="18" charset="0"/>
              </a:rPr>
              <a:t>cursos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ofrecidos</a:t>
            </a:r>
            <a:r>
              <a:rPr lang="en-US" altLang="en-US" sz="3000" dirty="0">
                <a:latin typeface="Georgia" panose="02040502050405020303" pitchFamily="18" charset="0"/>
              </a:rPr>
              <a:t> en el </a:t>
            </a:r>
            <a:r>
              <a:rPr lang="en-US" altLang="en-US" sz="3000" dirty="0" err="1">
                <a:latin typeface="Georgia" panose="02040502050405020303" pitchFamily="18" charset="0"/>
              </a:rPr>
              <a:t>año</a:t>
            </a:r>
            <a:r>
              <a:rPr lang="en-US" altLang="en-US" sz="3000" dirty="0">
                <a:latin typeface="Georgia" panose="02040502050405020303" pitchFamily="18" charset="0"/>
              </a:rPr>
              <a:t> escolar 2021-22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horas por </a:t>
            </a:r>
            <a:r>
              <a:rPr lang="en-US" altLang="en-US" sz="3000" dirty="0" err="1">
                <a:latin typeface="Georgia" panose="02040502050405020303" pitchFamily="18" charset="0"/>
              </a:rPr>
              <a:t>semana</a:t>
            </a:r>
            <a:endParaRPr lang="en-US" altLang="en-US" sz="3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s-ES_tradnl" altLang="en-US" sz="3000" dirty="0">
                <a:latin typeface="Georgia" panose="02040502050405020303" pitchFamily="18" charset="0"/>
              </a:rPr>
              <a:t>Seminarios algunos sábados</a:t>
            </a:r>
            <a:endParaRPr lang="en-US" altLang="en-US" sz="3000" dirty="0">
              <a:latin typeface="Georgia" panose="02040502050405020303" pitchFamily="18" charset="0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08316049-1570-3A41-9C22-FBD40736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1700"/>
            <a:ext cx="8686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A6351479-9AD5-7C4A-A89D-961E43900D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actuales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pasadas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o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futuras</a:t>
            </a:r>
            <a:endParaRPr lang="en-US" altLang="en-US" sz="3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Seminarios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retiros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nivel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maestría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Mentorear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ministros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ancianos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profesionales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misioneros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Entrenamiento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equipos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misioneros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Consejería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personal o matrimonial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refugiados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¡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bodas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bautismos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1518979A-E6E2-C747-9A52-B07C7994EB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_tradnl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463DF3E6-A480-C242-BF6E-A3B944DB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Disponibles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—41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cursos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Antiguo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Nuevo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Herramientas</a:t>
            </a:r>
            <a:r>
              <a:rPr lang="en-US" altLang="en-US" sz="1800" dirty="0">
                <a:latin typeface="Times New Roman" panose="02020603050405020304" pitchFamily="18" charset="0"/>
              </a:rPr>
              <a:t>	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Ministerio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AT 1, 2, 3, 4 	 		Vida de Cristo 1, 2 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</a:t>
            </a:r>
            <a:r>
              <a:rPr lang="en-US" altLang="en-US" sz="1800" dirty="0">
                <a:latin typeface="Times New Roman" panose="02020603050405020304" pitchFamily="18" charset="0"/>
              </a:rPr>
              <a:t> 1	, 2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Formación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Espiritual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Libros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sapienciales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Hechos</a:t>
            </a:r>
            <a:r>
              <a:rPr lang="en-US" altLang="en-US" sz="1800" dirty="0">
                <a:latin typeface="Times New Roman" panose="02020603050405020304" pitchFamily="18" charset="0"/>
              </a:rPr>
              <a:t>			    	Griego 1, 2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Hogar</a:t>
            </a:r>
            <a:r>
              <a:rPr lang="en-US" altLang="en-US" sz="1800" dirty="0">
                <a:latin typeface="Times New Roman" panose="02020603050405020304" pitchFamily="18" charset="0"/>
              </a:rPr>
              <a:t> Cristiano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Isaías</a:t>
            </a:r>
            <a:r>
              <a:rPr lang="en-US" altLang="en-US" sz="1800" dirty="0">
                <a:latin typeface="Times New Roman" panose="02020603050405020304" pitchFamily="18" charset="0"/>
              </a:rPr>
              <a:t> 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Romanos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Gálatas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Consejería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Jeremías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Lamentaciones</a:t>
            </a:r>
            <a:r>
              <a:rPr lang="en-US" altLang="en-US" sz="1800" dirty="0">
                <a:latin typeface="Times New Roman" panose="02020603050405020304" pitchFamily="18" charset="0"/>
              </a:rPr>
              <a:t>	1-2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Corintios</a:t>
            </a:r>
            <a:r>
              <a:rPr lang="en-US" altLang="en-US" sz="1800" dirty="0">
                <a:latin typeface="Times New Roman" panose="02020603050405020304" pitchFamily="18" charset="0"/>
              </a:rPr>
              <a:t>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Homilética</a:t>
            </a:r>
            <a:r>
              <a:rPr lang="en-US" altLang="en-US" sz="1800" dirty="0">
                <a:latin typeface="Times New Roman" panose="02020603050405020304" pitchFamily="18" charset="0"/>
              </a:rPr>
              <a:t> 	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Liderazgo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Ezequiel/Daniel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Epístolas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Cárcel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Pensamiento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analítico</a:t>
            </a:r>
            <a:r>
              <a:rPr lang="en-US" altLang="en-US" sz="1800" dirty="0">
                <a:latin typeface="Times New Roman" panose="02020603050405020304" pitchFamily="18" charset="0"/>
              </a:rPr>
              <a:t>	Cristiano 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Cultura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Profetas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menores</a:t>
            </a:r>
            <a:r>
              <a:rPr lang="en-US" altLang="en-US" sz="1800" dirty="0">
                <a:latin typeface="Times New Roman" panose="02020603050405020304" pitchFamily="18" charset="0"/>
              </a:rPr>
              <a:t>		Pastorales								Intro al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Ministerio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Pedro, Santiago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pequeños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Hebreos</a:t>
            </a:r>
            <a:r>
              <a:rPr lang="en-US" altLang="en-US" sz="1800" dirty="0">
                <a:latin typeface="Times New Roman" panose="02020603050405020304" pitchFamily="18" charset="0"/>
              </a:rPr>
              <a:t>	 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Geografía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religiosos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Apocalipsis			</a:t>
            </a:r>
            <a:r>
              <a:rPr lang="en-US" altLang="en-US" sz="1800" dirty="0">
                <a:latin typeface="Times New Roman" panose="02020603050405020304" pitchFamily="18" charset="0"/>
              </a:rPr>
              <a:t>Historia de la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</a:t>
            </a:r>
            <a:r>
              <a:rPr lang="en-US" altLang="en-US" sz="1800" dirty="0">
                <a:latin typeface="Times New Roman" panose="02020603050405020304" pitchFamily="18" charset="0"/>
              </a:rPr>
              <a:t> 1 	Plantar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restauración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dirty="0" err="1">
                <a:latin typeface="Times New Roman" panose="02020603050405020304" pitchFamily="18" charset="0"/>
              </a:rPr>
              <a:t>Adoración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Cielo	   			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DEDDDFF8-EB83-9243-BC9C-2ED09771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600" b="1" dirty="0">
                <a:latin typeface="Book Antiqua" panose="02040602050305030304" pitchFamily="18" charset="0"/>
              </a:rPr>
              <a:t>Ya en 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solidFill>
                  <a:srgbClr val="FFFF00"/>
                </a:solidFill>
                <a:latin typeface="Book Antiqua" panose="02040602050305030304" pitchFamily="18" charset="0"/>
              </a:rPr>
              <a:t>En preparación</a:t>
            </a: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Proverbios—La mujer santa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Evangelización--Cuba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1E1AD315-4A18-8641-8F3A-A31BD7CC7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F0A5A2C-56E4-D647-BDE5-96BF82FE9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04800"/>
            <a:ext cx="7162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CURSOS DE VIDEO EN LINEA</a:t>
            </a:r>
            <a:endParaRPr lang="en-US" altLang="en-US" sz="3200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0" name="Rectangle 5">
            <a:extLst>
              <a:ext uri="{FF2B5EF4-FFF2-40B4-BE49-F238E27FC236}">
                <a16:creationId xmlns:a16="http://schemas.microsoft.com/office/drawing/2014/main" id="{9DB979AA-105F-B445-B4BE-FD3B69132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 41 cursos grabados, ahora uno puede estudiar en línea y recibir la Licenciatura de Estudios Bíblicos.</a:t>
            </a:r>
          </a:p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1530+ alumnos en 76 países, ¡incluyendo 20 de los 21 países hispanohablantes y lugares como Brasil, Francia, Alemania, Rusia, y Canadá!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FE540CE-C2E9-2B43-B1F2-5961F6658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28600"/>
            <a:ext cx="32004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n-US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Beneficios</a:t>
            </a:r>
            <a:endParaRPr lang="en-US" altLang="en-US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37ED57D-89AD-AC41-B49D-CE48B8981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950913"/>
            <a:ext cx="3505200" cy="46482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Requiere solo una conexión al internet.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Clases disponibles 24/7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Pueden tomar los cursos gratis.</a:t>
            </a:r>
            <a:endParaRPr lang="en-US" altLang="en-US" sz="2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4CC7A347-7571-5E4E-BEF1-0112EF2E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F327-0A98-4B42-BE6F-D8035911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Discos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duros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para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escuelas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remotas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DE295186-1FCB-094A-A35A-7E43E7AE6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0" y="1066800"/>
            <a:ext cx="8680450" cy="5562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Para los sitios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remotas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donde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no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existe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al internet, o es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muy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pusimos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nuestros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materiales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discos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duros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Facilitados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calificados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obreros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locales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Hemos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tenido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60 EBL en total, en 18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países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con un total de 610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Además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en Cuba IBIT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tiene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16,510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que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utilizado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formato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CB77ACA3-E367-884A-9F2F-5F1200B2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42265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8DEBED67-E0B5-F247-9E99-3F322408F5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"/>
            <a:ext cx="82296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Valores de IBIT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Amor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Respeto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Diálogo abierto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Pasión para buscar la verdad y aprender JUNTOS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Unidad en el corazón del evangelio-- I Cor. 15:1-4, Mat. 22:37-40, Mat. 23:23, Ef. 4:4-6, etc) 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endParaRPr lang="es-ES_tradnl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38B41ECA-A3C5-0C47-BAF8-CBF226797C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ya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está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8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Busca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instituto</a:t>
            </a:r>
            <a:r>
              <a:rPr lang="en-U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página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4">
            <a:extLst>
              <a:ext uri="{FF2B5EF4-FFF2-40B4-BE49-F238E27FC236}">
                <a16:creationId xmlns:a16="http://schemas.microsoft.com/office/drawing/2014/main" id="{FDD850CF-1D4D-8845-93A1-13668C47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46" name="TextBox 5">
            <a:extLst>
              <a:ext uri="{FF2B5EF4-FFF2-40B4-BE49-F238E27FC236}">
                <a16:creationId xmlns:a16="http://schemas.microsoft.com/office/drawing/2014/main" id="{547026D1-ED2C-8E43-8E21-9A707E8C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2088"/>
            <a:ext cx="614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>
                <a:latin typeface="Georgia" panose="02040502050405020303" pitchFamily="18" charset="0"/>
              </a:rPr>
              <a:t>Página de cursos en YouTube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449538EC-F778-8942-B696-C65C2537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3261DB0-A375-694C-8930-40268CF74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924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Desde abril 2015 en YouTube… </a:t>
            </a:r>
          </a:p>
        </p:txBody>
      </p:sp>
      <p:sp>
        <p:nvSpPr>
          <p:cNvPr id="58370" name="Rectangle 5">
            <a:extLst>
              <a:ext uri="{FF2B5EF4-FFF2-40B4-BE49-F238E27FC236}">
                <a16:creationId xmlns:a16="http://schemas.microsoft.com/office/drawing/2014/main" id="{022966CB-065E-494B-870B-2F44DEFA3F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296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900 videos subidos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1.345.000 vistas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9.42 millones de minutos vistos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13.300+ suscritores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Acceso más fácil para algunos usuarios donde el internet es más limitado.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809" y="65087"/>
            <a:ext cx="33678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Sitio web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B25A0029-8C94-2740-9316-FAC4A5B3B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100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HISTORIAS MARAVILLOSAS DE CÓMO OBRA DIOS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B507AF6C-6488-5949-8B00-9AD46FFCE1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los barrios de pandillas, a través de Isaac Torres en Venezuela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Cuba a través de Tony y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Liudmila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Fernandez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y en las cárceles de Cuba, a través de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 crisis nacionales en Colombia y Nicaragua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  <a:buFontTx/>
              <a:buNone/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¿Qué más hará Dios ahora a través de ellos y otros?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>
            <a:extLst>
              <a:ext uri="{FF2B5EF4-FFF2-40B4-BE49-F238E27FC236}">
                <a16:creationId xmlns:a16="http://schemas.microsoft.com/office/drawing/2014/main" id="{F8D635EF-770D-6440-A867-8F6D32B518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Con la creatividad y el poder de Dios, somos como: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MX" altLang="en-US" sz="2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Gedeón, cuya debilidad Dios convirtió en fuerza.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Estér, a quién Dios utilizó en el lugar y el tiempo indicado.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Las plantas de mostaza, que crecen enormemente de una semilla pequeña.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1092DBD7-3D47-664E-A9B5-ACC615D9A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¿Cómo puede ayudar usted?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endParaRPr lang="es-MX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Animo y oración. 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¡Visítenos!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Recomendar a alumnos posibles.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Apoyar con dinero a nuestros alumnos.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Contribuir a una beca ($100-700/mes)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Comprar disco rígido para sitios remotos ($70)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C02F1DB0-15AD-A94D-BF51-A17CB7D271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Formas para donar</a:t>
            </a: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endParaRPr lang="es-MX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Descargar el app de Zelle en su teléfono o tableta, y mandar dinero a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Pagar en línea a través de su banco (se puede repetir automáticamente cada mes.)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Ir a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http://ibitibi.org/es/2425-2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hacer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clic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 Donate, y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ponga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información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(se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puede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repetir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automáticalmente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cada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Cheques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normales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Regalos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testamento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final.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6C6D930-3247-164F-BC96-0C8AE4530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152400"/>
            <a:ext cx="91440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IBIT:  Recursos e Información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7537BBD-CE07-C94B-BD61-BE7B5A131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Sitio del internet: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Maestría.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4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videos de Israel) </a:t>
            </a:r>
            <a:r>
              <a:rPr lang="en-US" sz="2800" dirty="0">
                <a:latin typeface="Cambria" panose="02040503050406030204" pitchFamily="18" charset="0"/>
                <a:hlinkClick r:id="rId5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https://www.facebook.com/IBIT-y-Sunsetonline-111879462197567/?fref=ts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7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235EDD92-2144-314E-94BF-EABD3BA7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INSTITUTO BÍBLICO INTERNACIONAL DE TEXAS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954A074-04A4-E744-BE78-7E4A9139B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ESTEBAN AUSTIN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Austin@ibitibi.org</a:t>
            </a:r>
            <a:endParaRPr lang="en-US" altLang="en-US" sz="2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KEVIN MONTGOMERY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Montgomery@ibitibi.org</a:t>
            </a:r>
            <a:endParaRPr lang="en-US" altLang="en-US" sz="2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AFBB2F77-7570-5E4A-9FA8-8046DF5C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4197350"/>
            <a:ext cx="2921000" cy="26590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E6BADCED-B23F-9D47-A749-F7D82BE6B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3200" dirty="0">
                <a:latin typeface="Georgia" panose="02040502050405020303" pitchFamily="18" charset="0"/>
              </a:rPr>
              <a:t>O P. O. 1501</a:t>
            </a:r>
            <a:endParaRPr lang="en-US" altLang="en-US" sz="32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	(713) 910-2819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4655B530-C956-7E46-A7C3-8A51CFFA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698" name="Line 25">
            <a:extLst>
              <a:ext uri="{FF2B5EF4-FFF2-40B4-BE49-F238E27FC236}">
                <a16:creationId xmlns:a16="http://schemas.microsoft.com/office/drawing/2014/main" id="{13CAF539-4189-DB43-AE06-6B9252C67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Rectangle 26">
            <a:extLst>
              <a:ext uri="{FF2B5EF4-FFF2-40B4-BE49-F238E27FC236}">
                <a16:creationId xmlns:a16="http://schemas.microsoft.com/office/drawing/2014/main" id="{21F53704-C59B-2F4E-98D8-DA7C52E89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AB0AD7CB-0274-B04E-957C-C27CC423A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1A36D41B-124A-2943-A8B8-91F014382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5DDFEAB6-FBD8-B14A-B341-4E73D431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7A86083A-5B4E-5845-907F-EA18372B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27621165-BAE1-8C43-8304-FA07C726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2A3F6073-37B2-5E4D-B47E-E74B5897A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B27D65F3-965F-D84E-BE98-E4988ED5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D36D738B-AF8F-5241-BC28-7481CA72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96121BC6-7D06-1941-9C6D-0A64EF07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76A7947B-AE5D-D84E-ABA8-46921171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932F257E-6FA6-8344-B024-94FC33BC3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7933BE84-95F5-3542-9A6A-424A3593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9712" name="Picture 18">
            <a:extLst>
              <a:ext uri="{FF2B5EF4-FFF2-40B4-BE49-F238E27FC236}">
                <a16:creationId xmlns:a16="http://schemas.microsoft.com/office/drawing/2014/main" id="{E2E1996B-F016-B441-9D50-B7E71851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0979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CCF9D18F-6F2F-D046-9BEB-074B37F7C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DD6FB67C-C26A-4241-B8C9-8B310C07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E7AB105F-89A2-4546-A64B-57BA9652D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580E5E95-383F-1540-8F07-FD9B5FF1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609984DC-2D89-5545-A1E2-2A0116F5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A82A2B4E-9695-374F-A0AB-7CEA85138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2F20BABE-DC59-6545-AA3B-D2E74FB0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DDED6A16-159A-ED4C-AB87-0794408A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F9B8ECD1-0AD5-1244-AF10-20F301E3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A8912EA8-3FD4-5742-A442-18574724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870460AD-55EE-3B42-B901-AA011C6B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CF7D1744-8749-7E44-9ACA-C012FE16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24F871C3-9C1B-D442-812E-A7E1FE59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68A7C826-2F7D-0C46-B589-D0FBBD94C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B4F3538C-30CF-8743-BB28-E5FEC8AA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CDC77968-F1D1-B243-B97C-0ED33F94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83FC9220-A7DF-F54D-9A0D-122CFBA63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849E153F-5EEB-0640-838C-14597427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F1BF3D1B-6974-CC43-A250-AF85F10C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D91D14E-4CF4-E147-B230-5D129266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65EA8EA9-9A48-8E4B-9CAE-C417F4C9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C7AA54FE-E6CB-1447-AE67-F3988B2A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C8FEED86-7148-1A40-8AFE-7DF7459F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29736" name="Rectangle 23">
            <a:extLst>
              <a:ext uri="{FF2B5EF4-FFF2-40B4-BE49-F238E27FC236}">
                <a16:creationId xmlns:a16="http://schemas.microsoft.com/office/drawing/2014/main" id="{C266F4BE-9DD2-B24B-A94B-AA617A54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Paises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con sitios de video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conferencias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(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amarillo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):  18</a:t>
            </a:r>
            <a:b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Alumnos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visitan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de 76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paises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en total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1242 alumnus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, y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más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de 5000 total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desde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el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comienzo</a:t>
            </a:r>
            <a:endParaRPr lang="en-US" altLang="en-US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0AD641FA-EE1C-AA46-B307-051566D4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0FB0916-02FD-3C42-8F3D-D138AC92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315CFBBD-ABF7-6048-890D-F8D963C31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58EAD3AF-F4FD-4A40-8001-2076153E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D7C1F465-806E-0A46-AE44-815A1EEA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362447E2-42A9-FA47-B61C-C935B549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EC10F4BA-B7CE-CA46-B499-49857461C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9AF4F8BE-0AA3-B349-BBDC-4DFD756B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7C2DA4EE-B158-E143-A5F2-A9D3829A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588E5457-E622-ED47-93D4-87965FB0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451ADA13-44FC-1B4E-AB82-D9244905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BF9C72F7-8486-EC4E-9B9C-118B910E7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024BB800-AF23-9B42-8E67-723DB25D8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BCFD1E2D-98F9-574A-A239-8DDDD3B39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63C242F5-B62E-BB4E-8AD1-13CABF11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CB39527A-AAA6-654B-B407-B16E6209A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6875D444-75D0-6B41-BF98-2AFC4F65E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D0911EBC-31E1-B145-8C36-09BF67BE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2BE92ADF-0C09-1547-BA1B-560C8FF14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DB2D77B3-CEFD-F94E-8E22-C5B04BB6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D2C1947C-C007-E141-978B-F15C3DD3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FCADC2BB-63BF-C54B-97A9-4104B186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5" name="AutoShape 40">
            <a:extLst>
              <a:ext uri="{FF2B5EF4-FFF2-40B4-BE49-F238E27FC236}">
                <a16:creationId xmlns:a16="http://schemas.microsoft.com/office/drawing/2014/main" id="{4E049996-58C2-BA4B-AEC2-9F3D00F9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295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C3D088BF-5397-894F-8765-227939EC5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21CDACBD-12CE-234C-9BAB-997D9A498C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¡4100+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IBIT en el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mundo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intensivas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vivo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1530+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en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línea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2475+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las EBL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            (discos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duros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)</a:t>
            </a:r>
          </a:p>
        </p:txBody>
      </p:sp>
      <p:pic>
        <p:nvPicPr>
          <p:cNvPr id="74754" name="Picture 5">
            <a:extLst>
              <a:ext uri="{FF2B5EF4-FFF2-40B4-BE49-F238E27FC236}">
                <a16:creationId xmlns:a16="http://schemas.microsoft.com/office/drawing/2014/main" id="{7BB949DF-4313-AE4C-AFE6-2C078629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>
            <a:extLst>
              <a:ext uri="{FF2B5EF4-FFF2-40B4-BE49-F238E27FC236}">
                <a16:creationId xmlns:a16="http://schemas.microsoft.com/office/drawing/2014/main" id="{637319CA-CF5D-7C4C-A202-FDDD80EB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51674CA-29EE-D246-BD8A-12537AF6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2299" y="-18953"/>
            <a:ext cx="259080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Dirección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899" y="51773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 </a:t>
            </a:r>
            <a:r>
              <a:rPr lang="en-US" altLang="en-US" sz="2000" dirty="0" err="1">
                <a:latin typeface="Georgia" panose="02040502050405020303" pitchFamily="18" charset="0"/>
              </a:rPr>
              <a:t>asistente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90" y="313357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148" y="5715000"/>
            <a:ext cx="4114800" cy="10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Pedro y Silvia del </a:t>
            </a:r>
            <a:r>
              <a:rPr lang="en-US" altLang="en-US" sz="2000" dirty="0" err="1">
                <a:latin typeface="Georgia" panose="02040502050405020303" pitchFamily="18" charset="0"/>
              </a:rPr>
              <a:t>Pozo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Coordinadores</a:t>
            </a:r>
            <a:r>
              <a:rPr lang="en-US" altLang="en-US" sz="2000" dirty="0">
                <a:latin typeface="Georgia" panose="02040502050405020303" pitchFamily="18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EBL, </a:t>
            </a:r>
            <a:r>
              <a:rPr lang="en-US" altLang="en-US" sz="2000" dirty="0" err="1">
                <a:latin typeface="Georgia" panose="02040502050405020303" pitchFamily="18" charset="0"/>
              </a:rPr>
              <a:t>cursos</a:t>
            </a:r>
            <a:r>
              <a:rPr lang="en-US" altLang="en-US" sz="2000" dirty="0">
                <a:latin typeface="Georgia" panose="02040502050405020303" pitchFamily="18" charset="0"/>
              </a:rPr>
              <a:t> en l</a:t>
            </a:r>
            <a:r>
              <a:rPr lang="es-ES_tradnl" altLang="en-US" sz="2000" dirty="0" err="1">
                <a:latin typeface="Georgia" panose="02040502050405020303" pitchFamily="18" charset="0"/>
              </a:rPr>
              <a:t>ínea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7637"/>
            <a:ext cx="2590801" cy="1943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6286498" y="2069296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Supervisor de </a:t>
            </a:r>
            <a:r>
              <a:rPr lang="en-US" sz="2000" dirty="0" err="1">
                <a:latin typeface="Georgia"/>
                <a:ea typeface="+mn-ea"/>
                <a:cs typeface="Georgia"/>
              </a:rPr>
              <a:t>obras</a:t>
            </a:r>
            <a:endParaRPr lang="en-US" sz="2000" dirty="0">
              <a:latin typeface="Georgia"/>
              <a:ea typeface="+mn-ea"/>
              <a:cs typeface="Georgia"/>
            </a:endParaRP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31" y="655336"/>
            <a:ext cx="1384536" cy="20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2514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Especialista</a:t>
            </a:r>
            <a:r>
              <a:rPr lang="en-US" altLang="en-US" sz="2000" dirty="0">
                <a:latin typeface="Georgia" panose="02040502050405020303" pitchFamily="18" charset="0"/>
              </a:rPr>
              <a:t>, </a:t>
            </a:r>
            <a:r>
              <a:rPr lang="en-US" altLang="en-US" sz="2000" dirty="0" err="1">
                <a:latin typeface="Georgia" panose="02040502050405020303" pitchFamily="18" charset="0"/>
              </a:rPr>
              <a:t>tecnología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912321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Esteban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" y="3133570"/>
            <a:ext cx="168936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04"/>
            <a:ext cx="2286000" cy="18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06" y="5925706"/>
            <a:ext cx="3086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Liudmila</a:t>
            </a: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err="1">
                <a:latin typeface="Georgia" panose="02040502050405020303" pitchFamily="18" charset="0"/>
              </a:rPr>
              <a:t>Bencosme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Coordinadora</a:t>
            </a:r>
            <a:r>
              <a:rPr lang="en-US" altLang="en-US" sz="2000" dirty="0">
                <a:latin typeface="Georgia" panose="02040502050405020303" pitchFamily="18" charset="0"/>
              </a:rPr>
              <a:t>, IBIT 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99" y="3505201"/>
            <a:ext cx="2344882" cy="2410626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1" y="5775325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17" y="1357866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270550"/>
            <a:ext cx="871423" cy="12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7" y="1434212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3" y="5652106"/>
            <a:ext cx="1042872" cy="12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29" y="284128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3810922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744157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26" y="72174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" y="1390984"/>
            <a:ext cx="1247053" cy="1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3" y="2815936"/>
            <a:ext cx="1143001" cy="11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1" y="28147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2" y="5797609"/>
            <a:ext cx="808072" cy="9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2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09" y="3048000"/>
            <a:ext cx="23042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</a:rPr>
              <a:t>26 </a:t>
            </a:r>
            <a:r>
              <a:rPr lang="en-US" altLang="en-US" b="1" dirty="0" err="1">
                <a:latin typeface="Cambria" panose="02040503050406030204" pitchFamily="18" charset="0"/>
              </a:rPr>
              <a:t>profesores</a:t>
            </a:r>
            <a:r>
              <a:rPr lang="en-US" altLang="en-US" b="1" dirty="0">
                <a:latin typeface="Cambria" panose="02040503050406030204" pitchFamily="18" charset="0"/>
              </a:rPr>
              <a:t>, 9 </a:t>
            </a:r>
            <a:r>
              <a:rPr lang="en-US" altLang="en-US" b="1" dirty="0" err="1">
                <a:latin typeface="Cambria" panose="02040503050406030204" pitchFamily="18" charset="0"/>
              </a:rPr>
              <a:t>países</a:t>
            </a:r>
            <a:r>
              <a:rPr lang="en-US" altLang="en-US" b="1" dirty="0"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8" y="3751274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9" y="20689"/>
            <a:ext cx="1178718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3489" y="2839476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9751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78" y="1357866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of Naval Ensign">
            <a:extLst>
              <a:ext uri="{FF2B5EF4-FFF2-40B4-BE49-F238E27FC236}">
                <a16:creationId xmlns:a16="http://schemas.microsoft.com/office/drawing/2014/main" id="{89DD1CBD-7383-2249-BA05-994F8280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1" y="3757380"/>
            <a:ext cx="1241426" cy="8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316C0-3DE9-CD42-9298-08A941C34C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6" y="4703974"/>
            <a:ext cx="1285076" cy="83106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2ECAC28-DAFD-864A-A06D-7715AB21E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1" y="2877154"/>
            <a:ext cx="1245605" cy="7104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E16BC36-891D-8444-BD06-E47708A8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5638800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2912738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" y="4185394"/>
            <a:ext cx="1155700" cy="1447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B98F6B7-20AA-7F44-B6C3-4D90BD9ACA2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4689880"/>
            <a:ext cx="1241426" cy="82859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0" y="56837"/>
            <a:ext cx="1308100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795BA7A-42E6-F440-9A77-B77DECD8C5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6" y="4242111"/>
            <a:ext cx="112712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D8B6C1F-15AD-9C47-8F4A-3D41D48E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24" y="4191000"/>
            <a:ext cx="1285076" cy="12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Maestría de Teología Práctica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IBIT </a:t>
            </a:r>
            <a:r>
              <a:rPr lang="en-US" sz="2800" dirty="0" err="1">
                <a:latin typeface="Cambria" panose="02040503050406030204" pitchFamily="18" charset="0"/>
              </a:rPr>
              <a:t>colabora</a:t>
            </a:r>
            <a:r>
              <a:rPr lang="en-US" sz="2800" dirty="0">
                <a:latin typeface="Cambria" panose="02040503050406030204" pitchFamily="18" charset="0"/>
              </a:rPr>
              <a:t> con un </a:t>
            </a:r>
            <a:r>
              <a:rPr lang="en-US" sz="2800" dirty="0" err="1">
                <a:latin typeface="Cambria" panose="02040503050406030204" pitchFamily="18" charset="0"/>
              </a:rPr>
              <a:t>grupo</a:t>
            </a:r>
            <a:r>
              <a:rPr lang="en-US" sz="2800" dirty="0">
                <a:latin typeface="Cambria" panose="02040503050406030204" pitchFamily="18" charset="0"/>
              </a:rPr>
              <a:t> de </a:t>
            </a:r>
            <a:r>
              <a:rPr lang="en-US" sz="2800" dirty="0" err="1">
                <a:latin typeface="Cambria" panose="02040503050406030204" pitchFamily="18" charset="0"/>
              </a:rPr>
              <a:t>escuelas</a:t>
            </a:r>
            <a:r>
              <a:rPr lang="en-US" sz="2800" dirty="0">
                <a:latin typeface="Cambria" panose="02040503050406030204" pitchFamily="18" charset="0"/>
              </a:rPr>
              <a:t> (Red de </a:t>
            </a:r>
            <a:r>
              <a:rPr lang="en-US" sz="2800" dirty="0" err="1">
                <a:latin typeface="Cambria" panose="02040503050406030204" pitchFamily="18" charset="0"/>
              </a:rPr>
              <a:t>Institutos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Bíblicos</a:t>
            </a:r>
            <a:r>
              <a:rPr lang="en-US" sz="2800" dirty="0">
                <a:latin typeface="Cambria" panose="02040503050406030204" pitchFamily="18" charset="0"/>
              </a:rPr>
              <a:t>) que </a:t>
            </a:r>
            <a:r>
              <a:rPr lang="en-US" sz="2800" dirty="0" err="1">
                <a:latin typeface="Cambria" panose="02040503050406030204" pitchFamily="18" charset="0"/>
              </a:rPr>
              <a:t>ahora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ofrece</a:t>
            </a:r>
            <a:r>
              <a:rPr lang="en-US" sz="2800" dirty="0">
                <a:latin typeface="Cambria" panose="02040503050406030204" pitchFamily="18" charset="0"/>
              </a:rPr>
              <a:t> una </a:t>
            </a:r>
            <a:r>
              <a:rPr lang="en-US" sz="2800" dirty="0" err="1">
                <a:latin typeface="Cambria" panose="02040503050406030204" pitchFamily="18" charset="0"/>
              </a:rPr>
              <a:t>nueva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mbria" panose="02040503050406030204" pitchFamily="18" charset="0"/>
              </a:rPr>
              <a:t>Maestría</a:t>
            </a:r>
            <a:r>
              <a:rPr lang="en-US" sz="2800" dirty="0">
                <a:solidFill>
                  <a:srgbClr val="FFFF00"/>
                </a:solidFill>
                <a:latin typeface="Cambria" panose="02040503050406030204" pitchFamily="18" charset="0"/>
              </a:rPr>
              <a:t> de </a:t>
            </a:r>
            <a:r>
              <a:rPr lang="en-US" sz="2800" dirty="0" err="1">
                <a:solidFill>
                  <a:srgbClr val="FFFF00"/>
                </a:solidFill>
                <a:latin typeface="Cambria" panose="02040503050406030204" pitchFamily="18" charset="0"/>
              </a:rPr>
              <a:t>Teología</a:t>
            </a:r>
            <a:r>
              <a:rPr lang="en-US" sz="28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mbria" panose="02040503050406030204" pitchFamily="18" charset="0"/>
              </a:rPr>
              <a:t>Práctica</a:t>
            </a:r>
            <a:r>
              <a:rPr lang="en-US" sz="2800" dirty="0">
                <a:latin typeface="Cambria" panose="02040503050406030204" pitchFamily="18" charset="0"/>
              </a:rPr>
              <a:t>—un </a:t>
            </a:r>
            <a:r>
              <a:rPr lang="en-US" sz="2800" dirty="0" err="1">
                <a:latin typeface="Cambria" panose="02040503050406030204" pitchFamily="18" charset="0"/>
              </a:rPr>
              <a:t>título</a:t>
            </a:r>
            <a:r>
              <a:rPr lang="en-US" sz="2800" dirty="0">
                <a:latin typeface="Cambria" panose="02040503050406030204" pitchFamily="18" charset="0"/>
              </a:rPr>
              <a:t> de 12 </a:t>
            </a:r>
            <a:r>
              <a:rPr lang="en-US" sz="2800" dirty="0" err="1">
                <a:latin typeface="Cambria" panose="02040503050406030204" pitchFamily="18" charset="0"/>
              </a:rPr>
              <a:t>cursos</a:t>
            </a:r>
            <a:r>
              <a:rPr lang="en-US" sz="2800" dirty="0">
                <a:latin typeface="Cambria" panose="02040503050406030204" pitchFamily="18" charset="0"/>
              </a:rPr>
              <a:t> que </a:t>
            </a:r>
            <a:r>
              <a:rPr lang="en-US" sz="2800" dirty="0" err="1">
                <a:latin typeface="Cambria" panose="02040503050406030204" pitchFamily="18" charset="0"/>
              </a:rPr>
              <a:t>requiere</a:t>
            </a:r>
            <a:r>
              <a:rPr lang="en-US" sz="2800" dirty="0">
                <a:latin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</a:rPr>
              <a:t>años</a:t>
            </a:r>
            <a:r>
              <a:rPr lang="en-US" sz="2800" dirty="0">
                <a:latin typeface="Cambria" panose="02040503050406030204" pitchFamily="18" charset="0"/>
              </a:rPr>
              <a:t> de </a:t>
            </a:r>
            <a:r>
              <a:rPr lang="en-US" sz="2800" dirty="0" err="1">
                <a:latin typeface="Cambria" panose="02040503050406030204" pitchFamily="18" charset="0"/>
              </a:rPr>
              <a:t>estudio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787C2-24FC-B843-BC37-6B3C9C9E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5" y="2788227"/>
            <a:ext cx="7333129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3708</TotalTime>
  <Words>1725</Words>
  <Application>Microsoft Macintosh PowerPoint</Application>
  <PresentationFormat>On-screen Show (4:3)</PresentationFormat>
  <Paragraphs>293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Book Antiqua</vt:lpstr>
      <vt:lpstr>Cambria</vt:lpstr>
      <vt:lpstr>Georgia</vt:lpstr>
      <vt:lpstr>Symbol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CUERPO DIRECTIVO  2022</vt:lpstr>
      <vt:lpstr>PowerPoint Presentation</vt:lpstr>
      <vt:lpstr>PowerPoint Presentation</vt:lpstr>
      <vt:lpstr>PowerPoint Presentation</vt:lpstr>
      <vt:lpstr>Dirección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SE NECESITA PARA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CURSOS DE VIDEO EN LINEA</vt:lpstr>
      <vt:lpstr>Beneficios</vt:lpstr>
      <vt:lpstr>Discos duros para escuelas remotas</vt:lpstr>
      <vt:lpstr>PowerPoint Presentation</vt:lpstr>
      <vt:lpstr>PowerPoint Presentation</vt:lpstr>
      <vt:lpstr>Desde abril 2015 en YouTube… </vt:lpstr>
      <vt:lpstr>PowerPoint Presentation</vt:lpstr>
      <vt:lpstr>HISTORIAS MARAVILLOSAS DE CÓMO OBRA DIOS</vt:lpstr>
      <vt:lpstr>PowerPoint Presentation</vt:lpstr>
      <vt:lpstr>PowerPoint Presentation</vt:lpstr>
      <vt:lpstr>PowerPoint Presentation</vt:lpstr>
      <vt:lpstr>IBIT:  Recursos e Información</vt:lpstr>
      <vt:lpstr>INSTITUTO BÍBLICO INTERNACIONAL DE TEXAS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66</cp:revision>
  <dcterms:created xsi:type="dcterms:W3CDTF">2016-08-02T21:11:31Z</dcterms:created>
  <dcterms:modified xsi:type="dcterms:W3CDTF">2023-07-25T16:52:31Z</dcterms:modified>
</cp:coreProperties>
</file>