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75" r:id="rId5"/>
    <p:sldId id="276" r:id="rId6"/>
    <p:sldId id="266" r:id="rId7"/>
    <p:sldId id="267" r:id="rId8"/>
    <p:sldId id="277" r:id="rId9"/>
    <p:sldId id="278" r:id="rId10"/>
    <p:sldId id="268" r:id="rId11"/>
    <p:sldId id="279" r:id="rId12"/>
    <p:sldId id="269" r:id="rId13"/>
    <p:sldId id="270" r:id="rId14"/>
    <p:sldId id="271" r:id="rId15"/>
    <p:sldId id="274" r:id="rId16"/>
    <p:sldId id="272" r:id="rId17"/>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V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VE"/>
          </a:p>
        </p:txBody>
      </p:sp>
      <p:sp>
        <p:nvSpPr>
          <p:cNvPr id="4" name="Marcador de fecha 3"/>
          <p:cNvSpPr>
            <a:spLocks noGrp="1"/>
          </p:cNvSpPr>
          <p:nvPr>
            <p:ph type="dt" sz="half" idx="10"/>
          </p:nvPr>
        </p:nvSpPr>
        <p:spPr/>
        <p:txBody>
          <a:bodyPr/>
          <a:lstStyle/>
          <a:p>
            <a:fld id="{431A4EFC-4AD6-4D45-914D-7194061CA37A}" type="datetimeFigureOut">
              <a:rPr lang="es-VE" smtClean="0"/>
              <a:t>22/02/2017</a:t>
            </a:fld>
            <a:endParaRPr lang="es-VE" dirty="0"/>
          </a:p>
        </p:txBody>
      </p:sp>
      <p:sp>
        <p:nvSpPr>
          <p:cNvPr id="5" name="Marcador de pie de página 4"/>
          <p:cNvSpPr>
            <a:spLocks noGrp="1"/>
          </p:cNvSpPr>
          <p:nvPr>
            <p:ph type="ftr" sz="quarter" idx="11"/>
          </p:nvPr>
        </p:nvSpPr>
        <p:spPr/>
        <p:txBody>
          <a:bodyPr/>
          <a:lstStyle/>
          <a:p>
            <a:endParaRPr lang="es-VE" dirty="0"/>
          </a:p>
        </p:txBody>
      </p:sp>
      <p:sp>
        <p:nvSpPr>
          <p:cNvPr id="6" name="Marcador de número de diapositiva 5"/>
          <p:cNvSpPr>
            <a:spLocks noGrp="1"/>
          </p:cNvSpPr>
          <p:nvPr>
            <p:ph type="sldNum" sz="quarter" idx="12"/>
          </p:nvPr>
        </p:nvSpPr>
        <p:spPr/>
        <p:txBody>
          <a:bodyPr/>
          <a:lstStyle/>
          <a:p>
            <a:fld id="{7E072DF2-97AF-451A-8F25-F731384A9E88}" type="slidenum">
              <a:rPr lang="es-VE" smtClean="0"/>
              <a:t>‹Nº›</a:t>
            </a:fld>
            <a:endParaRPr lang="es-VE" dirty="0"/>
          </a:p>
        </p:txBody>
      </p:sp>
    </p:spTree>
    <p:extLst>
      <p:ext uri="{BB962C8B-B14F-4D97-AF65-F5344CB8AC3E}">
        <p14:creationId xmlns:p14="http://schemas.microsoft.com/office/powerpoint/2010/main" val="1127429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431A4EFC-4AD6-4D45-914D-7194061CA37A}" type="datetimeFigureOut">
              <a:rPr lang="es-VE" smtClean="0"/>
              <a:t>22/02/2017</a:t>
            </a:fld>
            <a:endParaRPr lang="es-VE" dirty="0"/>
          </a:p>
        </p:txBody>
      </p:sp>
      <p:sp>
        <p:nvSpPr>
          <p:cNvPr id="5" name="Marcador de pie de página 4"/>
          <p:cNvSpPr>
            <a:spLocks noGrp="1"/>
          </p:cNvSpPr>
          <p:nvPr>
            <p:ph type="ftr" sz="quarter" idx="11"/>
          </p:nvPr>
        </p:nvSpPr>
        <p:spPr/>
        <p:txBody>
          <a:bodyPr/>
          <a:lstStyle/>
          <a:p>
            <a:endParaRPr lang="es-VE" dirty="0"/>
          </a:p>
        </p:txBody>
      </p:sp>
      <p:sp>
        <p:nvSpPr>
          <p:cNvPr id="6" name="Marcador de número de diapositiva 5"/>
          <p:cNvSpPr>
            <a:spLocks noGrp="1"/>
          </p:cNvSpPr>
          <p:nvPr>
            <p:ph type="sldNum" sz="quarter" idx="12"/>
          </p:nvPr>
        </p:nvSpPr>
        <p:spPr/>
        <p:txBody>
          <a:bodyPr/>
          <a:lstStyle/>
          <a:p>
            <a:fld id="{7E072DF2-97AF-451A-8F25-F731384A9E88}" type="slidenum">
              <a:rPr lang="es-VE" smtClean="0"/>
              <a:t>‹Nº›</a:t>
            </a:fld>
            <a:endParaRPr lang="es-VE" dirty="0"/>
          </a:p>
        </p:txBody>
      </p:sp>
    </p:spTree>
    <p:extLst>
      <p:ext uri="{BB962C8B-B14F-4D97-AF65-F5344CB8AC3E}">
        <p14:creationId xmlns:p14="http://schemas.microsoft.com/office/powerpoint/2010/main" val="206745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431A4EFC-4AD6-4D45-914D-7194061CA37A}" type="datetimeFigureOut">
              <a:rPr lang="es-VE" smtClean="0"/>
              <a:t>22/02/2017</a:t>
            </a:fld>
            <a:endParaRPr lang="es-VE" dirty="0"/>
          </a:p>
        </p:txBody>
      </p:sp>
      <p:sp>
        <p:nvSpPr>
          <p:cNvPr id="5" name="Marcador de pie de página 4"/>
          <p:cNvSpPr>
            <a:spLocks noGrp="1"/>
          </p:cNvSpPr>
          <p:nvPr>
            <p:ph type="ftr" sz="quarter" idx="11"/>
          </p:nvPr>
        </p:nvSpPr>
        <p:spPr/>
        <p:txBody>
          <a:bodyPr/>
          <a:lstStyle/>
          <a:p>
            <a:endParaRPr lang="es-VE" dirty="0"/>
          </a:p>
        </p:txBody>
      </p:sp>
      <p:sp>
        <p:nvSpPr>
          <p:cNvPr id="6" name="Marcador de número de diapositiva 5"/>
          <p:cNvSpPr>
            <a:spLocks noGrp="1"/>
          </p:cNvSpPr>
          <p:nvPr>
            <p:ph type="sldNum" sz="quarter" idx="12"/>
          </p:nvPr>
        </p:nvSpPr>
        <p:spPr/>
        <p:txBody>
          <a:bodyPr/>
          <a:lstStyle/>
          <a:p>
            <a:fld id="{7E072DF2-97AF-451A-8F25-F731384A9E88}" type="slidenum">
              <a:rPr lang="es-VE" smtClean="0"/>
              <a:t>‹Nº›</a:t>
            </a:fld>
            <a:endParaRPr lang="es-VE" dirty="0"/>
          </a:p>
        </p:txBody>
      </p:sp>
    </p:spTree>
    <p:extLst>
      <p:ext uri="{BB962C8B-B14F-4D97-AF65-F5344CB8AC3E}">
        <p14:creationId xmlns:p14="http://schemas.microsoft.com/office/powerpoint/2010/main" val="274765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431A4EFC-4AD6-4D45-914D-7194061CA37A}" type="datetimeFigureOut">
              <a:rPr lang="es-VE" smtClean="0"/>
              <a:t>22/02/2017</a:t>
            </a:fld>
            <a:endParaRPr lang="es-VE" dirty="0"/>
          </a:p>
        </p:txBody>
      </p:sp>
      <p:sp>
        <p:nvSpPr>
          <p:cNvPr id="5" name="Marcador de pie de página 4"/>
          <p:cNvSpPr>
            <a:spLocks noGrp="1"/>
          </p:cNvSpPr>
          <p:nvPr>
            <p:ph type="ftr" sz="quarter" idx="11"/>
          </p:nvPr>
        </p:nvSpPr>
        <p:spPr/>
        <p:txBody>
          <a:bodyPr/>
          <a:lstStyle/>
          <a:p>
            <a:endParaRPr lang="es-VE" dirty="0"/>
          </a:p>
        </p:txBody>
      </p:sp>
      <p:sp>
        <p:nvSpPr>
          <p:cNvPr id="6" name="Marcador de número de diapositiva 5"/>
          <p:cNvSpPr>
            <a:spLocks noGrp="1"/>
          </p:cNvSpPr>
          <p:nvPr>
            <p:ph type="sldNum" sz="quarter" idx="12"/>
          </p:nvPr>
        </p:nvSpPr>
        <p:spPr/>
        <p:txBody>
          <a:bodyPr/>
          <a:lstStyle/>
          <a:p>
            <a:fld id="{7E072DF2-97AF-451A-8F25-F731384A9E88}" type="slidenum">
              <a:rPr lang="es-VE" smtClean="0"/>
              <a:t>‹Nº›</a:t>
            </a:fld>
            <a:endParaRPr lang="es-VE" dirty="0"/>
          </a:p>
        </p:txBody>
      </p:sp>
    </p:spTree>
    <p:extLst>
      <p:ext uri="{BB962C8B-B14F-4D97-AF65-F5344CB8AC3E}">
        <p14:creationId xmlns:p14="http://schemas.microsoft.com/office/powerpoint/2010/main" val="428140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31A4EFC-4AD6-4D45-914D-7194061CA37A}" type="datetimeFigureOut">
              <a:rPr lang="es-VE" smtClean="0"/>
              <a:t>22/02/2017</a:t>
            </a:fld>
            <a:endParaRPr lang="es-VE" dirty="0"/>
          </a:p>
        </p:txBody>
      </p:sp>
      <p:sp>
        <p:nvSpPr>
          <p:cNvPr id="5" name="Marcador de pie de página 4"/>
          <p:cNvSpPr>
            <a:spLocks noGrp="1"/>
          </p:cNvSpPr>
          <p:nvPr>
            <p:ph type="ftr" sz="quarter" idx="11"/>
          </p:nvPr>
        </p:nvSpPr>
        <p:spPr/>
        <p:txBody>
          <a:bodyPr/>
          <a:lstStyle/>
          <a:p>
            <a:endParaRPr lang="es-VE" dirty="0"/>
          </a:p>
        </p:txBody>
      </p:sp>
      <p:sp>
        <p:nvSpPr>
          <p:cNvPr id="6" name="Marcador de número de diapositiva 5"/>
          <p:cNvSpPr>
            <a:spLocks noGrp="1"/>
          </p:cNvSpPr>
          <p:nvPr>
            <p:ph type="sldNum" sz="quarter" idx="12"/>
          </p:nvPr>
        </p:nvSpPr>
        <p:spPr/>
        <p:txBody>
          <a:bodyPr/>
          <a:lstStyle/>
          <a:p>
            <a:fld id="{7E072DF2-97AF-451A-8F25-F731384A9E88}" type="slidenum">
              <a:rPr lang="es-VE" smtClean="0"/>
              <a:t>‹Nº›</a:t>
            </a:fld>
            <a:endParaRPr lang="es-VE" dirty="0"/>
          </a:p>
        </p:txBody>
      </p:sp>
    </p:spTree>
    <p:extLst>
      <p:ext uri="{BB962C8B-B14F-4D97-AF65-F5344CB8AC3E}">
        <p14:creationId xmlns:p14="http://schemas.microsoft.com/office/powerpoint/2010/main" val="3299125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fecha 4"/>
          <p:cNvSpPr>
            <a:spLocks noGrp="1"/>
          </p:cNvSpPr>
          <p:nvPr>
            <p:ph type="dt" sz="half" idx="10"/>
          </p:nvPr>
        </p:nvSpPr>
        <p:spPr/>
        <p:txBody>
          <a:bodyPr/>
          <a:lstStyle/>
          <a:p>
            <a:fld id="{431A4EFC-4AD6-4D45-914D-7194061CA37A}" type="datetimeFigureOut">
              <a:rPr lang="es-VE" smtClean="0"/>
              <a:t>22/02/2017</a:t>
            </a:fld>
            <a:endParaRPr lang="es-VE" dirty="0"/>
          </a:p>
        </p:txBody>
      </p:sp>
      <p:sp>
        <p:nvSpPr>
          <p:cNvPr id="6" name="Marcador de pie de página 5"/>
          <p:cNvSpPr>
            <a:spLocks noGrp="1"/>
          </p:cNvSpPr>
          <p:nvPr>
            <p:ph type="ftr" sz="quarter" idx="11"/>
          </p:nvPr>
        </p:nvSpPr>
        <p:spPr/>
        <p:txBody>
          <a:bodyPr/>
          <a:lstStyle/>
          <a:p>
            <a:endParaRPr lang="es-VE" dirty="0"/>
          </a:p>
        </p:txBody>
      </p:sp>
      <p:sp>
        <p:nvSpPr>
          <p:cNvPr id="7" name="Marcador de número de diapositiva 6"/>
          <p:cNvSpPr>
            <a:spLocks noGrp="1"/>
          </p:cNvSpPr>
          <p:nvPr>
            <p:ph type="sldNum" sz="quarter" idx="12"/>
          </p:nvPr>
        </p:nvSpPr>
        <p:spPr/>
        <p:txBody>
          <a:bodyPr/>
          <a:lstStyle/>
          <a:p>
            <a:fld id="{7E072DF2-97AF-451A-8F25-F731384A9E88}" type="slidenum">
              <a:rPr lang="es-VE" smtClean="0"/>
              <a:t>‹Nº›</a:t>
            </a:fld>
            <a:endParaRPr lang="es-VE" dirty="0"/>
          </a:p>
        </p:txBody>
      </p:sp>
    </p:spTree>
    <p:extLst>
      <p:ext uri="{BB962C8B-B14F-4D97-AF65-F5344CB8AC3E}">
        <p14:creationId xmlns:p14="http://schemas.microsoft.com/office/powerpoint/2010/main" val="2505379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Marcador de fecha 6"/>
          <p:cNvSpPr>
            <a:spLocks noGrp="1"/>
          </p:cNvSpPr>
          <p:nvPr>
            <p:ph type="dt" sz="half" idx="10"/>
          </p:nvPr>
        </p:nvSpPr>
        <p:spPr/>
        <p:txBody>
          <a:bodyPr/>
          <a:lstStyle/>
          <a:p>
            <a:fld id="{431A4EFC-4AD6-4D45-914D-7194061CA37A}" type="datetimeFigureOut">
              <a:rPr lang="es-VE" smtClean="0"/>
              <a:t>22/02/2017</a:t>
            </a:fld>
            <a:endParaRPr lang="es-VE" dirty="0"/>
          </a:p>
        </p:txBody>
      </p:sp>
      <p:sp>
        <p:nvSpPr>
          <p:cNvPr id="8" name="Marcador de pie de página 7"/>
          <p:cNvSpPr>
            <a:spLocks noGrp="1"/>
          </p:cNvSpPr>
          <p:nvPr>
            <p:ph type="ftr" sz="quarter" idx="11"/>
          </p:nvPr>
        </p:nvSpPr>
        <p:spPr/>
        <p:txBody>
          <a:bodyPr/>
          <a:lstStyle/>
          <a:p>
            <a:endParaRPr lang="es-VE" dirty="0"/>
          </a:p>
        </p:txBody>
      </p:sp>
      <p:sp>
        <p:nvSpPr>
          <p:cNvPr id="9" name="Marcador de número de diapositiva 8"/>
          <p:cNvSpPr>
            <a:spLocks noGrp="1"/>
          </p:cNvSpPr>
          <p:nvPr>
            <p:ph type="sldNum" sz="quarter" idx="12"/>
          </p:nvPr>
        </p:nvSpPr>
        <p:spPr/>
        <p:txBody>
          <a:bodyPr/>
          <a:lstStyle/>
          <a:p>
            <a:fld id="{7E072DF2-97AF-451A-8F25-F731384A9E88}" type="slidenum">
              <a:rPr lang="es-VE" smtClean="0"/>
              <a:t>‹Nº›</a:t>
            </a:fld>
            <a:endParaRPr lang="es-VE" dirty="0"/>
          </a:p>
        </p:txBody>
      </p:sp>
    </p:spTree>
    <p:extLst>
      <p:ext uri="{BB962C8B-B14F-4D97-AF65-F5344CB8AC3E}">
        <p14:creationId xmlns:p14="http://schemas.microsoft.com/office/powerpoint/2010/main" val="289482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fecha 2"/>
          <p:cNvSpPr>
            <a:spLocks noGrp="1"/>
          </p:cNvSpPr>
          <p:nvPr>
            <p:ph type="dt" sz="half" idx="10"/>
          </p:nvPr>
        </p:nvSpPr>
        <p:spPr/>
        <p:txBody>
          <a:bodyPr/>
          <a:lstStyle/>
          <a:p>
            <a:fld id="{431A4EFC-4AD6-4D45-914D-7194061CA37A}" type="datetimeFigureOut">
              <a:rPr lang="es-VE" smtClean="0"/>
              <a:t>22/02/2017</a:t>
            </a:fld>
            <a:endParaRPr lang="es-VE" dirty="0"/>
          </a:p>
        </p:txBody>
      </p:sp>
      <p:sp>
        <p:nvSpPr>
          <p:cNvPr id="4" name="Marcador de pie de página 3"/>
          <p:cNvSpPr>
            <a:spLocks noGrp="1"/>
          </p:cNvSpPr>
          <p:nvPr>
            <p:ph type="ftr" sz="quarter" idx="11"/>
          </p:nvPr>
        </p:nvSpPr>
        <p:spPr/>
        <p:txBody>
          <a:bodyPr/>
          <a:lstStyle/>
          <a:p>
            <a:endParaRPr lang="es-VE" dirty="0"/>
          </a:p>
        </p:txBody>
      </p:sp>
      <p:sp>
        <p:nvSpPr>
          <p:cNvPr id="5" name="Marcador de número de diapositiva 4"/>
          <p:cNvSpPr>
            <a:spLocks noGrp="1"/>
          </p:cNvSpPr>
          <p:nvPr>
            <p:ph type="sldNum" sz="quarter" idx="12"/>
          </p:nvPr>
        </p:nvSpPr>
        <p:spPr/>
        <p:txBody>
          <a:bodyPr/>
          <a:lstStyle/>
          <a:p>
            <a:fld id="{7E072DF2-97AF-451A-8F25-F731384A9E88}" type="slidenum">
              <a:rPr lang="es-VE" smtClean="0"/>
              <a:t>‹Nº›</a:t>
            </a:fld>
            <a:endParaRPr lang="es-VE" dirty="0"/>
          </a:p>
        </p:txBody>
      </p:sp>
    </p:spTree>
    <p:extLst>
      <p:ext uri="{BB962C8B-B14F-4D97-AF65-F5344CB8AC3E}">
        <p14:creationId xmlns:p14="http://schemas.microsoft.com/office/powerpoint/2010/main" val="355203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1A4EFC-4AD6-4D45-914D-7194061CA37A}" type="datetimeFigureOut">
              <a:rPr lang="es-VE" smtClean="0"/>
              <a:t>22/02/2017</a:t>
            </a:fld>
            <a:endParaRPr lang="es-VE" dirty="0"/>
          </a:p>
        </p:txBody>
      </p:sp>
      <p:sp>
        <p:nvSpPr>
          <p:cNvPr id="3" name="Marcador de pie de página 2"/>
          <p:cNvSpPr>
            <a:spLocks noGrp="1"/>
          </p:cNvSpPr>
          <p:nvPr>
            <p:ph type="ftr" sz="quarter" idx="11"/>
          </p:nvPr>
        </p:nvSpPr>
        <p:spPr/>
        <p:txBody>
          <a:bodyPr/>
          <a:lstStyle/>
          <a:p>
            <a:endParaRPr lang="es-VE" dirty="0"/>
          </a:p>
        </p:txBody>
      </p:sp>
      <p:sp>
        <p:nvSpPr>
          <p:cNvPr id="4" name="Marcador de número de diapositiva 3"/>
          <p:cNvSpPr>
            <a:spLocks noGrp="1"/>
          </p:cNvSpPr>
          <p:nvPr>
            <p:ph type="sldNum" sz="quarter" idx="12"/>
          </p:nvPr>
        </p:nvSpPr>
        <p:spPr/>
        <p:txBody>
          <a:bodyPr/>
          <a:lstStyle/>
          <a:p>
            <a:fld id="{7E072DF2-97AF-451A-8F25-F731384A9E88}" type="slidenum">
              <a:rPr lang="es-VE" smtClean="0"/>
              <a:t>‹Nº›</a:t>
            </a:fld>
            <a:endParaRPr lang="es-VE" dirty="0"/>
          </a:p>
        </p:txBody>
      </p:sp>
    </p:spTree>
    <p:extLst>
      <p:ext uri="{BB962C8B-B14F-4D97-AF65-F5344CB8AC3E}">
        <p14:creationId xmlns:p14="http://schemas.microsoft.com/office/powerpoint/2010/main" val="332779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31A4EFC-4AD6-4D45-914D-7194061CA37A}" type="datetimeFigureOut">
              <a:rPr lang="es-VE" smtClean="0"/>
              <a:t>22/02/2017</a:t>
            </a:fld>
            <a:endParaRPr lang="es-VE" dirty="0"/>
          </a:p>
        </p:txBody>
      </p:sp>
      <p:sp>
        <p:nvSpPr>
          <p:cNvPr id="6" name="Marcador de pie de página 5"/>
          <p:cNvSpPr>
            <a:spLocks noGrp="1"/>
          </p:cNvSpPr>
          <p:nvPr>
            <p:ph type="ftr" sz="quarter" idx="11"/>
          </p:nvPr>
        </p:nvSpPr>
        <p:spPr/>
        <p:txBody>
          <a:bodyPr/>
          <a:lstStyle/>
          <a:p>
            <a:endParaRPr lang="es-VE" dirty="0"/>
          </a:p>
        </p:txBody>
      </p:sp>
      <p:sp>
        <p:nvSpPr>
          <p:cNvPr id="7" name="Marcador de número de diapositiva 6"/>
          <p:cNvSpPr>
            <a:spLocks noGrp="1"/>
          </p:cNvSpPr>
          <p:nvPr>
            <p:ph type="sldNum" sz="quarter" idx="12"/>
          </p:nvPr>
        </p:nvSpPr>
        <p:spPr/>
        <p:txBody>
          <a:bodyPr/>
          <a:lstStyle/>
          <a:p>
            <a:fld id="{7E072DF2-97AF-451A-8F25-F731384A9E88}" type="slidenum">
              <a:rPr lang="es-VE" smtClean="0"/>
              <a:t>‹Nº›</a:t>
            </a:fld>
            <a:endParaRPr lang="es-VE" dirty="0"/>
          </a:p>
        </p:txBody>
      </p:sp>
    </p:spTree>
    <p:extLst>
      <p:ext uri="{BB962C8B-B14F-4D97-AF65-F5344CB8AC3E}">
        <p14:creationId xmlns:p14="http://schemas.microsoft.com/office/powerpoint/2010/main" val="2706754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31A4EFC-4AD6-4D45-914D-7194061CA37A}" type="datetimeFigureOut">
              <a:rPr lang="es-VE" smtClean="0"/>
              <a:t>22/02/2017</a:t>
            </a:fld>
            <a:endParaRPr lang="es-VE" dirty="0"/>
          </a:p>
        </p:txBody>
      </p:sp>
      <p:sp>
        <p:nvSpPr>
          <p:cNvPr id="6" name="Marcador de pie de página 5"/>
          <p:cNvSpPr>
            <a:spLocks noGrp="1"/>
          </p:cNvSpPr>
          <p:nvPr>
            <p:ph type="ftr" sz="quarter" idx="11"/>
          </p:nvPr>
        </p:nvSpPr>
        <p:spPr/>
        <p:txBody>
          <a:bodyPr/>
          <a:lstStyle/>
          <a:p>
            <a:endParaRPr lang="es-VE" dirty="0"/>
          </a:p>
        </p:txBody>
      </p:sp>
      <p:sp>
        <p:nvSpPr>
          <p:cNvPr id="7" name="Marcador de número de diapositiva 6"/>
          <p:cNvSpPr>
            <a:spLocks noGrp="1"/>
          </p:cNvSpPr>
          <p:nvPr>
            <p:ph type="sldNum" sz="quarter" idx="12"/>
          </p:nvPr>
        </p:nvSpPr>
        <p:spPr/>
        <p:txBody>
          <a:bodyPr/>
          <a:lstStyle/>
          <a:p>
            <a:fld id="{7E072DF2-97AF-451A-8F25-F731384A9E88}" type="slidenum">
              <a:rPr lang="es-VE" smtClean="0"/>
              <a:t>‹Nº›</a:t>
            </a:fld>
            <a:endParaRPr lang="es-VE" dirty="0"/>
          </a:p>
        </p:txBody>
      </p:sp>
    </p:spTree>
    <p:extLst>
      <p:ext uri="{BB962C8B-B14F-4D97-AF65-F5344CB8AC3E}">
        <p14:creationId xmlns:p14="http://schemas.microsoft.com/office/powerpoint/2010/main" val="2509906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A4EFC-4AD6-4D45-914D-7194061CA37A}" type="datetimeFigureOut">
              <a:rPr lang="es-VE" smtClean="0"/>
              <a:t>22/02/2017</a:t>
            </a:fld>
            <a:endParaRPr lang="es-VE"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72DF2-97AF-451A-8F25-F731384A9E88}" type="slidenum">
              <a:rPr lang="es-VE" smtClean="0"/>
              <a:t>‹Nº›</a:t>
            </a:fld>
            <a:endParaRPr lang="es-VE" dirty="0"/>
          </a:p>
        </p:txBody>
      </p:sp>
    </p:spTree>
    <p:extLst>
      <p:ext uri="{BB962C8B-B14F-4D97-AF65-F5344CB8AC3E}">
        <p14:creationId xmlns:p14="http://schemas.microsoft.com/office/powerpoint/2010/main" val="3834271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58000">
              <a:schemeClr val="accent2">
                <a:lumMod val="45000"/>
                <a:lumOff val="55000"/>
              </a:schemeClr>
            </a:gs>
            <a:gs pos="44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 y="49525"/>
            <a:ext cx="12192000" cy="2136776"/>
          </a:xfrm>
        </p:spPr>
        <p:txBody>
          <a:bodyPr>
            <a:normAutofit/>
          </a:bodyPr>
          <a:lstStyle/>
          <a:p>
            <a:r>
              <a:rPr lang="es-VE" sz="36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SEMINARIO </a:t>
            </a:r>
            <a:r>
              <a:rPr lang="es-VE" sz="36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s-VE" sz="36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s-VE" sz="36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CUATRO ENTREVISTAS A SIERVAS</a:t>
            </a:r>
            <a:br>
              <a:rPr lang="es-VE" sz="36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s-VE" sz="36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BUENAS Y </a:t>
            </a:r>
            <a:r>
              <a:rPr lang="es-VE" sz="36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FIELES</a:t>
            </a:r>
            <a:br>
              <a:rPr lang="es-VE" sz="36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s-VE" sz="36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Subtítulo 2"/>
          <p:cNvSpPr>
            <a:spLocks noGrp="1"/>
          </p:cNvSpPr>
          <p:nvPr>
            <p:ph type="subTitle" idx="1"/>
          </p:nvPr>
        </p:nvSpPr>
        <p:spPr>
          <a:xfrm>
            <a:off x="1524001" y="2992438"/>
            <a:ext cx="9144000" cy="1655762"/>
          </a:xfrm>
        </p:spPr>
        <p:txBody>
          <a:bodyPr/>
          <a:lstStyle/>
          <a:p>
            <a:r>
              <a:rPr lang="es-CO" b="1" dirty="0"/>
              <a:t>Y oí la voz del Señor que decía: ¿A quién enviaré, y quién irá por nosotros? Entonces respondí: Heme aquí; envíame a mí.  Isaías 6:8</a:t>
            </a:r>
            <a:endParaRPr lang="es-VE" dirty="0"/>
          </a:p>
        </p:txBody>
      </p:sp>
      <p:pic>
        <p:nvPicPr>
          <p:cNvPr id="4" name="Imagen 3" descr="IBIT logo"/>
          <p:cNvPicPr/>
          <p:nvPr/>
        </p:nvPicPr>
        <p:blipFill>
          <a:blip r:embed="rId2">
            <a:extLst>
              <a:ext uri="{28A0092B-C50C-407E-A947-70E740481C1C}">
                <a14:useLocalDpi xmlns:a14="http://schemas.microsoft.com/office/drawing/2010/main" val="0"/>
              </a:ext>
            </a:extLst>
          </a:blip>
          <a:srcRect/>
          <a:stretch>
            <a:fillRect/>
          </a:stretch>
        </p:blipFill>
        <p:spPr bwMode="auto">
          <a:xfrm>
            <a:off x="0" y="300350"/>
            <a:ext cx="2066925" cy="1885950"/>
          </a:xfrm>
          <a:prstGeom prst="rect">
            <a:avLst/>
          </a:prstGeom>
          <a:noFill/>
          <a:ln>
            <a:noFill/>
          </a:ln>
        </p:spPr>
      </p:pic>
      <p:sp>
        <p:nvSpPr>
          <p:cNvPr id="5" name="AutoShape 2" descr="Resultado de imagen para mujeres al servicio de di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dirty="0"/>
          </a:p>
        </p:txBody>
      </p:sp>
      <p:sp>
        <p:nvSpPr>
          <p:cNvPr id="8" name="Título 1"/>
          <p:cNvSpPr txBox="1">
            <a:spLocks/>
          </p:cNvSpPr>
          <p:nvPr/>
        </p:nvSpPr>
        <p:spPr>
          <a:xfrm>
            <a:off x="494031" y="3719317"/>
            <a:ext cx="12192000" cy="2136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VE" sz="36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9" name="Picture 4" descr="Resultado de imagen para mujeres al servicio de di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505" y="4863709"/>
            <a:ext cx="381000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8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7742"/>
            <a:ext cx="7410734" cy="987552"/>
          </a:xfrm>
        </p:spPr>
        <p:txBody>
          <a:bodyPr>
            <a:normAutofit fontScale="90000"/>
          </a:bodyPr>
          <a:lstStyle/>
          <a:p>
            <a:r>
              <a:rPr lang="es-VE" sz="18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SEMINARIO </a:t>
            </a:r>
            <a:r>
              <a:rPr lang="es-VE" sz="1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s-VE" sz="1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s-VE" sz="1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CUATRO ENTREVISTAS A SIERVAS</a:t>
            </a:r>
            <a:br>
              <a:rPr lang="es-VE" sz="1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s-VE" sz="1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BUENAS Y </a:t>
            </a:r>
            <a:r>
              <a:rPr lang="es-VE" sz="18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FIELES</a:t>
            </a:r>
            <a:br>
              <a:rPr lang="es-VE" sz="18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s-VE" sz="18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Subtítulo 2"/>
          <p:cNvSpPr>
            <a:spLocks noGrp="1"/>
          </p:cNvSpPr>
          <p:nvPr>
            <p:ph type="subTitle" idx="1"/>
          </p:nvPr>
        </p:nvSpPr>
        <p:spPr>
          <a:xfrm>
            <a:off x="146304" y="1448848"/>
            <a:ext cx="12045696" cy="5504688"/>
          </a:xfrm>
        </p:spPr>
        <p:txBody>
          <a:bodyPr>
            <a:normAutofit fontScale="47500" lnSpcReduction="20000"/>
          </a:bodyPr>
          <a:lstStyle/>
          <a:p>
            <a:pPr lvl="0"/>
            <a:r>
              <a:rPr lang="es-VE" sz="5900" b="1" dirty="0">
                <a:solidFill>
                  <a:srgbClr val="002060"/>
                </a:solidFill>
                <a:effectLst>
                  <a:outerShdw blurRad="38100" dist="38100" dir="2700000" algn="tl">
                    <a:srgbClr val="000000">
                      <a:alpha val="43137"/>
                    </a:srgbClr>
                  </a:outerShdw>
                </a:effectLst>
              </a:rPr>
              <a:t>EJEMPLOS DE ACTIVIDADES QUE TIENEN UN IMPACTO POSITIVO</a:t>
            </a:r>
          </a:p>
          <a:p>
            <a:pPr lvl="0" algn="l"/>
            <a:r>
              <a:rPr lang="es-VE" sz="3300" dirty="0" smtClean="0"/>
              <a:t>TRABAJO </a:t>
            </a:r>
            <a:r>
              <a:rPr lang="es-VE" sz="3300" dirty="0"/>
              <a:t>CON DAMAS:</a:t>
            </a:r>
          </a:p>
          <a:p>
            <a:pPr algn="l"/>
            <a:r>
              <a:rPr lang="es-VE" sz="3300" dirty="0"/>
              <a:t> </a:t>
            </a:r>
          </a:p>
          <a:p>
            <a:pPr marL="800100" lvl="1" indent="-342900" algn="l">
              <a:buFont typeface="Arial" panose="020B0604020202020204" pitchFamily="34" charset="0"/>
              <a:buChar char="•"/>
            </a:pPr>
            <a:r>
              <a:rPr lang="es-VE" sz="3800" dirty="0" smtClean="0"/>
              <a:t>Seminarios </a:t>
            </a:r>
            <a:r>
              <a:rPr lang="es-VE" sz="3800" dirty="0"/>
              <a:t>locales, nacionales e internacionales.</a:t>
            </a:r>
          </a:p>
          <a:p>
            <a:pPr marL="800100" lvl="1" indent="-342900" algn="l">
              <a:buFont typeface="Arial" panose="020B0604020202020204" pitchFamily="34" charset="0"/>
              <a:buChar char="•"/>
            </a:pPr>
            <a:r>
              <a:rPr lang="es-VE" sz="3800" dirty="0"/>
              <a:t>Retiros que busquen desarrollar tiempos en silencio y a solas con Dios, buscando trabajar las emociones y la espiritualidad en las damas.</a:t>
            </a:r>
          </a:p>
          <a:p>
            <a:pPr marL="800100" lvl="1" indent="-342900" algn="l">
              <a:buFont typeface="Arial" panose="020B0604020202020204" pitchFamily="34" charset="0"/>
              <a:buChar char="•"/>
            </a:pPr>
            <a:r>
              <a:rPr lang="es-VE" sz="3800" dirty="0"/>
              <a:t>Desarrollar actividades de amistad entre mujeres.</a:t>
            </a:r>
          </a:p>
          <a:p>
            <a:pPr marL="800100" lvl="1" indent="-342900" algn="l">
              <a:buFont typeface="Arial" panose="020B0604020202020204" pitchFamily="34" charset="0"/>
              <a:buChar char="•"/>
            </a:pPr>
            <a:r>
              <a:rPr lang="es-VE" sz="3800" dirty="0"/>
              <a:t>Lectura de Libros aplicados a mujeres.</a:t>
            </a:r>
          </a:p>
          <a:p>
            <a:pPr marL="800100" lvl="1" indent="-342900" algn="l">
              <a:buFont typeface="Arial" panose="020B0604020202020204" pitchFamily="34" charset="0"/>
              <a:buChar char="•"/>
            </a:pPr>
            <a:r>
              <a:rPr lang="es-VE" sz="3800" dirty="0"/>
              <a:t>Visitación y Consejería, damas o mujeres jóvenes.</a:t>
            </a:r>
          </a:p>
          <a:p>
            <a:pPr marL="800100" lvl="1" indent="-342900" algn="l">
              <a:buFont typeface="Arial" panose="020B0604020202020204" pitchFamily="34" charset="0"/>
              <a:buChar char="•"/>
            </a:pPr>
            <a:r>
              <a:rPr lang="es-VE" sz="3800" dirty="0"/>
              <a:t>Salir del esquema de clases, muchas veces necesitamos más convivencia.</a:t>
            </a:r>
          </a:p>
          <a:p>
            <a:pPr algn="l"/>
            <a:r>
              <a:rPr lang="es-VE" sz="3800" dirty="0"/>
              <a:t> </a:t>
            </a:r>
          </a:p>
          <a:p>
            <a:pPr lvl="0" algn="l"/>
            <a:r>
              <a:rPr lang="es-VE" sz="3300" dirty="0"/>
              <a:t>EVANGELIZACION:  A través </a:t>
            </a:r>
            <a:r>
              <a:rPr lang="es-VE" sz="3300" dirty="0" smtClean="0"/>
              <a:t>de</a:t>
            </a:r>
          </a:p>
          <a:p>
            <a:pPr lvl="0" algn="l"/>
            <a:endParaRPr lang="es-VE" sz="3300" dirty="0"/>
          </a:p>
          <a:p>
            <a:pPr marL="800100" lvl="1" indent="-342900" algn="l">
              <a:buFont typeface="Arial" panose="020B0604020202020204" pitchFamily="34" charset="0"/>
              <a:buChar char="•"/>
            </a:pPr>
            <a:r>
              <a:rPr lang="es-VE" sz="3800" dirty="0"/>
              <a:t>Ministerio de niños</a:t>
            </a:r>
          </a:p>
          <a:p>
            <a:pPr marL="800100" lvl="1" indent="-342900" algn="l">
              <a:buFont typeface="Arial" panose="020B0604020202020204" pitchFamily="34" charset="0"/>
              <a:buChar char="•"/>
            </a:pPr>
            <a:r>
              <a:rPr lang="es-VE" sz="3800" dirty="0"/>
              <a:t>Células de mujeres</a:t>
            </a:r>
          </a:p>
          <a:p>
            <a:pPr marL="800100" lvl="1" indent="-342900" algn="l">
              <a:buFont typeface="Arial" panose="020B0604020202020204" pitchFamily="34" charset="0"/>
              <a:buChar char="•"/>
            </a:pPr>
            <a:r>
              <a:rPr lang="es-VE" sz="3800" dirty="0"/>
              <a:t>Evangelización usando contactos, yendo de dos en dos.</a:t>
            </a:r>
          </a:p>
          <a:p>
            <a:pPr marL="800100" lvl="1" indent="-342900" algn="l">
              <a:buFont typeface="Arial" panose="020B0604020202020204" pitchFamily="34" charset="0"/>
              <a:buChar char="•"/>
            </a:pPr>
            <a:r>
              <a:rPr lang="es-VE" sz="3800" dirty="0"/>
              <a:t>Evangelización apoyando trabajo evangelistico de la congregación.</a:t>
            </a:r>
          </a:p>
          <a:p>
            <a:pPr algn="l"/>
            <a:r>
              <a:rPr lang="es-VE" dirty="0"/>
              <a:t> </a:t>
            </a:r>
            <a:endParaRPr lang="es-VE" sz="2000" dirty="0"/>
          </a:p>
          <a:p>
            <a:r>
              <a:rPr lang="es-VE" sz="3800" b="1" i="1" dirty="0"/>
              <a:t>NUNCA ES TARDE: Moisés, José, Madre Teresa de Calcuta, El ejemplo de la hna. Lilia</a:t>
            </a:r>
            <a:r>
              <a:rPr lang="es-VE" sz="3800" b="1" i="1" dirty="0" smtClean="0"/>
              <a:t>.</a:t>
            </a:r>
            <a:endParaRPr lang="es-VE" dirty="0" smtClean="0"/>
          </a:p>
        </p:txBody>
      </p:sp>
      <p:pic>
        <p:nvPicPr>
          <p:cNvPr id="4" name="Imagen 3" descr="IBIT logo"/>
          <p:cNvPicPr/>
          <p:nvPr/>
        </p:nvPicPr>
        <p:blipFill>
          <a:blip r:embed="rId2">
            <a:extLst>
              <a:ext uri="{28A0092B-C50C-407E-A947-70E740481C1C}">
                <a14:useLocalDpi xmlns:a14="http://schemas.microsoft.com/office/drawing/2010/main" val="0"/>
              </a:ext>
            </a:extLst>
          </a:blip>
          <a:srcRect/>
          <a:stretch>
            <a:fillRect/>
          </a:stretch>
        </p:blipFill>
        <p:spPr bwMode="auto">
          <a:xfrm>
            <a:off x="1" y="7742"/>
            <a:ext cx="1743456" cy="1138306"/>
          </a:xfrm>
          <a:prstGeom prst="rect">
            <a:avLst/>
          </a:prstGeom>
          <a:noFill/>
          <a:ln>
            <a:noFill/>
          </a:ln>
        </p:spPr>
      </p:pic>
      <p:pic>
        <p:nvPicPr>
          <p:cNvPr id="15364" name="Picture 4" descr="Resultado de imagen para de la iglesia a la comunid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4005" y="3331147"/>
            <a:ext cx="2447727" cy="174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475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fbcdn-sphotos-b-a.akamaihd.net/hphotos-ak-xpf1/v/t1.0-9/10455152_10205290608649549_4639977047782158590_n.jpg?oh=ab436af68405edbf631868ac0dd9b9d2&amp;oe=54DCD657&amp;__gda__=1424893736_0b6d9381e7b944be8666161d1903de5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9941" y="3529137"/>
            <a:ext cx="2842644" cy="2938244"/>
          </a:xfrm>
          <a:prstGeom prst="rect">
            <a:avLst/>
          </a:prstGeom>
          <a:noFill/>
          <a:ln>
            <a:noFill/>
          </a:ln>
        </p:spPr>
      </p:pic>
      <p:pic>
        <p:nvPicPr>
          <p:cNvPr id="5" name="Imagen 4" descr="https://fbcdn-sphotos-d-a.akamaihd.net/hphotos-ak-xfp1/v/t1.0-9/10358691_10206160192188594_5963498671416811427_n.jpg?oh=0f698518e1a4b62a0b3ad732f566427e&amp;oe=557F7525&amp;__gda__=1434814784_0013b5d3984617682308412dd6d6f8f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540" y="136477"/>
            <a:ext cx="2947916" cy="3152633"/>
          </a:xfrm>
          <a:prstGeom prst="rect">
            <a:avLst/>
          </a:prstGeom>
          <a:noFill/>
          <a:ln>
            <a:noFill/>
          </a:ln>
        </p:spPr>
      </p:pic>
      <p:pic>
        <p:nvPicPr>
          <p:cNvPr id="6" name="Imagen 5" descr="https://scontent-mia1-1.xx.fbcdn.net/hphotos-xat1/v/l/t1.0-9/11800211_10207493129551195_8548483366720725873_n.jpg?oh=8870d2f861cb11ee2c6ccf9c98472747&amp;oe=5675147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3750" y="0"/>
            <a:ext cx="2678836" cy="3057099"/>
          </a:xfrm>
          <a:prstGeom prst="rect">
            <a:avLst/>
          </a:prstGeom>
          <a:noFill/>
          <a:ln>
            <a:noFill/>
          </a:ln>
        </p:spPr>
      </p:pic>
      <p:pic>
        <p:nvPicPr>
          <p:cNvPr id="7" name="Imagen 6" descr="https://scontent-mia1-1.xx.fbcdn.net/hphotos-xtf1/v/t1.0-9/11863261_10207570050554172_760868623653816105_n.jpg?oh=4a2ca88d29975f5410b027f5fe4c37be&amp;oe=56826753"/>
          <p:cNvPicPr/>
          <p:nvPr/>
        </p:nvPicPr>
        <p:blipFill>
          <a:blip r:embed="rId5">
            <a:extLst>
              <a:ext uri="{28A0092B-C50C-407E-A947-70E740481C1C}">
                <a14:useLocalDpi xmlns:a14="http://schemas.microsoft.com/office/drawing/2010/main" val="0"/>
              </a:ext>
            </a:extLst>
          </a:blip>
          <a:srcRect/>
          <a:stretch>
            <a:fillRect/>
          </a:stretch>
        </p:blipFill>
        <p:spPr bwMode="auto">
          <a:xfrm>
            <a:off x="4010215" y="0"/>
            <a:ext cx="4463860" cy="3152633"/>
          </a:xfrm>
          <a:prstGeom prst="rect">
            <a:avLst/>
          </a:prstGeom>
          <a:noFill/>
          <a:ln>
            <a:noFill/>
          </a:ln>
        </p:spPr>
      </p:pic>
      <p:pic>
        <p:nvPicPr>
          <p:cNvPr id="8" name="Imagen 7" descr="https://fbcdn-sphotos-a-a.akamaihd.net/hphotos-ak-xfa1/v/t1.0-9/12642752_10208699517830148_7741486605317475359_n.jpg?oh=753c12aed7f256121eedd0d9ba3be60f&amp;oe=573BF4C8&amp;__gda__=1461893413_868c447fcdafc9f28fb627d7c98b024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540" y="3530909"/>
            <a:ext cx="3172015" cy="2961005"/>
          </a:xfrm>
          <a:prstGeom prst="rect">
            <a:avLst/>
          </a:prstGeom>
          <a:noFill/>
          <a:ln>
            <a:noFill/>
          </a:ln>
        </p:spPr>
      </p:pic>
      <p:pic>
        <p:nvPicPr>
          <p:cNvPr id="6146" name="Picture 2" descr="La imagen puede contener: 13 personas, personas sonriendo, personas de pie e interi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3250" y="3553670"/>
            <a:ext cx="4380825" cy="2889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827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74720" y="249936"/>
            <a:ext cx="5925312" cy="682752"/>
          </a:xfrm>
        </p:spPr>
        <p:txBody>
          <a:bodyPr>
            <a:normAutofit fontScale="90000"/>
          </a:bodyPr>
          <a:lstStyle/>
          <a:p>
            <a:r>
              <a:rPr lang="es-VE" sz="16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SEMINARIO </a:t>
            </a:r>
            <a:r>
              <a:rPr lang="es-VE" sz="16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s-VE" sz="16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s-VE" sz="16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CUATRO ENTREVISTAS A SIERVAS</a:t>
            </a:r>
            <a:br>
              <a:rPr lang="es-VE" sz="16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s-VE" sz="16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BUENAS Y </a:t>
            </a:r>
            <a:r>
              <a:rPr lang="es-VE" sz="16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FIELES</a:t>
            </a:r>
            <a:br>
              <a:rPr lang="es-VE" sz="16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s-VE" sz="16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Subtítulo 2"/>
          <p:cNvSpPr>
            <a:spLocks noGrp="1"/>
          </p:cNvSpPr>
          <p:nvPr>
            <p:ph type="subTitle" idx="1"/>
          </p:nvPr>
        </p:nvSpPr>
        <p:spPr>
          <a:xfrm>
            <a:off x="0" y="1182625"/>
            <a:ext cx="12192000" cy="5547359"/>
          </a:xfrm>
        </p:spPr>
        <p:txBody>
          <a:bodyPr>
            <a:normAutofit fontScale="70000" lnSpcReduction="20000"/>
          </a:bodyPr>
          <a:lstStyle/>
          <a:p>
            <a:pPr lvl="1"/>
            <a:r>
              <a:rPr lang="es-VE" sz="2800" b="1" dirty="0">
                <a:solidFill>
                  <a:srgbClr val="002060"/>
                </a:solidFill>
                <a:effectLst>
                  <a:outerShdw blurRad="38100" dist="38100" dir="2700000" algn="tl">
                    <a:srgbClr val="000000">
                      <a:alpha val="43137"/>
                    </a:srgbClr>
                  </a:outerShdw>
                </a:effectLst>
              </a:rPr>
              <a:t>RECOMENDACIONES </a:t>
            </a:r>
            <a:r>
              <a:rPr lang="es-VE" sz="2800" b="1" dirty="0" smtClean="0">
                <a:solidFill>
                  <a:srgbClr val="002060"/>
                </a:solidFill>
                <a:effectLst>
                  <a:outerShdw blurRad="38100" dist="38100" dir="2700000" algn="tl">
                    <a:srgbClr val="000000">
                      <a:alpha val="43137"/>
                    </a:srgbClr>
                  </a:outerShdw>
                </a:effectLst>
              </a:rPr>
              <a:t>PERSONALES  QUE PODRIAN AYUDAR A MEJORAR </a:t>
            </a:r>
            <a:r>
              <a:rPr lang="es-VE" sz="2800" b="1" dirty="0">
                <a:solidFill>
                  <a:srgbClr val="002060"/>
                </a:solidFill>
                <a:effectLst>
                  <a:outerShdw blurRad="38100" dist="38100" dir="2700000" algn="tl">
                    <a:srgbClr val="000000">
                      <a:alpha val="43137"/>
                    </a:srgbClr>
                  </a:outerShdw>
                </a:effectLst>
              </a:rPr>
              <a:t>EL MINISTERIO DE LAS </a:t>
            </a:r>
            <a:r>
              <a:rPr lang="es-VE" sz="2800" b="1" dirty="0" smtClean="0">
                <a:solidFill>
                  <a:srgbClr val="002060"/>
                </a:solidFill>
                <a:effectLst>
                  <a:outerShdw blurRad="38100" dist="38100" dir="2700000" algn="tl">
                    <a:srgbClr val="000000">
                      <a:alpha val="43137"/>
                    </a:srgbClr>
                  </a:outerShdw>
                </a:effectLst>
              </a:rPr>
              <a:t>DAMAS</a:t>
            </a:r>
          </a:p>
          <a:p>
            <a:endParaRPr lang="es-VE" b="1" baseline="30000" dirty="0" smtClean="0"/>
          </a:p>
          <a:p>
            <a:r>
              <a:rPr lang="es-VE" b="1" baseline="30000" dirty="0"/>
              <a:t> </a:t>
            </a:r>
            <a:r>
              <a:rPr lang="es-VE" dirty="0">
                <a:effectLst>
                  <a:outerShdw blurRad="38100" dist="38100" dir="2700000" algn="tl">
                    <a:srgbClr val="000000">
                      <a:alpha val="43137"/>
                    </a:srgbClr>
                  </a:outerShdw>
                </a:effectLst>
              </a:rPr>
              <a:t>Él debe tener cada vez más importancia y yo, menos. JUAN 3:30</a:t>
            </a:r>
          </a:p>
          <a:p>
            <a:r>
              <a:rPr lang="es-VE" dirty="0">
                <a:effectLst>
                  <a:outerShdw blurRad="38100" dist="38100" dir="2700000" algn="tl">
                    <a:srgbClr val="000000">
                      <a:alpha val="43137"/>
                    </a:srgbClr>
                  </a:outerShdw>
                </a:effectLst>
              </a:rPr>
              <a:t>Es necesario que él crezca, pero que yo </a:t>
            </a:r>
            <a:r>
              <a:rPr lang="es-VE" dirty="0" smtClean="0">
                <a:effectLst>
                  <a:outerShdw blurRad="38100" dist="38100" dir="2700000" algn="tl">
                    <a:srgbClr val="000000">
                      <a:alpha val="43137"/>
                    </a:srgbClr>
                  </a:outerShdw>
                </a:effectLst>
              </a:rPr>
              <a:t>mengue</a:t>
            </a:r>
          </a:p>
          <a:p>
            <a:endParaRPr lang="es-VE" dirty="0" smtClean="0">
              <a:solidFill>
                <a:srgbClr val="002060"/>
              </a:solidFill>
              <a:effectLst>
                <a:outerShdw blurRad="38100" dist="38100" dir="2700000" algn="tl">
                  <a:srgbClr val="000000">
                    <a:alpha val="43137"/>
                  </a:srgbClr>
                </a:outerShdw>
              </a:effectLst>
            </a:endParaRPr>
          </a:p>
          <a:p>
            <a:pPr algn="l"/>
            <a:r>
              <a:rPr lang="es-VE" b="1" dirty="0"/>
              <a:t>PARA LAS DAMAS: DESARROLLAR UN CARÁCTER INTEGRO</a:t>
            </a:r>
            <a:endParaRPr lang="es-VE" dirty="0"/>
          </a:p>
          <a:p>
            <a:pPr algn="l"/>
            <a:r>
              <a:rPr lang="es-VE" b="1" dirty="0"/>
              <a:t> </a:t>
            </a:r>
            <a:endParaRPr lang="es-VE" dirty="0"/>
          </a:p>
          <a:p>
            <a:pPr marL="342900" lvl="0" indent="-342900" algn="l">
              <a:buFont typeface="Arial" panose="020B0604020202020204" pitchFamily="34" charset="0"/>
              <a:buChar char="•"/>
            </a:pPr>
            <a:r>
              <a:rPr lang="es-VE" dirty="0"/>
              <a:t>Revístete de Cristo.</a:t>
            </a:r>
          </a:p>
          <a:p>
            <a:pPr marL="342900" lvl="0" indent="-342900" algn="l">
              <a:buFont typeface="Arial" panose="020B0604020202020204" pitchFamily="34" charset="0"/>
              <a:buChar char="•"/>
            </a:pPr>
            <a:r>
              <a:rPr lang="es-VE" dirty="0"/>
              <a:t>Desarrolla una relación personal con Dios.</a:t>
            </a:r>
          </a:p>
          <a:p>
            <a:pPr marL="342900" lvl="0" indent="-342900" algn="l">
              <a:buFont typeface="Arial" panose="020B0604020202020204" pitchFamily="34" charset="0"/>
              <a:buChar char="•"/>
            </a:pPr>
            <a:r>
              <a:rPr lang="es-VE" dirty="0"/>
              <a:t>Sé una mujer de oración.</a:t>
            </a:r>
          </a:p>
          <a:p>
            <a:pPr marL="342900" lvl="0" indent="-342900" algn="l">
              <a:buFont typeface="Arial" panose="020B0604020202020204" pitchFamily="34" charset="0"/>
              <a:buChar char="•"/>
            </a:pPr>
            <a:r>
              <a:rPr lang="es-VE" dirty="0"/>
              <a:t>Devocionales personales.</a:t>
            </a:r>
          </a:p>
          <a:p>
            <a:pPr marL="342900" lvl="0" indent="-342900" algn="l">
              <a:buFont typeface="Arial" panose="020B0604020202020204" pitchFamily="34" charset="0"/>
              <a:buChar char="•"/>
            </a:pPr>
            <a:r>
              <a:rPr lang="es-VE" dirty="0"/>
              <a:t>Define y concientiza tu meta: Servir y honrar a Dios.</a:t>
            </a:r>
          </a:p>
          <a:p>
            <a:pPr marL="342900" lvl="0" indent="-342900" algn="l">
              <a:buFont typeface="Arial" panose="020B0604020202020204" pitchFamily="34" charset="0"/>
              <a:buChar char="•"/>
            </a:pPr>
            <a:r>
              <a:rPr lang="es-VE" dirty="0"/>
              <a:t>Pon al servicio tus dones, tus conocimientos y experiencia. Recordar. Parábola de los talentos.</a:t>
            </a:r>
          </a:p>
          <a:p>
            <a:pPr marL="342900" lvl="0" indent="-342900" algn="l">
              <a:buFont typeface="Arial" panose="020B0604020202020204" pitchFamily="34" charset="0"/>
              <a:buChar char="•"/>
            </a:pPr>
            <a:r>
              <a:rPr lang="es-VE" dirty="0"/>
              <a:t>Desarrolla tu carácter misionero, escucha la voz de Dios y su llamado.</a:t>
            </a:r>
          </a:p>
          <a:p>
            <a:pPr marL="342900" lvl="0" indent="-342900" algn="l">
              <a:buFont typeface="Arial" panose="020B0604020202020204" pitchFamily="34" charset="0"/>
              <a:buChar char="•"/>
            </a:pPr>
            <a:r>
              <a:rPr lang="es-VE" dirty="0"/>
              <a:t>Prepárate, capacítate, involúcrate, estudia la palabra.</a:t>
            </a:r>
          </a:p>
          <a:p>
            <a:pPr marL="342900" lvl="0" indent="-342900" algn="l">
              <a:buFont typeface="Arial" panose="020B0604020202020204" pitchFamily="34" charset="0"/>
              <a:buChar char="•"/>
            </a:pPr>
            <a:r>
              <a:rPr lang="es-VE" dirty="0"/>
              <a:t>Incluye 3 aspectos claves para que tu palabra tenga peso: Fidelidad, buen testimonio y Compromiso. </a:t>
            </a:r>
          </a:p>
          <a:p>
            <a:pPr marL="342900" lvl="0" indent="-342900" algn="l">
              <a:buFont typeface="Arial" panose="020B0604020202020204" pitchFamily="34" charset="0"/>
              <a:buChar char="•"/>
            </a:pPr>
            <a:r>
              <a:rPr lang="es-VE" dirty="0"/>
              <a:t>Busca ser una Mujer propositiva más No impositiva:</a:t>
            </a:r>
            <a:r>
              <a:rPr lang="es-VE" b="1" dirty="0"/>
              <a:t> </a:t>
            </a:r>
            <a:r>
              <a:rPr lang="es-VE" dirty="0"/>
              <a:t>Trabajar en unidad con el equipo de servidores.  Apoyo al liderazgo, No mostrar rebeldía.  Aprende a vender tus ideas, pero sobre todo deja que el Espíritu Santo obre en tus pensamientos.</a:t>
            </a:r>
          </a:p>
          <a:p>
            <a:pPr marL="342900" indent="-342900" algn="l">
              <a:buFont typeface="Arial" panose="020B0604020202020204" pitchFamily="34" charset="0"/>
              <a:buChar char="•"/>
            </a:pPr>
            <a:endParaRPr lang="es-VE" dirty="0">
              <a:solidFill>
                <a:srgbClr val="002060"/>
              </a:solidFill>
              <a:effectLst>
                <a:outerShdw blurRad="38100" dist="38100" dir="2700000" algn="tl">
                  <a:srgbClr val="000000">
                    <a:alpha val="43137"/>
                  </a:srgbClr>
                </a:outerShdw>
              </a:effectLst>
            </a:endParaRPr>
          </a:p>
        </p:txBody>
      </p:sp>
      <p:pic>
        <p:nvPicPr>
          <p:cNvPr id="4" name="Imagen 3" descr="IBIT logo"/>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743456" cy="932688"/>
          </a:xfrm>
          <a:prstGeom prst="rect">
            <a:avLst/>
          </a:prstGeom>
          <a:noFill/>
          <a:ln>
            <a:noFill/>
          </a:ln>
        </p:spPr>
      </p:pic>
      <p:pic>
        <p:nvPicPr>
          <p:cNvPr id="7170" name="Picture 2" descr="Resultado de imagen para integridad de la mujer crist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6259" y="2354192"/>
            <a:ext cx="2693352" cy="2403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654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29184"/>
            <a:ext cx="12192000" cy="768096"/>
          </a:xfrm>
        </p:spPr>
        <p:txBody>
          <a:bodyPr>
            <a:normAutofit fontScale="90000"/>
          </a:bodyPr>
          <a:lstStyle/>
          <a:p>
            <a:r>
              <a:rPr lang="es-VE" sz="20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SEMINARIO </a:t>
            </a:r>
            <a:r>
              <a:rPr lang="es-VE" sz="20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s-VE" sz="20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s-VE" sz="20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CUATRO ENTREVISTAS A SIERVAS</a:t>
            </a:r>
            <a:br>
              <a:rPr lang="es-VE" sz="20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s-VE" sz="20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BUENAS Y </a:t>
            </a:r>
            <a:r>
              <a:rPr lang="es-VE" sz="20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FIELES</a:t>
            </a:r>
            <a:br>
              <a:rPr lang="es-VE" sz="20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s-VE" sz="20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Subtítulo 2"/>
          <p:cNvSpPr>
            <a:spLocks noGrp="1"/>
          </p:cNvSpPr>
          <p:nvPr>
            <p:ph type="subTitle" idx="1"/>
          </p:nvPr>
        </p:nvSpPr>
        <p:spPr>
          <a:xfrm>
            <a:off x="0" y="1926336"/>
            <a:ext cx="12192000" cy="4584192"/>
          </a:xfrm>
        </p:spPr>
        <p:txBody>
          <a:bodyPr>
            <a:normAutofit fontScale="92500"/>
          </a:bodyPr>
          <a:lstStyle/>
          <a:p>
            <a:pPr marL="342900" lvl="0" indent="-342900" algn="l">
              <a:buFont typeface="Arial" panose="020B0604020202020204" pitchFamily="34" charset="0"/>
              <a:buChar char="•"/>
            </a:pPr>
            <a:r>
              <a:rPr lang="es-VE" dirty="0"/>
              <a:t>Supera obstáculos: Incluso a ti misma, paradigmas, tradiciones, etc.</a:t>
            </a:r>
          </a:p>
          <a:p>
            <a:pPr marL="342900" lvl="0" indent="-342900" algn="l">
              <a:buFont typeface="Arial" panose="020B0604020202020204" pitchFamily="34" charset="0"/>
              <a:buChar char="•"/>
            </a:pPr>
            <a:r>
              <a:rPr lang="es-VE" dirty="0"/>
              <a:t>En Cristo debemos des-etiquetar a las mujeres, la cultura, emociones, etc.  </a:t>
            </a:r>
          </a:p>
          <a:p>
            <a:pPr marL="342900" lvl="0" indent="-342900" algn="l">
              <a:buFont typeface="Arial" panose="020B0604020202020204" pitchFamily="34" charset="0"/>
              <a:buChar char="•"/>
            </a:pPr>
            <a:r>
              <a:rPr lang="es-VE" dirty="0"/>
              <a:t>Elige salir de tu zona de confort pero mantén tu delicadeza como mujer.</a:t>
            </a:r>
          </a:p>
          <a:p>
            <a:pPr marL="342900" lvl="0" indent="-342900" algn="l">
              <a:buFont typeface="Arial" panose="020B0604020202020204" pitchFamily="34" charset="0"/>
              <a:buChar char="•"/>
            </a:pPr>
            <a:r>
              <a:rPr lang="es-VE" dirty="0"/>
              <a:t>Mantén una buena disposición con un Ánimo pronto.</a:t>
            </a:r>
          </a:p>
          <a:p>
            <a:pPr marL="342900" lvl="0" indent="-342900" algn="l">
              <a:buFont typeface="Arial" panose="020B0604020202020204" pitchFamily="34" charset="0"/>
              <a:buChar char="•"/>
            </a:pPr>
            <a:r>
              <a:rPr lang="es-VE" dirty="0"/>
              <a:t>Anímate.  Nunca es tarde para comenzar a servir y hacer algo por la obra del Señor.</a:t>
            </a:r>
          </a:p>
          <a:p>
            <a:pPr marL="342900" lvl="0" indent="-342900" algn="l">
              <a:buFont typeface="Arial" panose="020B0604020202020204" pitchFamily="34" charset="0"/>
              <a:buChar char="•"/>
            </a:pPr>
            <a:r>
              <a:rPr lang="es-VE" dirty="0"/>
              <a:t>Se solidaria y trabaja en unidad.   Es importante Apoyarse unas otras.</a:t>
            </a:r>
          </a:p>
          <a:p>
            <a:pPr marL="342900" lvl="0" indent="-342900" algn="l">
              <a:buFont typeface="Arial" panose="020B0604020202020204" pitchFamily="34" charset="0"/>
              <a:buChar char="•"/>
            </a:pPr>
            <a:r>
              <a:rPr lang="es-VE" dirty="0"/>
              <a:t>Si eres soltera y te gusta trabajar no busques a alguien que no esté sujeto a Dios. Si esta casada también anima a tu esposo y ayúdale a que su ministerio sea más exitoso.</a:t>
            </a:r>
          </a:p>
          <a:p>
            <a:pPr marL="342900" lvl="0" indent="-342900" algn="l">
              <a:buFont typeface="Arial" panose="020B0604020202020204" pitchFamily="34" charset="0"/>
              <a:buChar char="•"/>
            </a:pPr>
            <a:r>
              <a:rPr lang="es-VE" dirty="0"/>
              <a:t>Motiva y no te desanimes, Trabaja con las que lo deseen. Busca un Timoteo, un Bernabé  o Un Pablo.</a:t>
            </a:r>
          </a:p>
          <a:p>
            <a:pPr marL="342900" lvl="0" indent="-342900" algn="l">
              <a:buFont typeface="Arial" panose="020B0604020202020204" pitchFamily="34" charset="0"/>
              <a:buChar char="•"/>
            </a:pPr>
            <a:r>
              <a:rPr lang="es-VE" dirty="0" smtClean="0"/>
              <a:t>Cásate </a:t>
            </a:r>
            <a:r>
              <a:rPr lang="es-VE" dirty="0"/>
              <a:t>con la prudencia, aprendamos a guardar silencio cuando tengamos que hacerlo.</a:t>
            </a:r>
          </a:p>
          <a:p>
            <a:pPr marL="342900" lvl="0" indent="-342900" algn="l">
              <a:buFont typeface="Arial" panose="020B0604020202020204" pitchFamily="34" charset="0"/>
              <a:buChar char="•"/>
            </a:pPr>
            <a:r>
              <a:rPr lang="es-VE" dirty="0"/>
              <a:t>Sujétate con amor y humildad a los siervos que el Señor ha puesto en la iglesia.</a:t>
            </a:r>
          </a:p>
          <a:p>
            <a:pPr marL="342900" indent="-342900" algn="l">
              <a:buFont typeface="Arial" panose="020B0604020202020204" pitchFamily="34" charset="0"/>
              <a:buChar char="•"/>
            </a:pPr>
            <a:endParaRPr lang="es-VE" dirty="0"/>
          </a:p>
        </p:txBody>
      </p:sp>
      <p:pic>
        <p:nvPicPr>
          <p:cNvPr id="4" name="Imagen 3" descr="IBIT logo"/>
          <p:cNvPicPr/>
          <p:nvPr/>
        </p:nvPicPr>
        <p:blipFill>
          <a:blip r:embed="rId2">
            <a:extLst>
              <a:ext uri="{28A0092B-C50C-407E-A947-70E740481C1C}">
                <a14:useLocalDpi xmlns:a14="http://schemas.microsoft.com/office/drawing/2010/main" val="0"/>
              </a:ext>
            </a:extLst>
          </a:blip>
          <a:srcRect/>
          <a:stretch>
            <a:fillRect/>
          </a:stretch>
        </p:blipFill>
        <p:spPr bwMode="auto">
          <a:xfrm>
            <a:off x="0" y="49525"/>
            <a:ext cx="2066925" cy="1507998"/>
          </a:xfrm>
          <a:prstGeom prst="rect">
            <a:avLst/>
          </a:prstGeom>
          <a:noFill/>
          <a:ln>
            <a:noFill/>
          </a:ln>
        </p:spPr>
      </p:pic>
      <p:sp>
        <p:nvSpPr>
          <p:cNvPr id="5" name="AutoShape 2" descr="Resultado de imagen para caracteristicas de una mujer cristia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dirty="0"/>
          </a:p>
        </p:txBody>
      </p:sp>
      <p:sp>
        <p:nvSpPr>
          <p:cNvPr id="6" name="AutoShape 4" descr="Resultado de imagen para caracteristicas de una mujer cristiana"/>
          <p:cNvSpPr>
            <a:spLocks noChangeAspect="1" noChangeArrowheads="1"/>
          </p:cNvSpPr>
          <p:nvPr/>
        </p:nvSpPr>
        <p:spPr bwMode="auto">
          <a:xfrm>
            <a:off x="9165372" y="144775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dirty="0"/>
          </a:p>
        </p:txBody>
      </p:sp>
      <p:pic>
        <p:nvPicPr>
          <p:cNvPr id="9222" name="Picture 6"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7772" y="0"/>
            <a:ext cx="2857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414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 y="49525"/>
            <a:ext cx="12192000" cy="1767083"/>
          </a:xfrm>
        </p:spPr>
        <p:txBody>
          <a:bodyPr>
            <a:normAutofit/>
          </a:bodyPr>
          <a:lstStyle/>
          <a:p>
            <a:r>
              <a:rPr lang="es-VE" sz="28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SEMINARIO </a:t>
            </a:r>
            <a:r>
              <a:rPr lang="es-VE" sz="2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s-VE" sz="2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s-VE" sz="2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CUATRO ENTREVISTAS A SIERVAS</a:t>
            </a:r>
            <a:br>
              <a:rPr lang="es-VE" sz="2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s-VE" sz="2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BUENAS Y </a:t>
            </a:r>
            <a:r>
              <a:rPr lang="es-VE" sz="28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FIELES</a:t>
            </a:r>
            <a:br>
              <a:rPr lang="es-VE" sz="28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s-VE" sz="28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Subtítulo 2"/>
          <p:cNvSpPr>
            <a:spLocks noGrp="1"/>
          </p:cNvSpPr>
          <p:nvPr>
            <p:ph type="subTitle" idx="1"/>
          </p:nvPr>
        </p:nvSpPr>
        <p:spPr>
          <a:xfrm>
            <a:off x="1" y="2235068"/>
            <a:ext cx="12192000" cy="4409572"/>
          </a:xfrm>
        </p:spPr>
        <p:txBody>
          <a:bodyPr>
            <a:normAutofit/>
          </a:bodyPr>
          <a:lstStyle/>
          <a:p>
            <a:pPr algn="l"/>
            <a:r>
              <a:rPr lang="es-VE" b="1" dirty="0" smtClean="0"/>
              <a:t>PARA </a:t>
            </a:r>
            <a:r>
              <a:rPr lang="es-VE" b="1" dirty="0"/>
              <a:t>LOS LÍDERES</a:t>
            </a:r>
            <a:endParaRPr lang="es-VE" dirty="0"/>
          </a:p>
          <a:p>
            <a:pPr marL="342900" lvl="0" indent="-342900" algn="l">
              <a:buFont typeface="Arial" panose="020B0604020202020204" pitchFamily="34" charset="0"/>
              <a:buChar char="•"/>
            </a:pPr>
            <a:r>
              <a:rPr lang="es-VE" dirty="0"/>
              <a:t>Ayuda a las damas a Identificar los roles: No se trata de ocupar el rol que no nos corresponde sino más bien de apoyar, servir contribuir a la edificación, estar activa, buscar un equilibrio.</a:t>
            </a:r>
          </a:p>
          <a:p>
            <a:pPr marL="342900" lvl="0" indent="-342900" algn="l">
              <a:buFont typeface="Arial" panose="020B0604020202020204" pitchFamily="34" charset="0"/>
              <a:buChar char="•"/>
            </a:pPr>
            <a:r>
              <a:rPr lang="es-VE" dirty="0"/>
              <a:t>Es necesario abrir el espacio de comunicación efectiva y constante con las damas.   Los líderes o servidores deben escuchar a las damas.</a:t>
            </a:r>
          </a:p>
          <a:p>
            <a:pPr marL="342900" lvl="0" indent="-342900" algn="l">
              <a:buFont typeface="Arial" panose="020B0604020202020204" pitchFamily="34" charset="0"/>
              <a:buChar char="•"/>
            </a:pPr>
            <a:r>
              <a:rPr lang="es-VE" dirty="0"/>
              <a:t>Delegar y romper paradigmas en cuantos algunos servicios, por ej. El video beam, la benevolencia.</a:t>
            </a:r>
          </a:p>
          <a:p>
            <a:pPr marL="342900" lvl="0" indent="-342900" algn="l">
              <a:buFont typeface="Arial" panose="020B0604020202020204" pitchFamily="34" charset="0"/>
              <a:buChar char="•"/>
            </a:pPr>
            <a:r>
              <a:rPr lang="es-VE" dirty="0"/>
              <a:t>Trabajar en equipo con las damas.</a:t>
            </a:r>
          </a:p>
          <a:p>
            <a:pPr marL="342900" lvl="0" indent="-342900" algn="l">
              <a:buFont typeface="Arial" panose="020B0604020202020204" pitchFamily="34" charset="0"/>
              <a:buChar char="•"/>
            </a:pPr>
            <a:r>
              <a:rPr lang="es-VE" dirty="0"/>
              <a:t>Aprovechar la tecnología.</a:t>
            </a:r>
          </a:p>
          <a:p>
            <a:pPr algn="l"/>
            <a:endParaRPr lang="es-VE" dirty="0"/>
          </a:p>
          <a:p>
            <a:endParaRPr lang="es-VE" dirty="0"/>
          </a:p>
        </p:txBody>
      </p:sp>
      <p:pic>
        <p:nvPicPr>
          <p:cNvPr id="4" name="Imagen 3" descr="IBIT logo"/>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66925" cy="1406530"/>
          </a:xfrm>
          <a:prstGeom prst="rect">
            <a:avLst/>
          </a:prstGeom>
          <a:noFill/>
          <a:ln>
            <a:noFill/>
          </a:ln>
        </p:spPr>
      </p:pic>
      <p:pic>
        <p:nvPicPr>
          <p:cNvPr id="10242" name="Picture 2" descr="Resultado de imagen para comunicacion entre mujeres y lideres var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63" y="5076967"/>
            <a:ext cx="6173338" cy="1781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777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 y="49525"/>
            <a:ext cx="12192000" cy="1767083"/>
          </a:xfrm>
        </p:spPr>
        <p:txBody>
          <a:bodyPr>
            <a:normAutofit/>
          </a:bodyPr>
          <a:lstStyle/>
          <a:p>
            <a:r>
              <a:rPr lang="es-VE" sz="28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SEMINARIO </a:t>
            </a:r>
            <a:r>
              <a:rPr lang="es-VE" sz="2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s-VE" sz="2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s-VE" sz="2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CUATRO ENTREVISTAS A SIERVAS</a:t>
            </a:r>
            <a:br>
              <a:rPr lang="es-VE" sz="2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s-VE" sz="2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BUENAS Y </a:t>
            </a:r>
            <a:r>
              <a:rPr lang="es-VE" sz="28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FIELES</a:t>
            </a:r>
            <a:br>
              <a:rPr lang="es-VE" sz="28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s-VE" sz="28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Subtítulo 2"/>
          <p:cNvSpPr>
            <a:spLocks noGrp="1"/>
          </p:cNvSpPr>
          <p:nvPr>
            <p:ph type="subTitle" idx="1"/>
          </p:nvPr>
        </p:nvSpPr>
        <p:spPr>
          <a:xfrm>
            <a:off x="0" y="2186300"/>
            <a:ext cx="12192000" cy="4324228"/>
          </a:xfrm>
        </p:spPr>
        <p:txBody>
          <a:bodyPr>
            <a:normAutofit fontScale="85000" lnSpcReduction="20000"/>
          </a:bodyPr>
          <a:lstStyle/>
          <a:p>
            <a:pPr lvl="0"/>
            <a:r>
              <a:rPr lang="es-VE" b="1" dirty="0"/>
              <a:t>ACERCA DE MI MINISTERIO VALIENTES Y ESFORZADAS…</a:t>
            </a:r>
            <a:endParaRPr lang="es-VE" dirty="0"/>
          </a:p>
          <a:p>
            <a:r>
              <a:rPr lang="es-VE" b="1" dirty="0"/>
              <a:t> </a:t>
            </a:r>
            <a:endParaRPr lang="es-VE" dirty="0"/>
          </a:p>
          <a:p>
            <a:r>
              <a:rPr lang="es-CO" i="1" dirty="0"/>
              <a:t>Alcanzar y llevar mujeres a Cristo de toda Colombia y de otros países en que Dios nos permita ser usadas, discipulándolas y desarrollando  en ellas  el carácter  y la valentía de Débora y así como el corazón,  esfuerzo y la disposición de Lidia con el fin de ser cristianas que reproduzcan el evangelio de Jesús como herramientas para su honra.</a:t>
            </a:r>
            <a:endParaRPr lang="es-VE" dirty="0"/>
          </a:p>
          <a:p>
            <a:r>
              <a:rPr lang="es-VE" i="1" dirty="0"/>
              <a:t> </a:t>
            </a:r>
            <a:endParaRPr lang="es-VE" dirty="0"/>
          </a:p>
          <a:p>
            <a:r>
              <a:rPr lang="es-VE" b="1" dirty="0"/>
              <a:t>VERSICULO Y PENSAMIENTOS DE CIERRE</a:t>
            </a:r>
            <a:endParaRPr lang="es-VE" dirty="0"/>
          </a:p>
          <a:p>
            <a:r>
              <a:rPr lang="es-VE" b="1" dirty="0"/>
              <a:t> </a:t>
            </a:r>
            <a:endParaRPr lang="es-VE" dirty="0"/>
          </a:p>
          <a:p>
            <a:r>
              <a:rPr lang="es-VE" dirty="0"/>
              <a:t>El que dice que permanece en El, debe andar como El anduvo.  1 Juan 2:6</a:t>
            </a:r>
          </a:p>
          <a:p>
            <a:r>
              <a:rPr lang="es-VE" dirty="0"/>
              <a:t> </a:t>
            </a:r>
          </a:p>
          <a:p>
            <a:r>
              <a:rPr lang="es-VE" dirty="0"/>
              <a:t>“Cuando empezamos a entender quién es Cristo y lo que Él ha hecho por nosotros, no vamos a necesitar otra motivación. ¡Cristo es suficiente!” — Paul Washer.</a:t>
            </a:r>
          </a:p>
          <a:p>
            <a:r>
              <a:rPr lang="es-VE" dirty="0"/>
              <a:t>“No brilles para que otros puedan verte. Brilla para que a través de ti otros puedan verlo a Él” — C.S. Lewis.</a:t>
            </a:r>
          </a:p>
          <a:p>
            <a:endParaRPr lang="es-VE" dirty="0"/>
          </a:p>
        </p:txBody>
      </p:sp>
      <p:pic>
        <p:nvPicPr>
          <p:cNvPr id="4" name="Imagen 3" descr="IBIT logo"/>
          <p:cNvPicPr/>
          <p:nvPr/>
        </p:nvPicPr>
        <p:blipFill>
          <a:blip r:embed="rId2">
            <a:extLst>
              <a:ext uri="{28A0092B-C50C-407E-A947-70E740481C1C}">
                <a14:useLocalDpi xmlns:a14="http://schemas.microsoft.com/office/drawing/2010/main" val="0"/>
              </a:ext>
            </a:extLst>
          </a:blip>
          <a:srcRect/>
          <a:stretch>
            <a:fillRect/>
          </a:stretch>
        </p:blipFill>
        <p:spPr bwMode="auto">
          <a:xfrm>
            <a:off x="0" y="300350"/>
            <a:ext cx="2066925" cy="1885950"/>
          </a:xfrm>
          <a:prstGeom prst="rect">
            <a:avLst/>
          </a:prstGeom>
          <a:noFill/>
          <a:ln>
            <a:noFill/>
          </a:ln>
        </p:spPr>
      </p:pic>
      <p:pic>
        <p:nvPicPr>
          <p:cNvPr id="8194"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3531" y="95487"/>
            <a:ext cx="3012935" cy="1265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594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mujeres al servicio de di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5360" y="340060"/>
            <a:ext cx="10058400" cy="6036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991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 y="49525"/>
            <a:ext cx="12192000" cy="1767083"/>
          </a:xfrm>
        </p:spPr>
        <p:txBody>
          <a:bodyPr>
            <a:normAutofit/>
          </a:bodyPr>
          <a:lstStyle/>
          <a:p>
            <a:r>
              <a:rPr lang="es-VE" sz="28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SEMINARIO </a:t>
            </a:r>
            <a:r>
              <a:rPr lang="es-VE" sz="2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s-VE" sz="2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s-VE" sz="2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CUATRO ENTREVISTAS A SIERVAS</a:t>
            </a:r>
            <a:br>
              <a:rPr lang="es-VE" sz="2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s-VE" sz="2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BUENAS Y </a:t>
            </a:r>
            <a:r>
              <a:rPr lang="es-VE" sz="28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FIELES</a:t>
            </a:r>
            <a:br>
              <a:rPr lang="es-VE" sz="28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s-VE" sz="28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Subtítulo 2"/>
          <p:cNvSpPr>
            <a:spLocks noGrp="1"/>
          </p:cNvSpPr>
          <p:nvPr>
            <p:ph type="subTitle" idx="1"/>
          </p:nvPr>
        </p:nvSpPr>
        <p:spPr>
          <a:xfrm>
            <a:off x="170688" y="2186300"/>
            <a:ext cx="11789664" cy="4324228"/>
          </a:xfrm>
        </p:spPr>
        <p:txBody>
          <a:bodyPr>
            <a:normAutofit fontScale="92500"/>
          </a:bodyPr>
          <a:lstStyle/>
          <a:p>
            <a:r>
              <a:rPr lang="es-VE" b="1" dirty="0">
                <a:solidFill>
                  <a:srgbClr val="002060"/>
                </a:solidFill>
              </a:rPr>
              <a:t>EXPERIENCIAS MINISTERIALES EXPLICADAS CON PRINCIPIOS </a:t>
            </a:r>
            <a:r>
              <a:rPr lang="es-VE" b="1" dirty="0" smtClean="0">
                <a:solidFill>
                  <a:srgbClr val="002060"/>
                </a:solidFill>
              </a:rPr>
              <a:t>BÍBLICOS.</a:t>
            </a:r>
          </a:p>
          <a:p>
            <a:pPr algn="l"/>
            <a:endParaRPr lang="es-VE" b="1" dirty="0" smtClean="0"/>
          </a:p>
          <a:p>
            <a:pPr algn="l"/>
            <a:r>
              <a:rPr lang="es-VE" b="1" dirty="0" smtClean="0"/>
              <a:t>MINISTERIOS </a:t>
            </a:r>
            <a:r>
              <a:rPr lang="es-VE" b="1" dirty="0"/>
              <a:t>DE MUJERES SIN LÍMITES </a:t>
            </a:r>
            <a:r>
              <a:rPr lang="es-VE" b="1" dirty="0" smtClean="0"/>
              <a:t>HUMANOS</a:t>
            </a:r>
          </a:p>
          <a:p>
            <a:pPr algn="just"/>
            <a:r>
              <a:rPr lang="es-VE" dirty="0"/>
              <a:t>N</a:t>
            </a:r>
            <a:r>
              <a:rPr lang="es-VE" dirty="0" smtClean="0"/>
              <a:t>o </a:t>
            </a:r>
            <a:r>
              <a:rPr lang="es-VE" dirty="0"/>
              <a:t>estoy hablando del orden bíblico de las mujeres en la iglesia; tampoco hablo de falta de sujeción o algo relacionado, más bien me refiero a que muchas veces las mujeres nos restringimos a trabajar en la obra del Señor por diferentes razones, miedo, pereza, falta de orientación, falta de apoyo del liderazgo de varones, </a:t>
            </a:r>
            <a:r>
              <a:rPr lang="es-VE" dirty="0" smtClean="0"/>
              <a:t>etc.</a:t>
            </a:r>
          </a:p>
          <a:p>
            <a:pPr algn="just"/>
            <a:r>
              <a:rPr lang="es-VE" dirty="0" smtClean="0"/>
              <a:t>Como </a:t>
            </a:r>
            <a:r>
              <a:rPr lang="es-VE" dirty="0"/>
              <a:t>mujeres estamos delimitadas por </a:t>
            </a:r>
            <a:r>
              <a:rPr lang="es-VE" dirty="0" smtClean="0"/>
              <a:t>Dios </a:t>
            </a:r>
            <a:r>
              <a:rPr lang="es-VE" dirty="0"/>
              <a:t>no por los seres humanos</a:t>
            </a:r>
            <a:r>
              <a:rPr lang="es-VE" dirty="0" smtClean="0"/>
              <a:t> </a:t>
            </a:r>
            <a:r>
              <a:rPr lang="es-VE" dirty="0"/>
              <a:t>en cuanto nuestro </a:t>
            </a:r>
            <a:r>
              <a:rPr lang="es-VE" dirty="0" smtClean="0"/>
              <a:t>papel, </a:t>
            </a:r>
            <a:r>
              <a:rPr lang="es-VE" dirty="0"/>
              <a:t>por ello es importante que estemos atentas al llamado de nuestro señor Jesús, quien dijo </a:t>
            </a:r>
          </a:p>
          <a:p>
            <a:r>
              <a:rPr lang="es-VE" i="1" dirty="0"/>
              <a:t> </a:t>
            </a:r>
            <a:endParaRPr lang="es-VE" dirty="0"/>
          </a:p>
          <a:p>
            <a:r>
              <a:rPr lang="es-VE" i="1" dirty="0"/>
              <a:t>"</a:t>
            </a:r>
            <a:r>
              <a:rPr lang="es-VE" b="1" i="1" dirty="0"/>
              <a:t>Mis ovejas oyen mi voz</a:t>
            </a:r>
            <a:r>
              <a:rPr lang="es-VE" i="1" dirty="0"/>
              <a:t>, y yo las conozco y me siguen" Juan 10:27.</a:t>
            </a:r>
            <a:endParaRPr lang="es-VE" dirty="0"/>
          </a:p>
          <a:p>
            <a:pPr algn="just"/>
            <a:endParaRPr lang="es-VE" dirty="0"/>
          </a:p>
          <a:p>
            <a:endParaRPr lang="es-VE" dirty="0"/>
          </a:p>
        </p:txBody>
      </p:sp>
      <p:pic>
        <p:nvPicPr>
          <p:cNvPr id="4" name="Imagen 3" descr="IBIT logo"/>
          <p:cNvPicPr/>
          <p:nvPr/>
        </p:nvPicPr>
        <p:blipFill>
          <a:blip r:embed="rId2">
            <a:extLst>
              <a:ext uri="{28A0092B-C50C-407E-A947-70E740481C1C}">
                <a14:useLocalDpi xmlns:a14="http://schemas.microsoft.com/office/drawing/2010/main" val="0"/>
              </a:ext>
            </a:extLst>
          </a:blip>
          <a:srcRect/>
          <a:stretch>
            <a:fillRect/>
          </a:stretch>
        </p:blipFill>
        <p:spPr bwMode="auto">
          <a:xfrm>
            <a:off x="0" y="37963"/>
            <a:ext cx="2066925" cy="1699138"/>
          </a:xfrm>
          <a:prstGeom prst="rect">
            <a:avLst/>
          </a:prstGeom>
          <a:noFill/>
          <a:ln>
            <a:noFill/>
          </a:ln>
        </p:spPr>
      </p:pic>
      <p:pic>
        <p:nvPicPr>
          <p:cNvPr id="5" name="Picture 4" descr="Resultado de imagen para MUJERES ESCUCHANDO LA VOZ DE DI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6839" y="86872"/>
            <a:ext cx="2321730" cy="1741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304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sultado de imagen para MUJERES QUE SERVIAN A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7950" y="32126"/>
            <a:ext cx="1924050" cy="205270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1" y="49525"/>
            <a:ext cx="12192000" cy="1157483"/>
          </a:xfrm>
        </p:spPr>
        <p:txBody>
          <a:bodyPr>
            <a:normAutofit fontScale="90000"/>
          </a:bodyPr>
          <a:lstStyle/>
          <a:p>
            <a:r>
              <a:rPr lang="es-VE" sz="20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SEMINARIO </a:t>
            </a:r>
            <a:r>
              <a:rPr lang="es-VE" sz="20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s-VE" sz="20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s-VE" sz="20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CUATRO ENTREVISTAS A SIERVAS</a:t>
            </a:r>
            <a:br>
              <a:rPr lang="es-VE" sz="20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s-VE" sz="20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BUENAS Y </a:t>
            </a:r>
            <a:r>
              <a:rPr lang="es-VE" sz="20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FIELES</a:t>
            </a:r>
            <a:br>
              <a:rPr lang="es-VE" sz="20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s-VE" sz="20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Subtítulo 2"/>
          <p:cNvSpPr>
            <a:spLocks noGrp="1"/>
          </p:cNvSpPr>
          <p:nvPr>
            <p:ph type="subTitle" idx="1"/>
          </p:nvPr>
        </p:nvSpPr>
        <p:spPr>
          <a:xfrm>
            <a:off x="0" y="1767840"/>
            <a:ext cx="11655552" cy="4742688"/>
          </a:xfrm>
        </p:spPr>
        <p:txBody>
          <a:bodyPr>
            <a:normAutofit/>
          </a:bodyPr>
          <a:lstStyle/>
          <a:p>
            <a:r>
              <a:rPr lang="es-VE" b="1" dirty="0">
                <a:solidFill>
                  <a:srgbClr val="002060"/>
                </a:solidFill>
              </a:rPr>
              <a:t>MINISTERIOS DE MUJERES SIN LÍMITES HUMANOS</a:t>
            </a:r>
            <a:endParaRPr lang="es-VE" dirty="0">
              <a:solidFill>
                <a:srgbClr val="002060"/>
              </a:solidFill>
            </a:endParaRPr>
          </a:p>
          <a:p>
            <a:r>
              <a:rPr lang="es-VE" dirty="0"/>
              <a:t>Y les decía: La mies a la verdad es mucha, más los obreros pocos; por tanto, rogad al Señor de la mies que envíe obreros a su mies.  LUCAS </a:t>
            </a:r>
            <a:r>
              <a:rPr lang="es-VE" dirty="0" smtClean="0"/>
              <a:t>10:2</a:t>
            </a:r>
          </a:p>
          <a:p>
            <a:endParaRPr lang="es-VE" dirty="0"/>
          </a:p>
          <a:p>
            <a:pPr algn="l"/>
            <a:r>
              <a:rPr lang="es-VE" i="1" dirty="0" smtClean="0"/>
              <a:t>El </a:t>
            </a:r>
            <a:r>
              <a:rPr lang="es-VE" i="1" dirty="0"/>
              <a:t>evangelio de Lucas,  </a:t>
            </a:r>
            <a:r>
              <a:rPr lang="es-VE" i="1" dirty="0" smtClean="0"/>
              <a:t>es </a:t>
            </a:r>
            <a:r>
              <a:rPr lang="es-VE" i="1" dirty="0"/>
              <a:t>realmente muy inspirador para todas las mujeres cristianas que en la actualidad desean servir al Señor</a:t>
            </a:r>
            <a:r>
              <a:rPr lang="es-VE" b="1" dirty="0"/>
              <a:t>.  </a:t>
            </a:r>
            <a:r>
              <a:rPr lang="es-VE" dirty="0"/>
              <a:t>De hecho me atrevería a decir que da la pauta para definir algunos ministerios de las mujeres en la época de Jesús.  Cristo revoluciono el papel de la mujer en ese tiempo.</a:t>
            </a:r>
          </a:p>
          <a:p>
            <a:pPr algn="l"/>
            <a:r>
              <a:rPr lang="es-VE" sz="1400" i="1" dirty="0"/>
              <a:t>Lucas 8: 1-3   Después de esto, Jesús estuvo recorriendo los pueblos y las aldeas, proclamando las buenas nuevas del reino de Dios. Lo acompañaban los doce, </a:t>
            </a:r>
            <a:r>
              <a:rPr lang="es-VE" sz="1400" b="1" i="1" baseline="30000" dirty="0"/>
              <a:t>2 </a:t>
            </a:r>
            <a:r>
              <a:rPr lang="es-VE" sz="1400" i="1" dirty="0"/>
              <a:t>y también algunas mujeres que habían sido sanadas de espíritus malignos y de enfermedades: María, a la que llamaban Magdalena, y de la que habían salido siete demonios; </a:t>
            </a:r>
            <a:r>
              <a:rPr lang="es-VE" sz="1400" b="1" i="1" baseline="30000" dirty="0"/>
              <a:t>3 </a:t>
            </a:r>
            <a:r>
              <a:rPr lang="es-VE" sz="1400" i="1" dirty="0"/>
              <a:t>Juana, esposa de Cuza, el administrador de Herodes; Susana y muchas más que los ayudaban con sus propios recursos.</a:t>
            </a:r>
            <a:endParaRPr lang="es-VE" sz="1400" dirty="0"/>
          </a:p>
          <a:p>
            <a:endParaRPr lang="es-VE" dirty="0"/>
          </a:p>
        </p:txBody>
      </p:sp>
      <p:pic>
        <p:nvPicPr>
          <p:cNvPr id="4" name="Imagen 3" descr="IBIT logo"/>
          <p:cNvPicPr/>
          <p:nvPr/>
        </p:nvPicPr>
        <p:blipFill>
          <a:blip r:embed="rId3">
            <a:extLst>
              <a:ext uri="{28A0092B-C50C-407E-A947-70E740481C1C}">
                <a14:useLocalDpi xmlns:a14="http://schemas.microsoft.com/office/drawing/2010/main" val="0"/>
              </a:ext>
            </a:extLst>
          </a:blip>
          <a:srcRect/>
          <a:stretch>
            <a:fillRect/>
          </a:stretch>
        </p:blipFill>
        <p:spPr bwMode="auto">
          <a:xfrm>
            <a:off x="0" y="32126"/>
            <a:ext cx="2066925" cy="1345570"/>
          </a:xfrm>
          <a:prstGeom prst="rect">
            <a:avLst/>
          </a:prstGeom>
          <a:noFill/>
          <a:ln>
            <a:noFill/>
          </a:ln>
        </p:spPr>
      </p:pic>
      <p:pic>
        <p:nvPicPr>
          <p:cNvPr id="2056" name="Picture 8" descr="Resultado de imagen para MINISTERIO DE MUJERES SIN LIMI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6101" y="5876543"/>
            <a:ext cx="3943350" cy="874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310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 y="49525"/>
            <a:ext cx="12192000" cy="1767083"/>
          </a:xfrm>
        </p:spPr>
        <p:txBody>
          <a:bodyPr>
            <a:normAutofit/>
          </a:bodyPr>
          <a:lstStyle/>
          <a:p>
            <a:r>
              <a:rPr lang="es-VE" sz="28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SEMINARIO </a:t>
            </a:r>
            <a:r>
              <a:rPr lang="es-VE" sz="2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s-VE" sz="2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s-VE" sz="2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CUATRO ENTREVISTAS A SIERVAS</a:t>
            </a:r>
            <a:br>
              <a:rPr lang="es-VE" sz="2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s-VE" sz="28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BUENAS Y </a:t>
            </a:r>
            <a:r>
              <a:rPr lang="es-VE" sz="28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FIELES</a:t>
            </a:r>
            <a:br>
              <a:rPr lang="es-VE" sz="28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s-VE" sz="28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Subtítulo 2"/>
          <p:cNvSpPr>
            <a:spLocks noGrp="1"/>
          </p:cNvSpPr>
          <p:nvPr>
            <p:ph type="subTitle" idx="1"/>
          </p:nvPr>
        </p:nvSpPr>
        <p:spPr>
          <a:xfrm>
            <a:off x="0" y="2186300"/>
            <a:ext cx="12192000" cy="4324228"/>
          </a:xfrm>
        </p:spPr>
        <p:txBody>
          <a:bodyPr>
            <a:normAutofit fontScale="92500"/>
          </a:bodyPr>
          <a:lstStyle/>
          <a:p>
            <a:pPr algn="just"/>
            <a:r>
              <a:rPr lang="es-VE" dirty="0"/>
              <a:t>A Continuación presentare una serie de áreas en que las mujeres podemos trabajar apoyados por  principios bíblicos dentro la iglesia.  Es importante recordar que tanto hombres como mujeres somos obreros en la viña del Señor y  si estamos conscientes de nuestra responsabilidad como hijos de Dios, no </a:t>
            </a:r>
            <a:r>
              <a:rPr lang="es-VE" dirty="0" smtClean="0"/>
              <a:t>nos </a:t>
            </a:r>
            <a:r>
              <a:rPr lang="es-VE" dirty="0"/>
              <a:t>quedaremos de brazos cruzados al momento de servir. </a:t>
            </a:r>
            <a:endParaRPr lang="es-VE" dirty="0" smtClean="0"/>
          </a:p>
          <a:p>
            <a:pPr marL="342900" indent="-342900" algn="l">
              <a:buFont typeface="Arial" panose="020B0604020202020204" pitchFamily="34" charset="0"/>
              <a:buChar char="•"/>
            </a:pPr>
            <a:r>
              <a:rPr lang="es-VE" b="1" dirty="0"/>
              <a:t>Evangelización y </a:t>
            </a:r>
            <a:r>
              <a:rPr lang="es-VE" b="1" dirty="0" smtClean="0"/>
              <a:t>Discipulado. </a:t>
            </a:r>
            <a:r>
              <a:rPr lang="es-VE" sz="2200" dirty="0">
                <a:effectLst>
                  <a:outerShdw blurRad="38100" dist="38100" dir="2700000" algn="tl">
                    <a:srgbClr val="000000">
                      <a:alpha val="43137"/>
                    </a:srgbClr>
                  </a:outerShdw>
                </a:effectLst>
              </a:rPr>
              <a:t>LUCAS </a:t>
            </a:r>
            <a:r>
              <a:rPr lang="es-VE" sz="2200" dirty="0" smtClean="0">
                <a:effectLst>
                  <a:outerShdw blurRad="38100" dist="38100" dir="2700000" algn="tl">
                    <a:srgbClr val="000000">
                      <a:alpha val="43137"/>
                    </a:srgbClr>
                  </a:outerShdw>
                </a:effectLst>
              </a:rPr>
              <a:t>10:1-3, </a:t>
            </a:r>
            <a:r>
              <a:rPr lang="es-VE" sz="2200" dirty="0">
                <a:effectLst>
                  <a:outerShdw blurRad="38100" dist="38100" dir="2700000" algn="tl">
                    <a:srgbClr val="000000">
                      <a:alpha val="43137"/>
                    </a:srgbClr>
                  </a:outerShdw>
                </a:effectLst>
              </a:rPr>
              <a:t>Mateo 28:19,20</a:t>
            </a:r>
          </a:p>
          <a:p>
            <a:pPr marL="342900" indent="-342900" algn="l">
              <a:buFont typeface="Arial" panose="020B0604020202020204" pitchFamily="34" charset="0"/>
              <a:buChar char="•"/>
            </a:pPr>
            <a:r>
              <a:rPr lang="es-VE" b="1" dirty="0" smtClean="0"/>
              <a:t>Trabajo Misionero: </a:t>
            </a:r>
            <a:r>
              <a:rPr lang="es-VE" dirty="0"/>
              <a:t>Desarrolla tu carácter misionero</a:t>
            </a:r>
            <a:r>
              <a:rPr lang="es-VE" b="1" dirty="0"/>
              <a:t>, </a:t>
            </a:r>
            <a:r>
              <a:rPr lang="es-VE" dirty="0"/>
              <a:t>escuchando el llamado de Dios y </a:t>
            </a:r>
            <a:r>
              <a:rPr lang="es-VE" dirty="0" smtClean="0"/>
              <a:t>poniendo en </a:t>
            </a:r>
            <a:r>
              <a:rPr lang="es-VE" dirty="0"/>
              <a:t>práctica tus </a:t>
            </a:r>
            <a:r>
              <a:rPr lang="es-VE" dirty="0" smtClean="0"/>
              <a:t>dones.  </a:t>
            </a:r>
            <a:r>
              <a:rPr lang="es-VE" b="1" dirty="0" smtClean="0"/>
              <a:t>El </a:t>
            </a:r>
            <a:r>
              <a:rPr lang="es-VE" b="1" dirty="0"/>
              <a:t>Ejemplo Priscila </a:t>
            </a:r>
            <a:r>
              <a:rPr lang="es-VE" dirty="0"/>
              <a:t>y su esposo Aquila. </a:t>
            </a:r>
            <a:r>
              <a:rPr lang="es-VE" b="1" dirty="0"/>
              <a:t> </a:t>
            </a:r>
            <a:r>
              <a:rPr lang="es-VE" dirty="0">
                <a:effectLst>
                  <a:outerShdw blurRad="38100" dist="38100" dir="2700000" algn="tl">
                    <a:srgbClr val="000000">
                      <a:alpha val="43137"/>
                    </a:srgbClr>
                  </a:outerShdw>
                </a:effectLst>
              </a:rPr>
              <a:t>HECHOS </a:t>
            </a:r>
            <a:r>
              <a:rPr lang="es-VE" dirty="0" smtClean="0">
                <a:effectLst>
                  <a:outerShdw blurRad="38100" dist="38100" dir="2700000" algn="tl">
                    <a:srgbClr val="000000">
                      <a:alpha val="43137"/>
                    </a:srgbClr>
                  </a:outerShdw>
                </a:effectLst>
              </a:rPr>
              <a:t>18:1-3. </a:t>
            </a:r>
            <a:r>
              <a:rPr lang="es-VE" dirty="0">
                <a:effectLst>
                  <a:outerShdw blurRad="38100" dist="38100" dir="2700000" algn="tl">
                    <a:srgbClr val="000000">
                      <a:alpha val="43137"/>
                    </a:srgbClr>
                  </a:outerShdw>
                </a:effectLst>
              </a:rPr>
              <a:t>18:18,24-26  </a:t>
            </a:r>
            <a:r>
              <a:rPr lang="es-VE" baseline="30000" dirty="0">
                <a:effectLst>
                  <a:outerShdw blurRad="38100" dist="38100" dir="2700000" algn="tl">
                    <a:srgbClr val="000000">
                      <a:alpha val="43137"/>
                    </a:srgbClr>
                  </a:outerShdw>
                </a:effectLst>
              </a:rPr>
              <a:t> </a:t>
            </a:r>
            <a:endParaRPr lang="es-VE" baseline="30000" dirty="0" smtClean="0">
              <a:effectLst>
                <a:outerShdw blurRad="38100" dist="38100" dir="2700000" algn="tl">
                  <a:srgbClr val="000000">
                    <a:alpha val="43137"/>
                  </a:srgbClr>
                </a:outerShdw>
              </a:effectLst>
            </a:endParaRPr>
          </a:p>
          <a:p>
            <a:pPr marL="342900" indent="-342900" algn="l">
              <a:buFont typeface="Arial" panose="020B0604020202020204" pitchFamily="34" charset="0"/>
              <a:buChar char="•"/>
            </a:pPr>
            <a:r>
              <a:rPr lang="es-VE" b="1" dirty="0" smtClean="0"/>
              <a:t>Visitación.  </a:t>
            </a:r>
            <a:r>
              <a:rPr lang="es-VE" sz="2200" dirty="0">
                <a:effectLst>
                  <a:outerShdw blurRad="38100" dist="38100" dir="2700000" algn="tl">
                    <a:srgbClr val="000000">
                      <a:alpha val="43137"/>
                    </a:srgbClr>
                  </a:outerShdw>
                </a:effectLst>
              </a:rPr>
              <a:t>MATEO 25:35-40</a:t>
            </a:r>
            <a:r>
              <a:rPr lang="es-VE" sz="2200" b="1" baseline="30000" dirty="0">
                <a:effectLst>
                  <a:outerShdw blurRad="38100" dist="38100" dir="2700000" algn="tl">
                    <a:srgbClr val="000000">
                      <a:alpha val="43137"/>
                    </a:srgbClr>
                  </a:outerShdw>
                </a:effectLst>
              </a:rPr>
              <a:t> </a:t>
            </a:r>
            <a:endParaRPr lang="es-VE" sz="2200" b="1" dirty="0">
              <a:effectLst>
                <a:outerShdw blurRad="38100" dist="38100" dir="2700000" algn="tl">
                  <a:srgbClr val="000000">
                    <a:alpha val="43137"/>
                  </a:srgbClr>
                </a:outerShdw>
              </a:effectLst>
            </a:endParaRPr>
          </a:p>
          <a:p>
            <a:pPr marL="342900" indent="-342900" algn="l">
              <a:buFont typeface="Arial" panose="020B0604020202020204" pitchFamily="34" charset="0"/>
              <a:buChar char="•"/>
            </a:pPr>
            <a:r>
              <a:rPr lang="es-VE" b="1" dirty="0"/>
              <a:t>De la iglesia a la comunidad  (Benevolencia*servicio*evangelización</a:t>
            </a:r>
            <a:r>
              <a:rPr lang="es-VE" b="1" dirty="0" smtClean="0"/>
              <a:t>) </a:t>
            </a:r>
            <a:r>
              <a:rPr lang="es-VE" sz="2200" dirty="0">
                <a:effectLst>
                  <a:outerShdw blurRad="38100" dist="38100" dir="2700000" algn="tl">
                    <a:srgbClr val="000000">
                      <a:alpha val="43137"/>
                    </a:srgbClr>
                  </a:outerShdw>
                </a:effectLst>
              </a:rPr>
              <a:t>SANTIAGO </a:t>
            </a:r>
            <a:r>
              <a:rPr lang="es-VE" sz="2200" dirty="0" smtClean="0">
                <a:effectLst>
                  <a:outerShdw blurRad="38100" dist="38100" dir="2700000" algn="tl">
                    <a:srgbClr val="000000">
                      <a:alpha val="43137"/>
                    </a:srgbClr>
                  </a:outerShdw>
                </a:effectLst>
              </a:rPr>
              <a:t>1:27, </a:t>
            </a:r>
            <a:r>
              <a:rPr lang="es-VE" sz="2200" dirty="0">
                <a:effectLst>
                  <a:outerShdw blurRad="38100" dist="38100" dir="2700000" algn="tl">
                    <a:srgbClr val="000000">
                      <a:alpha val="43137"/>
                    </a:srgbClr>
                  </a:outerShdw>
                </a:effectLst>
              </a:rPr>
              <a:t>MARCOS </a:t>
            </a:r>
            <a:r>
              <a:rPr lang="es-VE" sz="2200" dirty="0" smtClean="0">
                <a:effectLst>
                  <a:outerShdw blurRad="38100" dist="38100" dir="2700000" algn="tl">
                    <a:srgbClr val="000000">
                      <a:alpha val="43137"/>
                    </a:srgbClr>
                  </a:outerShdw>
                </a:effectLst>
              </a:rPr>
              <a:t>2:16-17</a:t>
            </a:r>
            <a:r>
              <a:rPr lang="es-VE" dirty="0" smtClean="0"/>
              <a:t> </a:t>
            </a:r>
            <a:endParaRPr lang="es-VE" b="1" dirty="0" smtClean="0"/>
          </a:p>
          <a:p>
            <a:pPr marL="342900" indent="-342900" algn="l">
              <a:buFont typeface="Arial" panose="020B0604020202020204" pitchFamily="34" charset="0"/>
              <a:buChar char="•"/>
            </a:pPr>
            <a:r>
              <a:rPr lang="es-VE" b="1" dirty="0" smtClean="0"/>
              <a:t>Damas.  Hechos 9:36-39</a:t>
            </a:r>
          </a:p>
          <a:p>
            <a:pPr marL="342900" indent="-342900" algn="l">
              <a:buFont typeface="Arial" panose="020B0604020202020204" pitchFamily="34" charset="0"/>
              <a:buChar char="•"/>
            </a:pPr>
            <a:r>
              <a:rPr lang="es-VE" b="1" dirty="0"/>
              <a:t>Niños, adolescentes, </a:t>
            </a:r>
            <a:r>
              <a:rPr lang="es-VE" b="1" dirty="0" smtClean="0"/>
              <a:t>Jóvenes. </a:t>
            </a:r>
            <a:r>
              <a:rPr lang="es-VE" dirty="0">
                <a:effectLst>
                  <a:outerShdw blurRad="38100" dist="38100" dir="2700000" algn="tl">
                    <a:srgbClr val="000000">
                      <a:alpha val="43137"/>
                    </a:srgbClr>
                  </a:outerShdw>
                </a:effectLst>
              </a:rPr>
              <a:t>Hechos </a:t>
            </a:r>
            <a:r>
              <a:rPr lang="es-VE" dirty="0" smtClean="0">
                <a:effectLst>
                  <a:outerShdw blurRad="38100" dist="38100" dir="2700000" algn="tl">
                    <a:srgbClr val="000000">
                      <a:alpha val="43137"/>
                    </a:srgbClr>
                  </a:outerShdw>
                </a:effectLst>
              </a:rPr>
              <a:t>16:1-3; </a:t>
            </a:r>
            <a:r>
              <a:rPr lang="es-VE" dirty="0">
                <a:effectLst>
                  <a:outerShdw blurRad="38100" dist="38100" dir="2700000" algn="tl">
                    <a:srgbClr val="000000">
                      <a:alpha val="43137"/>
                    </a:srgbClr>
                  </a:outerShdw>
                </a:effectLst>
              </a:rPr>
              <a:t>2 TIMOTEO 1:5</a:t>
            </a:r>
          </a:p>
        </p:txBody>
      </p:sp>
      <p:pic>
        <p:nvPicPr>
          <p:cNvPr id="4" name="Imagen 3" descr="IBIT logo"/>
          <p:cNvPicPr/>
          <p:nvPr/>
        </p:nvPicPr>
        <p:blipFill>
          <a:blip r:embed="rId2">
            <a:extLst>
              <a:ext uri="{28A0092B-C50C-407E-A947-70E740481C1C}">
                <a14:useLocalDpi xmlns:a14="http://schemas.microsoft.com/office/drawing/2010/main" val="0"/>
              </a:ext>
            </a:extLst>
          </a:blip>
          <a:srcRect/>
          <a:stretch>
            <a:fillRect/>
          </a:stretch>
        </p:blipFill>
        <p:spPr bwMode="auto">
          <a:xfrm>
            <a:off x="0" y="32126"/>
            <a:ext cx="2066925" cy="1345570"/>
          </a:xfrm>
          <a:prstGeom prst="rect">
            <a:avLst/>
          </a:prstGeom>
          <a:noFill/>
          <a:ln>
            <a:noFill/>
          </a:ln>
        </p:spPr>
      </p:pic>
      <p:pic>
        <p:nvPicPr>
          <p:cNvPr id="11266" name="Picture 2" descr="Resultado de imagen para ministerios de muj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1837" y="49525"/>
            <a:ext cx="2143125" cy="1767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002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 y="49525"/>
            <a:ext cx="7266431" cy="1035563"/>
          </a:xfrm>
        </p:spPr>
        <p:txBody>
          <a:bodyPr>
            <a:normAutofit/>
          </a:bodyPr>
          <a:lstStyle/>
          <a:p>
            <a:r>
              <a:rPr lang="es-VE" sz="16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SEMINARIO </a:t>
            </a:r>
            <a:r>
              <a:rPr lang="es-VE" sz="16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s-VE" sz="16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s-VE" sz="16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CUATRO ENTREVISTAS A SIERVAS</a:t>
            </a:r>
            <a:br>
              <a:rPr lang="es-VE" sz="16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s-VE" sz="16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BUENAS Y </a:t>
            </a:r>
            <a:r>
              <a:rPr lang="es-VE" sz="16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FIELES</a:t>
            </a:r>
            <a:r>
              <a:rPr lang="es-VE" sz="20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s-VE" sz="20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s-VE" sz="20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Subtítulo 2"/>
          <p:cNvSpPr>
            <a:spLocks noGrp="1"/>
          </p:cNvSpPr>
          <p:nvPr>
            <p:ph type="subTitle" idx="1"/>
          </p:nvPr>
        </p:nvSpPr>
        <p:spPr>
          <a:xfrm>
            <a:off x="0" y="1621536"/>
            <a:ext cx="4791456" cy="4888992"/>
          </a:xfrm>
        </p:spPr>
        <p:txBody>
          <a:bodyPr>
            <a:normAutofit/>
          </a:bodyPr>
          <a:lstStyle/>
          <a:p>
            <a:pPr algn="l"/>
            <a:r>
              <a:rPr lang="es-VE" dirty="0"/>
              <a:t>EJEMPLOS: </a:t>
            </a:r>
          </a:p>
          <a:p>
            <a:pPr marL="342900" lvl="0" indent="-342900" algn="l">
              <a:buFont typeface="Arial" panose="020B0604020202020204" pitchFamily="34" charset="0"/>
              <a:buChar char="•"/>
            </a:pPr>
            <a:r>
              <a:rPr lang="es-VE" dirty="0"/>
              <a:t>Experiencia con niños San Rafael Antioquia.</a:t>
            </a:r>
          </a:p>
          <a:p>
            <a:pPr marL="342900" lvl="0" indent="-342900" algn="l">
              <a:buFont typeface="Arial" panose="020B0604020202020204" pitchFamily="34" charset="0"/>
              <a:buChar char="•"/>
            </a:pPr>
            <a:r>
              <a:rPr lang="es-VE" dirty="0"/>
              <a:t>Experiencia en personas que han sido bautizadas compartiendo su gozo.</a:t>
            </a:r>
          </a:p>
          <a:p>
            <a:pPr marL="342900" lvl="0" indent="-342900" algn="l">
              <a:buFont typeface="Arial" panose="020B0604020202020204" pitchFamily="34" charset="0"/>
              <a:buChar char="•"/>
            </a:pPr>
            <a:r>
              <a:rPr lang="es-VE" dirty="0"/>
              <a:t>Conexiones con hermanos de otros países.</a:t>
            </a:r>
          </a:p>
          <a:p>
            <a:pPr marL="342900" lvl="0" indent="-342900" algn="l">
              <a:buFont typeface="Arial" panose="020B0604020202020204" pitchFamily="34" charset="0"/>
              <a:buChar char="•"/>
            </a:pPr>
            <a:r>
              <a:rPr lang="es-VE" dirty="0"/>
              <a:t>Consolación en dificultades.</a:t>
            </a:r>
          </a:p>
          <a:p>
            <a:pPr marL="342900" lvl="0" indent="-342900" algn="l">
              <a:buFont typeface="Arial" panose="020B0604020202020204" pitchFamily="34" charset="0"/>
              <a:buChar char="•"/>
            </a:pPr>
            <a:r>
              <a:rPr lang="es-VE" dirty="0"/>
              <a:t>Consejería.</a:t>
            </a:r>
          </a:p>
          <a:p>
            <a:pPr marL="342900" lvl="0" indent="-342900" algn="l">
              <a:buFont typeface="Arial" panose="020B0604020202020204" pitchFamily="34" charset="0"/>
              <a:buChar char="•"/>
            </a:pPr>
            <a:r>
              <a:rPr lang="es-VE" dirty="0"/>
              <a:t>Visitación</a:t>
            </a:r>
          </a:p>
          <a:p>
            <a:pPr marL="342900" indent="-342900" algn="l">
              <a:buFont typeface="Arial" panose="020B0604020202020204" pitchFamily="34" charset="0"/>
              <a:buChar char="•"/>
            </a:pPr>
            <a:endParaRPr lang="es-VE" dirty="0"/>
          </a:p>
        </p:txBody>
      </p:sp>
      <p:pic>
        <p:nvPicPr>
          <p:cNvPr id="4" name="Imagen 3" descr="IBIT logo"/>
          <p:cNvPicPr/>
          <p:nvPr/>
        </p:nvPicPr>
        <p:blipFill>
          <a:blip r:embed="rId2">
            <a:extLst>
              <a:ext uri="{28A0092B-C50C-407E-A947-70E740481C1C}">
                <a14:useLocalDpi xmlns:a14="http://schemas.microsoft.com/office/drawing/2010/main" val="0"/>
              </a:ext>
            </a:extLst>
          </a:blip>
          <a:srcRect/>
          <a:stretch>
            <a:fillRect/>
          </a:stretch>
        </p:blipFill>
        <p:spPr bwMode="auto">
          <a:xfrm>
            <a:off x="1" y="32126"/>
            <a:ext cx="1536192" cy="1345570"/>
          </a:xfrm>
          <a:prstGeom prst="rect">
            <a:avLst/>
          </a:prstGeom>
          <a:noFill/>
          <a:ln>
            <a:noFill/>
          </a:ln>
        </p:spPr>
      </p:pic>
      <p:pic>
        <p:nvPicPr>
          <p:cNvPr id="5" name="Imagen 4" descr="https://fbcdn-sphotos-e-a.akamaihd.net/hphotos-ak-xpf1/v/t1.0-9/10425450_10205350491186575_625083243709848075_n.jpg?oh=8e8435be4c10af4b29fb6a87a70a67a6&amp;oe=54FC35F1&amp;__gda__=1427216846_3d8d591aeeab2af5533fbcbc67b9041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1366" y="4582677"/>
            <a:ext cx="2931795" cy="2235200"/>
          </a:xfrm>
          <a:prstGeom prst="rect">
            <a:avLst/>
          </a:prstGeom>
          <a:noFill/>
          <a:ln>
            <a:noFill/>
          </a:ln>
        </p:spPr>
      </p:pic>
      <p:pic>
        <p:nvPicPr>
          <p:cNvPr id="6" name="Imagen 5" descr="https://fbcdn-sphotos-f-a.akamaihd.net/hphotos-ak-xpf1/v/t1.0-9/11008792_1383528188636511_3313630771896228693_n.jpg?oh=725ee3702ed2830c4ede2c555c6b1d4f&amp;oe=55BCCB2B&amp;__gda__=1437611284_21f6b5e654930aafa39dee694a06522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73501" y="4582677"/>
            <a:ext cx="2477516" cy="2206616"/>
          </a:xfrm>
          <a:prstGeom prst="rect">
            <a:avLst/>
          </a:prstGeom>
          <a:noFill/>
          <a:ln>
            <a:noFill/>
          </a:ln>
        </p:spPr>
      </p:pic>
      <p:pic>
        <p:nvPicPr>
          <p:cNvPr id="7" name="Imagen 6"/>
          <p:cNvPicPr/>
          <p:nvPr/>
        </p:nvPicPr>
        <p:blipFill>
          <a:blip r:embed="rId5">
            <a:extLst>
              <a:ext uri="{28A0092B-C50C-407E-A947-70E740481C1C}">
                <a14:useLocalDpi xmlns:a14="http://schemas.microsoft.com/office/drawing/2010/main" val="0"/>
              </a:ext>
            </a:extLst>
          </a:blip>
          <a:srcRect/>
          <a:stretch>
            <a:fillRect/>
          </a:stretch>
        </p:blipFill>
        <p:spPr bwMode="auto">
          <a:xfrm>
            <a:off x="4170990" y="4582677"/>
            <a:ext cx="2095698" cy="2171691"/>
          </a:xfrm>
          <a:prstGeom prst="rect">
            <a:avLst/>
          </a:prstGeom>
          <a:noFill/>
          <a:ln>
            <a:noFill/>
          </a:ln>
        </p:spPr>
      </p:pic>
      <p:pic>
        <p:nvPicPr>
          <p:cNvPr id="8" name="Imagen 7" descr="https://fbcdn-sphotos-e-a.akamaihd.net/hphotos-ak-xtf1/v/t1.0-9/13557871_10209992196066296_8922629867212920921_n.jpg?oh=857dfa7085d28f454aa45b9ba48f94f2&amp;oe=57F528B0&amp;__gda__=1476502420_4620d8c6d79b8d4f2b77bf9c218a566e"/>
          <p:cNvPicPr/>
          <p:nvPr/>
        </p:nvPicPr>
        <p:blipFill>
          <a:blip r:embed="rId6">
            <a:extLst>
              <a:ext uri="{28A0092B-C50C-407E-A947-70E740481C1C}">
                <a14:useLocalDpi xmlns:a14="http://schemas.microsoft.com/office/drawing/2010/main" val="0"/>
              </a:ext>
            </a:extLst>
          </a:blip>
          <a:srcRect/>
          <a:stretch>
            <a:fillRect/>
          </a:stretch>
        </p:blipFill>
        <p:spPr bwMode="auto">
          <a:xfrm>
            <a:off x="5010912" y="670560"/>
            <a:ext cx="6891337" cy="3653536"/>
          </a:xfrm>
          <a:prstGeom prst="rect">
            <a:avLst/>
          </a:prstGeom>
          <a:noFill/>
          <a:ln>
            <a:noFill/>
          </a:ln>
        </p:spPr>
      </p:pic>
    </p:spTree>
    <p:extLst>
      <p:ext uri="{BB962C8B-B14F-4D97-AF65-F5344CB8AC3E}">
        <p14:creationId xmlns:p14="http://schemas.microsoft.com/office/powerpoint/2010/main" val="2499523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83119"/>
            <a:ext cx="12192000" cy="1072896"/>
          </a:xfrm>
        </p:spPr>
        <p:txBody>
          <a:bodyPr>
            <a:normAutofit fontScale="90000"/>
          </a:bodyPr>
          <a:lstStyle/>
          <a:p>
            <a:r>
              <a:rPr lang="es-VE" sz="20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SEMINARIO </a:t>
            </a:r>
            <a:r>
              <a:rPr lang="es-VE" sz="20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s-VE" sz="20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s-VE" sz="20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CUATRO ENTREVISTAS A SIERVAS</a:t>
            </a:r>
            <a:br>
              <a:rPr lang="es-VE" sz="20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s-VE" sz="20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BUENAS Y </a:t>
            </a:r>
            <a:r>
              <a:rPr lang="es-VE" sz="20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FIELES</a:t>
            </a:r>
            <a:r>
              <a:rPr lang="es-VE" sz="24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s-VE" sz="24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s-VE" sz="24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Subtítulo 2"/>
          <p:cNvSpPr>
            <a:spLocks noGrp="1"/>
          </p:cNvSpPr>
          <p:nvPr>
            <p:ph type="subTitle" idx="1"/>
          </p:nvPr>
        </p:nvSpPr>
        <p:spPr>
          <a:xfrm>
            <a:off x="0" y="1694689"/>
            <a:ext cx="12192000" cy="4815840"/>
          </a:xfrm>
        </p:spPr>
        <p:txBody>
          <a:bodyPr>
            <a:normAutofit/>
          </a:bodyPr>
          <a:lstStyle/>
          <a:p>
            <a:r>
              <a:rPr lang="es-VE" b="1" dirty="0" smtClean="0">
                <a:solidFill>
                  <a:srgbClr val="002060"/>
                </a:solidFill>
              </a:rPr>
              <a:t> </a:t>
            </a:r>
            <a:r>
              <a:rPr lang="es-VE" b="1" dirty="0">
                <a:solidFill>
                  <a:srgbClr val="002060"/>
                </a:solidFill>
              </a:rPr>
              <a:t>EXPERIENCIAS PARA ANIMAR A MUJERES A SER CREATIVAS EN EL SERVICIO DEL </a:t>
            </a:r>
            <a:r>
              <a:rPr lang="es-VE" b="1" dirty="0" smtClean="0">
                <a:solidFill>
                  <a:srgbClr val="002060"/>
                </a:solidFill>
              </a:rPr>
              <a:t>SEÑOR</a:t>
            </a:r>
          </a:p>
          <a:p>
            <a:endParaRPr lang="es-VE" dirty="0">
              <a:solidFill>
                <a:srgbClr val="002060"/>
              </a:solidFill>
            </a:endParaRPr>
          </a:p>
          <a:p>
            <a:pPr marL="342900" lvl="0" indent="-342900" algn="l">
              <a:buFont typeface="Arial" panose="020B0604020202020204" pitchFamily="34" charset="0"/>
              <a:buChar char="•"/>
            </a:pPr>
            <a:r>
              <a:rPr lang="es-VE" dirty="0"/>
              <a:t>Estar atenta al llamado de Dios.  Ej. Samuel.</a:t>
            </a:r>
          </a:p>
          <a:p>
            <a:pPr marL="342900" lvl="0" indent="-342900" algn="l">
              <a:buFont typeface="Arial" panose="020B0604020202020204" pitchFamily="34" charset="0"/>
              <a:buChar char="•"/>
            </a:pPr>
            <a:r>
              <a:rPr lang="es-VE" dirty="0"/>
              <a:t>Desarrollar y poner en práctica tus dones.</a:t>
            </a:r>
          </a:p>
          <a:p>
            <a:pPr marL="342900" lvl="0" indent="-342900" algn="l">
              <a:buFont typeface="Arial" panose="020B0604020202020204" pitchFamily="34" charset="0"/>
              <a:buChar char="•"/>
            </a:pPr>
            <a:r>
              <a:rPr lang="es-VE" dirty="0"/>
              <a:t>Fortalecer tu fe.</a:t>
            </a:r>
          </a:p>
          <a:p>
            <a:pPr marL="342900" lvl="0" indent="-342900" algn="l">
              <a:buFont typeface="Arial" panose="020B0604020202020204" pitchFamily="34" charset="0"/>
              <a:buChar char="•"/>
            </a:pPr>
            <a:r>
              <a:rPr lang="es-VE" dirty="0"/>
              <a:t>Creer en el poder de Dios.</a:t>
            </a:r>
          </a:p>
          <a:p>
            <a:pPr marL="342900" lvl="0" indent="-342900" algn="l">
              <a:buFont typeface="Arial" panose="020B0604020202020204" pitchFamily="34" charset="0"/>
              <a:buChar char="•"/>
            </a:pPr>
            <a:r>
              <a:rPr lang="es-VE" dirty="0"/>
              <a:t>Ser creativa. No necesitas tener grandes recursos económicos para servir.</a:t>
            </a:r>
          </a:p>
          <a:p>
            <a:pPr marL="342900" lvl="0" indent="-342900" algn="l">
              <a:buFont typeface="Arial" panose="020B0604020202020204" pitchFamily="34" charset="0"/>
              <a:buChar char="•"/>
            </a:pPr>
            <a:r>
              <a:rPr lang="es-VE" dirty="0"/>
              <a:t>Trabajar en unidad.  Ejemplo de Aarón, Hur y Moisés.   Nehemías y la construcción del templo.</a:t>
            </a:r>
          </a:p>
          <a:p>
            <a:pPr marL="342900" lvl="0" indent="-342900" algn="l">
              <a:buFont typeface="Arial" panose="020B0604020202020204" pitchFamily="34" charset="0"/>
              <a:buChar char="•"/>
            </a:pPr>
            <a:r>
              <a:rPr lang="es-VE" dirty="0"/>
              <a:t>Detectar las personas que pueden ayudarte.</a:t>
            </a:r>
          </a:p>
          <a:p>
            <a:pPr marL="342900" lvl="0" indent="-342900" algn="l">
              <a:buFont typeface="Arial" panose="020B0604020202020204" pitchFamily="34" charset="0"/>
              <a:buChar char="•"/>
            </a:pPr>
            <a:r>
              <a:rPr lang="es-VE" dirty="0"/>
              <a:t>Desarrollar la valentía, el espíritu de servicio, el amor y gratitud.</a:t>
            </a:r>
          </a:p>
          <a:p>
            <a:pPr algn="l"/>
            <a:endParaRPr lang="es-VE" dirty="0"/>
          </a:p>
          <a:p>
            <a:endParaRPr lang="es-VE" dirty="0"/>
          </a:p>
        </p:txBody>
      </p:sp>
      <p:pic>
        <p:nvPicPr>
          <p:cNvPr id="4" name="Imagen 3" descr="IBIT logo"/>
          <p:cNvPicPr/>
          <p:nvPr/>
        </p:nvPicPr>
        <p:blipFill>
          <a:blip r:embed="rId2">
            <a:extLst>
              <a:ext uri="{28A0092B-C50C-407E-A947-70E740481C1C}">
                <a14:useLocalDpi xmlns:a14="http://schemas.microsoft.com/office/drawing/2010/main" val="0"/>
              </a:ext>
            </a:extLst>
          </a:blip>
          <a:srcRect/>
          <a:stretch>
            <a:fillRect/>
          </a:stretch>
        </p:blipFill>
        <p:spPr bwMode="auto">
          <a:xfrm>
            <a:off x="1" y="19934"/>
            <a:ext cx="1694688" cy="1199266"/>
          </a:xfrm>
          <a:prstGeom prst="rect">
            <a:avLst/>
          </a:prstGeom>
          <a:noFill/>
          <a:ln>
            <a:noFill/>
          </a:ln>
        </p:spPr>
      </p:pic>
      <p:pic>
        <p:nvPicPr>
          <p:cNvPr id="5" name="Picture 2" descr="Resultado de imagen para ministerios de muj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744" y="2675025"/>
            <a:ext cx="5363569" cy="113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830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 y="49525"/>
            <a:ext cx="12192000" cy="1169675"/>
          </a:xfrm>
        </p:spPr>
        <p:txBody>
          <a:bodyPr>
            <a:normAutofit fontScale="90000"/>
          </a:bodyPr>
          <a:lstStyle/>
          <a:p>
            <a:r>
              <a:rPr lang="es-VE" sz="20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SEMINARIO </a:t>
            </a:r>
            <a:r>
              <a:rPr lang="es-VE" sz="20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s-VE" sz="20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s-VE" sz="20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CUATRO ENTREVISTAS A SIERVAS</a:t>
            </a:r>
            <a:br>
              <a:rPr lang="es-VE" sz="20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s-VE" sz="2000" dirty="0" smtClean="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 BUENAS Y </a:t>
            </a:r>
            <a:r>
              <a:rPr lang="es-VE" sz="20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t>FIELES</a:t>
            </a:r>
            <a:br>
              <a:rPr lang="es-VE" sz="20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s-VE" sz="2000" dirty="0">
              <a:solidFill>
                <a:srgbClr val="CC0066"/>
              </a:solidFill>
              <a:effectLst>
                <a:glow rad="127000">
                  <a:schemeClr val="bg2"/>
                </a:glow>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Subtítulo 2"/>
          <p:cNvSpPr>
            <a:spLocks noGrp="1"/>
          </p:cNvSpPr>
          <p:nvPr>
            <p:ph type="subTitle" idx="1"/>
          </p:nvPr>
        </p:nvSpPr>
        <p:spPr>
          <a:xfrm>
            <a:off x="0" y="1536192"/>
            <a:ext cx="12192000" cy="5321808"/>
          </a:xfrm>
        </p:spPr>
        <p:txBody>
          <a:bodyPr>
            <a:normAutofit/>
          </a:bodyPr>
          <a:lstStyle/>
          <a:p>
            <a:pPr lvl="0"/>
            <a:r>
              <a:rPr lang="es-VE" b="1" dirty="0" smtClean="0">
                <a:solidFill>
                  <a:srgbClr val="002060"/>
                </a:solidFill>
                <a:effectLst>
                  <a:outerShdw blurRad="38100" dist="38100" dir="2700000" algn="tl">
                    <a:srgbClr val="000000">
                      <a:alpha val="43137"/>
                    </a:srgbClr>
                  </a:outerShdw>
                </a:effectLst>
              </a:rPr>
              <a:t>EJEMPLOS DE ACTIVIDADES QUE TIENEN UN IMPACTO POSITIVO</a:t>
            </a:r>
          </a:p>
          <a:p>
            <a:pPr lvl="0" algn="l"/>
            <a:r>
              <a:rPr lang="es-VE" dirty="0" smtClean="0"/>
              <a:t>MINISTERIO </a:t>
            </a:r>
            <a:r>
              <a:rPr lang="es-VE" dirty="0"/>
              <a:t>INFANTIL</a:t>
            </a:r>
            <a:r>
              <a:rPr lang="es-VE" dirty="0" smtClean="0"/>
              <a:t>:</a:t>
            </a:r>
            <a:r>
              <a:rPr lang="es-VE" dirty="0"/>
              <a:t> </a:t>
            </a:r>
            <a:endParaRPr lang="es-VE" dirty="0" smtClean="0"/>
          </a:p>
          <a:p>
            <a:pPr marL="342900" lvl="0" indent="-342900" algn="l">
              <a:buFont typeface="Arial" panose="020B0604020202020204" pitchFamily="34" charset="0"/>
              <a:buChar char="•"/>
            </a:pPr>
            <a:endParaRPr lang="es-VE" sz="2000" dirty="0"/>
          </a:p>
          <a:p>
            <a:pPr marL="800100" lvl="1" indent="-342900" algn="l">
              <a:buFont typeface="Arial" panose="020B0604020202020204" pitchFamily="34" charset="0"/>
              <a:buChar char="•"/>
            </a:pPr>
            <a:r>
              <a:rPr lang="es-VE" dirty="0"/>
              <a:t>Escuela bíblica de vacaciones en el barrio o en tu colonia.</a:t>
            </a:r>
            <a:endParaRPr lang="es-VE" sz="1800" dirty="0"/>
          </a:p>
          <a:p>
            <a:pPr marL="800100" lvl="1" indent="-342900" algn="l">
              <a:buFont typeface="Arial" panose="020B0604020202020204" pitchFamily="34" charset="0"/>
              <a:buChar char="•"/>
            </a:pPr>
            <a:r>
              <a:rPr lang="es-VE" dirty="0"/>
              <a:t>De la Iglesia a la comunidad: Ej. actividad con niños Chía. </a:t>
            </a:r>
            <a:endParaRPr lang="es-VE" sz="1800" dirty="0"/>
          </a:p>
          <a:p>
            <a:pPr marL="800100" lvl="1" indent="-342900" algn="l">
              <a:buFont typeface="Arial" panose="020B0604020202020204" pitchFamily="34" charset="0"/>
              <a:buChar char="•"/>
            </a:pPr>
            <a:r>
              <a:rPr lang="es-VE" dirty="0"/>
              <a:t>Apoyo a misiones para escuela bíblica de vacaciones.  Ej. San Rafael Antioquia.</a:t>
            </a:r>
            <a:endParaRPr lang="es-VE" sz="1800" dirty="0"/>
          </a:p>
          <a:p>
            <a:pPr marL="800100" lvl="1" indent="-342900" algn="l">
              <a:buFont typeface="Arial" panose="020B0604020202020204" pitchFamily="34" charset="0"/>
              <a:buChar char="•"/>
            </a:pPr>
            <a:r>
              <a:rPr lang="es-VE" dirty="0"/>
              <a:t>Seminarios de capacitación a maestras, mostrando como podemos enseñar a nuestros niños buscando llegar a sus corazones, saliéndonos de los patrones o metodologías comunes.</a:t>
            </a:r>
            <a:endParaRPr lang="es-VE" sz="1800" dirty="0"/>
          </a:p>
          <a:p>
            <a:pPr algn="l"/>
            <a:r>
              <a:rPr lang="es-VE" dirty="0"/>
              <a:t> </a:t>
            </a:r>
            <a:endParaRPr lang="es-VE" sz="2000" dirty="0"/>
          </a:p>
          <a:p>
            <a:pPr lvl="0" algn="l"/>
            <a:r>
              <a:rPr lang="es-VE" dirty="0" smtClean="0"/>
              <a:t>MINISTERIO </a:t>
            </a:r>
            <a:r>
              <a:rPr lang="es-VE" dirty="0"/>
              <a:t>SOCIAL Y DE BENEVOLENCIA(interno y externo)</a:t>
            </a:r>
            <a:endParaRPr lang="es-VE" sz="2000" dirty="0"/>
          </a:p>
          <a:p>
            <a:pPr algn="l"/>
            <a:r>
              <a:rPr lang="es-VE" dirty="0"/>
              <a:t> </a:t>
            </a:r>
            <a:endParaRPr lang="es-VE" sz="2000" dirty="0"/>
          </a:p>
          <a:p>
            <a:pPr marL="800100" lvl="1" indent="-342900" algn="l">
              <a:buFont typeface="Arial" panose="020B0604020202020204" pitchFamily="34" charset="0"/>
              <a:buChar char="•"/>
            </a:pPr>
            <a:r>
              <a:rPr lang="es-VE" dirty="0"/>
              <a:t>Impactando el barrio donde esta nuestra congregación.  </a:t>
            </a:r>
            <a:endParaRPr lang="es-VE" sz="1800" dirty="0"/>
          </a:p>
          <a:p>
            <a:pPr marL="1200150" lvl="2" indent="-285750" algn="l">
              <a:buFont typeface="Arial" panose="020B0604020202020204" pitchFamily="34" charset="0"/>
              <a:buChar char="•"/>
            </a:pPr>
            <a:r>
              <a:rPr lang="es-VE" dirty="0"/>
              <a:t>Ej. Ministerio en Hogar de Ancianos, Fundaciones, etc.</a:t>
            </a:r>
            <a:endParaRPr lang="es-VE" sz="1600" dirty="0"/>
          </a:p>
          <a:p>
            <a:pPr marL="800100" lvl="1" indent="-342900" algn="l">
              <a:buFont typeface="Arial" panose="020B0604020202020204" pitchFamily="34" charset="0"/>
              <a:buChar char="•"/>
            </a:pPr>
            <a:r>
              <a:rPr lang="es-VE" dirty="0"/>
              <a:t>Caja Víveres para hermanos necesitados en nuestra congregación.</a:t>
            </a:r>
            <a:endParaRPr lang="es-VE" sz="1800" dirty="0"/>
          </a:p>
          <a:p>
            <a:endParaRPr lang="es-VE" b="1" dirty="0" smtClean="0">
              <a:solidFill>
                <a:srgbClr val="002060"/>
              </a:solidFill>
            </a:endParaRPr>
          </a:p>
        </p:txBody>
      </p:sp>
      <p:pic>
        <p:nvPicPr>
          <p:cNvPr id="4" name="Imagen 3" descr="IBIT logo"/>
          <p:cNvPicPr/>
          <p:nvPr/>
        </p:nvPicPr>
        <p:blipFill>
          <a:blip r:embed="rId2">
            <a:extLst>
              <a:ext uri="{28A0092B-C50C-407E-A947-70E740481C1C}">
                <a14:useLocalDpi xmlns:a14="http://schemas.microsoft.com/office/drawing/2010/main" val="0"/>
              </a:ext>
            </a:extLst>
          </a:blip>
          <a:srcRect/>
          <a:stretch>
            <a:fillRect/>
          </a:stretch>
        </p:blipFill>
        <p:spPr bwMode="auto">
          <a:xfrm>
            <a:off x="0" y="49525"/>
            <a:ext cx="1670304" cy="1303787"/>
          </a:xfrm>
          <a:prstGeom prst="rect">
            <a:avLst/>
          </a:prstGeom>
          <a:noFill/>
          <a:ln>
            <a:noFill/>
          </a:ln>
        </p:spPr>
      </p:pic>
      <p:pic>
        <p:nvPicPr>
          <p:cNvPr id="13314" name="Picture 2" descr="Resultado de imagen para ministerio infant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6247" y="2112014"/>
            <a:ext cx="2305683" cy="128627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Resultado de imagen para jesus y los necesitad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50" y="5049671"/>
            <a:ext cx="3333750" cy="1535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092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scontent-mia1-1.xx.fbcdn.net/v/t1.0-9/13418883_10209853025947130_5078599771148266096_n.jpg?oh=434ad8a0d4ad0bedca908286abd33834&amp;oe=57FF1ED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170688"/>
            <a:ext cx="3394964" cy="3214497"/>
          </a:xfrm>
          <a:prstGeom prst="rect">
            <a:avLst/>
          </a:prstGeom>
          <a:noFill/>
          <a:ln>
            <a:noFill/>
          </a:ln>
        </p:spPr>
      </p:pic>
      <p:pic>
        <p:nvPicPr>
          <p:cNvPr id="10" name="Picture 2" descr="La imagen puede contener: 5 personas, personas de pie y niñ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705088" y="-3810"/>
            <a:ext cx="3486912" cy="33889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La imagen puede contener: una o varias personas y calza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877054" y="0"/>
            <a:ext cx="4255009" cy="3388995"/>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descr="https://fbcdn-sphotos-e-a.akamaihd.net/hphotos-ak-xfp1/v/t1.0-9/11891150_10207580329691144_4737144783705310633_n.jpg?oh=3a2fecdee029250fdfaefc90f509f6e9&amp;oe=5664F035&amp;__gda__=1450880080_cece6b1dbd93ccdc87e038a6a83dee2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499" y="3669536"/>
            <a:ext cx="3141345" cy="2773680"/>
          </a:xfrm>
          <a:prstGeom prst="rect">
            <a:avLst/>
          </a:prstGeom>
          <a:noFill/>
          <a:ln>
            <a:noFill/>
          </a:ln>
        </p:spPr>
      </p:pic>
      <p:pic>
        <p:nvPicPr>
          <p:cNvPr id="14" name="Imagen 13" descr="https://fbcdn-sphotos-f-a.akamaihd.net/hphotos-ak-xap1/v/t1.0-9/12341635_10208267447628663_3865415904968341729_n.jpg?oh=068ef6fe3b8468725bb780a78a1ebf3f&amp;oe=56D60664&amp;__gda__=1457478705_00b8c202c054cd664ce5499a5632074b"/>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7053" y="3757928"/>
            <a:ext cx="4255009" cy="2596896"/>
          </a:xfrm>
          <a:prstGeom prst="rect">
            <a:avLst/>
          </a:prstGeom>
          <a:noFill/>
          <a:ln>
            <a:noFill/>
          </a:ln>
        </p:spPr>
      </p:pic>
      <p:pic>
        <p:nvPicPr>
          <p:cNvPr id="15" name="Imagen 14" descr="https://fbcdn-sphotos-b-a.akamaihd.net/hphotos-ak-xpt1/v/t1.0-9/11165240_10206733748287138_1986795708090087198_n.jpg?oh=22edbd3cff7304d6d2bac9086208d4f8&amp;oe=55C9EB73&amp;__gda__=1440109434_db95ed4c60e4f452a5a2521c43fbc6e8"/>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05088" y="3823588"/>
            <a:ext cx="3486912" cy="2443099"/>
          </a:xfrm>
          <a:prstGeom prst="rect">
            <a:avLst/>
          </a:prstGeom>
          <a:noFill/>
          <a:ln>
            <a:noFill/>
          </a:ln>
        </p:spPr>
      </p:pic>
    </p:spTree>
    <p:extLst>
      <p:ext uri="{BB962C8B-B14F-4D97-AF65-F5344CB8AC3E}">
        <p14:creationId xmlns:p14="http://schemas.microsoft.com/office/powerpoint/2010/main" val="485338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VE" dirty="0"/>
          </a:p>
        </p:txBody>
      </p:sp>
      <p:sp>
        <p:nvSpPr>
          <p:cNvPr id="3" name="Marcador de contenido 2"/>
          <p:cNvSpPr>
            <a:spLocks noGrp="1"/>
          </p:cNvSpPr>
          <p:nvPr>
            <p:ph idx="1"/>
          </p:nvPr>
        </p:nvSpPr>
        <p:spPr/>
        <p:txBody>
          <a:bodyPr/>
          <a:lstStyle/>
          <a:p>
            <a:endParaRPr lang="es-VE" dirty="0"/>
          </a:p>
        </p:txBody>
      </p:sp>
      <p:pic>
        <p:nvPicPr>
          <p:cNvPr id="4" name="Imagen 3" descr="https://fbcdn-sphotos-a-a.akamaihd.net/hphotos-ak-xfp1/v/t1.0-9/13567227_10209992198986369_7920390429399536343_n.jpg?oh=09bc30ce29fc004c16196fcb10f50d56&amp;oe=583208DA&amp;__gda__=1479999679_8f9368d02a0bd77575db06ec68d9fdf4"/>
          <p:cNvPicPr/>
          <p:nvPr/>
        </p:nvPicPr>
        <p:blipFill>
          <a:blip r:embed="rId2">
            <a:extLst>
              <a:ext uri="{28A0092B-C50C-407E-A947-70E740481C1C}">
                <a14:useLocalDpi xmlns:a14="http://schemas.microsoft.com/office/drawing/2010/main" val="0"/>
              </a:ext>
            </a:extLst>
          </a:blip>
          <a:srcRect/>
          <a:stretch>
            <a:fillRect/>
          </a:stretch>
        </p:blipFill>
        <p:spPr bwMode="auto">
          <a:xfrm>
            <a:off x="3719739" y="-91440"/>
            <a:ext cx="8607552" cy="6949440"/>
          </a:xfrm>
          <a:prstGeom prst="rect">
            <a:avLst/>
          </a:prstGeom>
          <a:noFill/>
          <a:ln>
            <a:noFill/>
          </a:ln>
        </p:spPr>
      </p:pic>
      <p:pic>
        <p:nvPicPr>
          <p:cNvPr id="5122" name="Picture 2" descr="La imagen puede contener: 4 personas, personas sonriendo, personas de pie y personas sent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3719737" y="0"/>
            <a:ext cx="43139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a imagen puede contener: 2 personas, personas sentadas, niños e interi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3514" y="3383280"/>
            <a:ext cx="4168485" cy="332487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La imagen puede contener: 1 persona, senta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918" y="-91440"/>
            <a:ext cx="3842655" cy="347472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La imagen puede contener: 1 persona, de pie e interi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50" y="3383280"/>
            <a:ext cx="3899288" cy="340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523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798</Words>
  <Application>Microsoft Office PowerPoint</Application>
  <PresentationFormat>Panorámica</PresentationFormat>
  <Paragraphs>123</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Aharoni</vt:lpstr>
      <vt:lpstr>Arial</vt:lpstr>
      <vt:lpstr>Calibri</vt:lpstr>
      <vt:lpstr>Calibri Light</vt:lpstr>
      <vt:lpstr>Tema de Office</vt:lpstr>
      <vt:lpstr>SEMINARIO  CUATRO ENTREVISTAS A SIERVAS  BUENAS Y FIELES </vt:lpstr>
      <vt:lpstr>SEMINARIO  CUATRO ENTREVISTAS A SIERVAS  BUENAS Y FIELES </vt:lpstr>
      <vt:lpstr>SEMINARIO  CUATRO ENTREVISTAS A SIERVAS  BUENAS Y FIELES </vt:lpstr>
      <vt:lpstr>SEMINARIO  CUATRO ENTREVISTAS A SIERVAS  BUENAS Y FIELES </vt:lpstr>
      <vt:lpstr>SEMINARIO  CUATRO ENTREVISTAS A SIERVAS  BUENAS Y FIELES </vt:lpstr>
      <vt:lpstr>SEMINARIO  CUATRO ENTREVISTAS A SIERVAS  BUENAS Y FIELES </vt:lpstr>
      <vt:lpstr>SEMINARIO  CUATRO ENTREVISTAS A SIERVAS  BUENAS Y FIELES </vt:lpstr>
      <vt:lpstr>Presentación de PowerPoint</vt:lpstr>
      <vt:lpstr>Presentación de PowerPoint</vt:lpstr>
      <vt:lpstr>SEMINARIO  CUATRO ENTREVISTAS A SIERVAS  BUENAS Y FIELES </vt:lpstr>
      <vt:lpstr>Presentación de PowerPoint</vt:lpstr>
      <vt:lpstr>SEMINARIO  CUATRO ENTREVISTAS A SIERVAS  BUENAS Y FIELES </vt:lpstr>
      <vt:lpstr>SEMINARIO  CUATRO ENTREVISTAS A SIERVAS  BUENAS Y FIELES </vt:lpstr>
      <vt:lpstr>SEMINARIO  CUATRO ENTREVISTAS A SIERVAS  BUENAS Y FIELES </vt:lpstr>
      <vt:lpstr>SEMINARIO  CUATRO ENTREVISTAS A SIERVAS  BUENAS Y FIELES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Ingles</dc:creator>
  <cp:lastModifiedBy>Claudia Ingles</cp:lastModifiedBy>
  <cp:revision>108</cp:revision>
  <dcterms:created xsi:type="dcterms:W3CDTF">2017-02-18T13:42:17Z</dcterms:created>
  <dcterms:modified xsi:type="dcterms:W3CDTF">2017-02-23T02:57:27Z</dcterms:modified>
</cp:coreProperties>
</file>