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5" r:id="rId3"/>
    <p:sldId id="258" r:id="rId4"/>
    <p:sldId id="265" r:id="rId5"/>
    <p:sldId id="260" r:id="rId6"/>
    <p:sldId id="261" r:id="rId7"/>
    <p:sldId id="262" r:id="rId8"/>
    <p:sldId id="264" r:id="rId9"/>
    <p:sldId id="263" r:id="rId10"/>
    <p:sldId id="266" r:id="rId11"/>
    <p:sldId id="286" r:id="rId12"/>
    <p:sldId id="287" r:id="rId13"/>
    <p:sldId id="268" r:id="rId14"/>
    <p:sldId id="288" r:id="rId15"/>
    <p:sldId id="289" r:id="rId16"/>
    <p:sldId id="290" r:id="rId17"/>
    <p:sldId id="291" r:id="rId18"/>
    <p:sldId id="292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FF99"/>
    <a:srgbClr val="00FFFF"/>
    <a:srgbClr val="3D1C05"/>
    <a:srgbClr val="006666"/>
    <a:srgbClr val="008080"/>
    <a:srgbClr val="C10F9F"/>
    <a:srgbClr val="7A0000"/>
    <a:srgbClr val="FF00FF"/>
    <a:srgbClr val="FFF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63706-8A04-479A-BBC5-A9381F60CCF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2591FCC-47BA-49E3-B3B6-AD8E47E80EFD}">
      <dgm:prSet phldrT="[Texto]" custT="1"/>
      <dgm:spPr>
        <a:solidFill>
          <a:schemeClr val="bg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R" sz="2800" dirty="0" smtClean="0">
              <a:solidFill>
                <a:schemeClr val="bg1"/>
              </a:solidFill>
            </a:rPr>
            <a:t>Éxodo continúa la historia de </a:t>
          </a:r>
          <a:r>
            <a:rPr lang="es-CR" sz="2800" dirty="0" smtClean="0">
              <a:solidFill>
                <a:srgbClr val="00B0F0"/>
              </a:solidFill>
            </a:rPr>
            <a:t>Génesis</a:t>
          </a:r>
          <a:endParaRPr lang="es-MX" sz="2800" dirty="0">
            <a:solidFill>
              <a:srgbClr val="00B0F0"/>
            </a:solidFill>
          </a:endParaRPr>
        </a:p>
      </dgm:t>
    </dgm:pt>
    <dgm:pt modelId="{DB45B2D7-7AB5-4A70-8554-7E4367DDAEAE}" type="parTrans" cxnId="{59AE9D14-D792-4415-BB1A-07585708D3C8}">
      <dgm:prSet/>
      <dgm:spPr/>
      <dgm:t>
        <a:bodyPr/>
        <a:lstStyle/>
        <a:p>
          <a:endParaRPr lang="es-MX"/>
        </a:p>
      </dgm:t>
    </dgm:pt>
    <dgm:pt modelId="{6CA7F6C1-D08E-46C4-BD1D-A6D736E41673}" type="sibTrans" cxnId="{59AE9D14-D792-4415-BB1A-07585708D3C8}">
      <dgm:prSet/>
      <dgm:spPr/>
      <dgm:t>
        <a:bodyPr/>
        <a:lstStyle/>
        <a:p>
          <a:endParaRPr lang="es-MX"/>
        </a:p>
      </dgm:t>
    </dgm:pt>
    <dgm:pt modelId="{F537E275-AB8F-4144-B911-355672456047}">
      <dgm:prSet phldrT="[Texto]" custT="1"/>
      <dgm:spPr>
        <a:solidFill>
          <a:schemeClr val="bg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R" sz="2800" dirty="0" smtClean="0">
              <a:solidFill>
                <a:schemeClr val="bg1"/>
              </a:solidFill>
            </a:rPr>
            <a:t>Los temas del sistema sacerdotal y las leyes de santidad comenzados en Éxodo son desarrollados en </a:t>
          </a:r>
          <a:r>
            <a:rPr lang="es-CR" sz="2800" dirty="0" smtClean="0">
              <a:solidFill>
                <a:srgbClr val="FFFF00"/>
              </a:solidFill>
            </a:rPr>
            <a:t>Levíticos</a:t>
          </a:r>
          <a:endParaRPr lang="es-MX" sz="2800" dirty="0">
            <a:solidFill>
              <a:srgbClr val="FFFF00"/>
            </a:solidFill>
          </a:endParaRPr>
        </a:p>
      </dgm:t>
    </dgm:pt>
    <dgm:pt modelId="{51720469-6E96-43B1-BBB2-5A7E707D72F9}" type="parTrans" cxnId="{244594E0-4E91-4CA3-BC0A-9D2D170D94FA}">
      <dgm:prSet/>
      <dgm:spPr/>
      <dgm:t>
        <a:bodyPr/>
        <a:lstStyle/>
        <a:p>
          <a:endParaRPr lang="es-MX"/>
        </a:p>
      </dgm:t>
    </dgm:pt>
    <dgm:pt modelId="{2E2C3065-8825-4EB9-8C1D-14FFF6E8BCF5}" type="sibTrans" cxnId="{244594E0-4E91-4CA3-BC0A-9D2D170D94FA}">
      <dgm:prSet/>
      <dgm:spPr/>
      <dgm:t>
        <a:bodyPr/>
        <a:lstStyle/>
        <a:p>
          <a:endParaRPr lang="es-MX"/>
        </a:p>
      </dgm:t>
    </dgm:pt>
    <dgm:pt modelId="{50A33ED7-AA46-4766-BD36-7825829C0785}">
      <dgm:prSet phldrT="[Texto]" custT="1"/>
      <dgm:spPr>
        <a:solidFill>
          <a:schemeClr val="bg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R" sz="2800" dirty="0" smtClean="0">
              <a:solidFill>
                <a:schemeClr val="bg1"/>
              </a:solidFill>
            </a:rPr>
            <a:t>La historia de la marcha de Israel hacia Canaán que constituye la mayor parte de </a:t>
          </a:r>
          <a:r>
            <a:rPr lang="es-CR" sz="2800" dirty="0" smtClean="0">
              <a:solidFill>
                <a:srgbClr val="92D050"/>
              </a:solidFill>
            </a:rPr>
            <a:t>Números, </a:t>
          </a:r>
          <a:r>
            <a:rPr lang="es-CR" sz="2800" dirty="0" smtClean="0">
              <a:solidFill>
                <a:schemeClr val="bg1"/>
              </a:solidFill>
            </a:rPr>
            <a:t>inicia en Éxodo</a:t>
          </a:r>
          <a:endParaRPr lang="es-MX" sz="2800" dirty="0">
            <a:solidFill>
              <a:schemeClr val="bg1"/>
            </a:solidFill>
          </a:endParaRPr>
        </a:p>
      </dgm:t>
    </dgm:pt>
    <dgm:pt modelId="{A3020D00-7F99-4569-8E41-BD58FD85359C}" type="parTrans" cxnId="{FF53D956-1CFC-42F1-8FFC-752BCA1A3943}">
      <dgm:prSet/>
      <dgm:spPr/>
      <dgm:t>
        <a:bodyPr/>
        <a:lstStyle/>
        <a:p>
          <a:endParaRPr lang="es-MX"/>
        </a:p>
      </dgm:t>
    </dgm:pt>
    <dgm:pt modelId="{643BF853-3784-40B5-937D-7A3B06A9819D}" type="sibTrans" cxnId="{FF53D956-1CFC-42F1-8FFC-752BCA1A3943}">
      <dgm:prSet/>
      <dgm:spPr/>
      <dgm:t>
        <a:bodyPr/>
        <a:lstStyle/>
        <a:p>
          <a:endParaRPr lang="es-MX"/>
        </a:p>
      </dgm:t>
    </dgm:pt>
    <dgm:pt modelId="{0C63BD60-5438-40A5-BDDE-C0847A38288A}">
      <dgm:prSet phldrT="[Texto]" custT="1"/>
      <dgm:spPr>
        <a:solidFill>
          <a:schemeClr val="bg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R" sz="2800" dirty="0" smtClean="0">
              <a:solidFill>
                <a:srgbClr val="00FFFF"/>
              </a:solidFill>
            </a:rPr>
            <a:t>Deuteronomio </a:t>
          </a:r>
          <a:r>
            <a:rPr lang="es-CR" sz="2800" dirty="0" smtClean="0">
              <a:solidFill>
                <a:schemeClr val="bg1"/>
              </a:solidFill>
            </a:rPr>
            <a:t>un eco de Números y Éxodo</a:t>
          </a:r>
          <a:endParaRPr lang="es-MX" sz="2800" dirty="0">
            <a:solidFill>
              <a:schemeClr val="bg1"/>
            </a:solidFill>
          </a:endParaRPr>
        </a:p>
      </dgm:t>
    </dgm:pt>
    <dgm:pt modelId="{9397A0E0-0A27-4C8E-8815-54109C77A37C}" type="parTrans" cxnId="{E5CD9386-7CE9-46B3-B7AC-FC8A51A23122}">
      <dgm:prSet/>
      <dgm:spPr/>
      <dgm:t>
        <a:bodyPr/>
        <a:lstStyle/>
        <a:p>
          <a:endParaRPr lang="es-MX"/>
        </a:p>
      </dgm:t>
    </dgm:pt>
    <dgm:pt modelId="{111A0E41-3503-4728-B7C8-6069DCE8BAED}" type="sibTrans" cxnId="{E5CD9386-7CE9-46B3-B7AC-FC8A51A23122}">
      <dgm:prSet/>
      <dgm:spPr/>
      <dgm:t>
        <a:bodyPr/>
        <a:lstStyle/>
        <a:p>
          <a:endParaRPr lang="es-MX"/>
        </a:p>
      </dgm:t>
    </dgm:pt>
    <dgm:pt modelId="{FDE63262-0ACF-4189-B66B-C15E577507BD}" type="pres">
      <dgm:prSet presAssocID="{34863706-8A04-479A-BBC5-A9381F60CCF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21971AD-A25C-4262-8F13-C2ED764FD4AF}" type="pres">
      <dgm:prSet presAssocID="{34863706-8A04-479A-BBC5-A9381F60CCF5}" presName="arrow" presStyleLbl="bgShp" presStyleIdx="0" presStyleCnt="1" custScaleX="117647"/>
      <dgm:spPr>
        <a:solidFill>
          <a:schemeClr val="tx2">
            <a:lumMod val="75000"/>
          </a:schemeClr>
        </a:solidFill>
      </dgm:spPr>
    </dgm:pt>
    <dgm:pt modelId="{ADF7B15C-A95B-43F0-980F-35199C9C46DA}" type="pres">
      <dgm:prSet presAssocID="{34863706-8A04-479A-BBC5-A9381F60CCF5}" presName="linearProcess" presStyleCnt="0"/>
      <dgm:spPr/>
    </dgm:pt>
    <dgm:pt modelId="{F631F561-DDB4-47B0-8041-4AFCD1DC0482}" type="pres">
      <dgm:prSet presAssocID="{C2591FCC-47BA-49E3-B3B6-AD8E47E80EFD}" presName="textNode" presStyleLbl="node1" presStyleIdx="0" presStyleCnt="4" custScaleX="66707" custScaleY="205739" custLinFactNeighborX="88077" custLinFactNeighborY="-84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18E8D0-67AE-45A4-B0FE-00285EDA6FBE}" type="pres">
      <dgm:prSet presAssocID="{6CA7F6C1-D08E-46C4-BD1D-A6D736E41673}" presName="sibTrans" presStyleCnt="0"/>
      <dgm:spPr/>
    </dgm:pt>
    <dgm:pt modelId="{5CAF1485-A758-4832-84AD-8E02DD1A5FD4}" type="pres">
      <dgm:prSet presAssocID="{F537E275-AB8F-4144-B911-355672456047}" presName="textNode" presStyleLbl="node1" presStyleIdx="1" presStyleCnt="4" custScaleX="69096" custScaleY="202929" custLinFactNeighborX="26190" custLinFactNeighborY="-63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2694FA-91B3-43FC-BBD7-3AA0B87DF9A7}" type="pres">
      <dgm:prSet presAssocID="{2E2C3065-8825-4EB9-8C1D-14FFF6E8BCF5}" presName="sibTrans" presStyleCnt="0"/>
      <dgm:spPr/>
    </dgm:pt>
    <dgm:pt modelId="{3545A188-1B62-4F6B-95BF-4BF9C0AE6E1F}" type="pres">
      <dgm:prSet presAssocID="{50A33ED7-AA46-4766-BD36-7825829C0785}" presName="textNode" presStyleLbl="node1" presStyleIdx="2" presStyleCnt="4" custScaleX="68577" custScaleY="205737" custLinFactNeighborX="-35149" custLinFactNeighborY="-56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FDE87E-6AD8-48B6-BC28-40CF7B203237}" type="pres">
      <dgm:prSet presAssocID="{643BF853-3784-40B5-937D-7A3B06A9819D}" presName="sibTrans" presStyleCnt="0"/>
      <dgm:spPr/>
    </dgm:pt>
    <dgm:pt modelId="{391EA8FF-9BD9-40DD-9AF3-2527EB9A7C72}" type="pres">
      <dgm:prSet presAssocID="{0C63BD60-5438-40A5-BDDE-C0847A38288A}" presName="textNode" presStyleLbl="node1" presStyleIdx="3" presStyleCnt="4" custScaleX="70217" custScaleY="207142" custLinFactNeighborX="-97059" custLinFactNeighborY="-35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9AE9D14-D792-4415-BB1A-07585708D3C8}" srcId="{34863706-8A04-479A-BBC5-A9381F60CCF5}" destId="{C2591FCC-47BA-49E3-B3B6-AD8E47E80EFD}" srcOrd="0" destOrd="0" parTransId="{DB45B2D7-7AB5-4A70-8554-7E4367DDAEAE}" sibTransId="{6CA7F6C1-D08E-46C4-BD1D-A6D736E41673}"/>
    <dgm:cxn modelId="{939D520C-ED64-4D9F-AA98-1B607D470180}" type="presOf" srcId="{50A33ED7-AA46-4766-BD36-7825829C0785}" destId="{3545A188-1B62-4F6B-95BF-4BF9C0AE6E1F}" srcOrd="0" destOrd="0" presId="urn:microsoft.com/office/officeart/2005/8/layout/hProcess9"/>
    <dgm:cxn modelId="{24BDB9D6-D3B1-43B6-BDD1-FE627D387D73}" type="presOf" srcId="{C2591FCC-47BA-49E3-B3B6-AD8E47E80EFD}" destId="{F631F561-DDB4-47B0-8041-4AFCD1DC0482}" srcOrd="0" destOrd="0" presId="urn:microsoft.com/office/officeart/2005/8/layout/hProcess9"/>
    <dgm:cxn modelId="{C99D31E5-1350-4A8F-8E1B-A2D09FA6E41C}" type="presOf" srcId="{F537E275-AB8F-4144-B911-355672456047}" destId="{5CAF1485-A758-4832-84AD-8E02DD1A5FD4}" srcOrd="0" destOrd="0" presId="urn:microsoft.com/office/officeart/2005/8/layout/hProcess9"/>
    <dgm:cxn modelId="{AABFFE60-9A80-4111-B721-AE983DAC272E}" type="presOf" srcId="{34863706-8A04-479A-BBC5-A9381F60CCF5}" destId="{FDE63262-0ACF-4189-B66B-C15E577507BD}" srcOrd="0" destOrd="0" presId="urn:microsoft.com/office/officeart/2005/8/layout/hProcess9"/>
    <dgm:cxn modelId="{244594E0-4E91-4CA3-BC0A-9D2D170D94FA}" srcId="{34863706-8A04-479A-BBC5-A9381F60CCF5}" destId="{F537E275-AB8F-4144-B911-355672456047}" srcOrd="1" destOrd="0" parTransId="{51720469-6E96-43B1-BBB2-5A7E707D72F9}" sibTransId="{2E2C3065-8825-4EB9-8C1D-14FFF6E8BCF5}"/>
    <dgm:cxn modelId="{E5CD9386-7CE9-46B3-B7AC-FC8A51A23122}" srcId="{34863706-8A04-479A-BBC5-A9381F60CCF5}" destId="{0C63BD60-5438-40A5-BDDE-C0847A38288A}" srcOrd="3" destOrd="0" parTransId="{9397A0E0-0A27-4C8E-8815-54109C77A37C}" sibTransId="{111A0E41-3503-4728-B7C8-6069DCE8BAED}"/>
    <dgm:cxn modelId="{38F33F89-21A9-484B-91E1-4DA3099213C8}" type="presOf" srcId="{0C63BD60-5438-40A5-BDDE-C0847A38288A}" destId="{391EA8FF-9BD9-40DD-9AF3-2527EB9A7C72}" srcOrd="0" destOrd="0" presId="urn:microsoft.com/office/officeart/2005/8/layout/hProcess9"/>
    <dgm:cxn modelId="{FF53D956-1CFC-42F1-8FFC-752BCA1A3943}" srcId="{34863706-8A04-479A-BBC5-A9381F60CCF5}" destId="{50A33ED7-AA46-4766-BD36-7825829C0785}" srcOrd="2" destOrd="0" parTransId="{A3020D00-7F99-4569-8E41-BD58FD85359C}" sibTransId="{643BF853-3784-40B5-937D-7A3B06A9819D}"/>
    <dgm:cxn modelId="{340B05BE-E01A-491E-84D4-20164EFA2631}" type="presParOf" srcId="{FDE63262-0ACF-4189-B66B-C15E577507BD}" destId="{821971AD-A25C-4262-8F13-C2ED764FD4AF}" srcOrd="0" destOrd="0" presId="urn:microsoft.com/office/officeart/2005/8/layout/hProcess9"/>
    <dgm:cxn modelId="{749D4AC2-F00B-43CB-B820-413626071FE0}" type="presParOf" srcId="{FDE63262-0ACF-4189-B66B-C15E577507BD}" destId="{ADF7B15C-A95B-43F0-980F-35199C9C46DA}" srcOrd="1" destOrd="0" presId="urn:microsoft.com/office/officeart/2005/8/layout/hProcess9"/>
    <dgm:cxn modelId="{E3884DA7-0440-46F6-B8D0-FB8565E2CFF3}" type="presParOf" srcId="{ADF7B15C-A95B-43F0-980F-35199C9C46DA}" destId="{F631F561-DDB4-47B0-8041-4AFCD1DC0482}" srcOrd="0" destOrd="0" presId="urn:microsoft.com/office/officeart/2005/8/layout/hProcess9"/>
    <dgm:cxn modelId="{3EC29E36-DEE3-48A2-B4C8-70B527C944C1}" type="presParOf" srcId="{ADF7B15C-A95B-43F0-980F-35199C9C46DA}" destId="{3518E8D0-67AE-45A4-B0FE-00285EDA6FBE}" srcOrd="1" destOrd="0" presId="urn:microsoft.com/office/officeart/2005/8/layout/hProcess9"/>
    <dgm:cxn modelId="{217044D7-A95C-4CDF-8311-557A6B3D4872}" type="presParOf" srcId="{ADF7B15C-A95B-43F0-980F-35199C9C46DA}" destId="{5CAF1485-A758-4832-84AD-8E02DD1A5FD4}" srcOrd="2" destOrd="0" presId="urn:microsoft.com/office/officeart/2005/8/layout/hProcess9"/>
    <dgm:cxn modelId="{BB8ED86D-1FCC-4648-9108-3D35D597A1D1}" type="presParOf" srcId="{ADF7B15C-A95B-43F0-980F-35199C9C46DA}" destId="{C42694FA-91B3-43FC-BBD7-3AA0B87DF9A7}" srcOrd="3" destOrd="0" presId="urn:microsoft.com/office/officeart/2005/8/layout/hProcess9"/>
    <dgm:cxn modelId="{824AD85E-DA79-4B79-BFA8-9FD94227DAEF}" type="presParOf" srcId="{ADF7B15C-A95B-43F0-980F-35199C9C46DA}" destId="{3545A188-1B62-4F6B-95BF-4BF9C0AE6E1F}" srcOrd="4" destOrd="0" presId="urn:microsoft.com/office/officeart/2005/8/layout/hProcess9"/>
    <dgm:cxn modelId="{659C9526-43C6-43C0-85E8-F065E3818386}" type="presParOf" srcId="{ADF7B15C-A95B-43F0-980F-35199C9C46DA}" destId="{10FDE87E-6AD8-48B6-BC28-40CF7B203237}" srcOrd="5" destOrd="0" presId="urn:microsoft.com/office/officeart/2005/8/layout/hProcess9"/>
    <dgm:cxn modelId="{71B7E5B1-4388-4513-8E9B-5F609F7E0DB8}" type="presParOf" srcId="{ADF7B15C-A95B-43F0-980F-35199C9C46DA}" destId="{391EA8FF-9BD9-40DD-9AF3-2527EB9A7C7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971AD-A25C-4262-8F13-C2ED764FD4AF}">
      <dsp:nvSpPr>
        <dsp:cNvPr id="0" name=""/>
        <dsp:cNvSpPr/>
      </dsp:nvSpPr>
      <dsp:spPr>
        <a:xfrm>
          <a:off x="3" y="0"/>
          <a:ext cx="12191993" cy="5167311"/>
        </a:xfrm>
        <a:prstGeom prst="rightArrow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1F561-DDB4-47B0-8041-4AFCD1DC0482}">
      <dsp:nvSpPr>
        <dsp:cNvPr id="0" name=""/>
        <dsp:cNvSpPr/>
      </dsp:nvSpPr>
      <dsp:spPr>
        <a:xfrm>
          <a:off x="357298" y="283240"/>
          <a:ext cx="2667037" cy="4252469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solidFill>
                <a:schemeClr val="bg1"/>
              </a:solidFill>
            </a:rPr>
            <a:t>Éxodo continúa la historia de </a:t>
          </a:r>
          <a:r>
            <a:rPr lang="es-CR" sz="2800" kern="1200" dirty="0" smtClean="0">
              <a:solidFill>
                <a:srgbClr val="00B0F0"/>
              </a:solidFill>
            </a:rPr>
            <a:t>Génesis</a:t>
          </a:r>
          <a:endParaRPr lang="es-MX" sz="2800" kern="1200" dirty="0">
            <a:solidFill>
              <a:srgbClr val="00B0F0"/>
            </a:solidFill>
          </a:endParaRPr>
        </a:p>
      </dsp:txBody>
      <dsp:txXfrm>
        <a:off x="487492" y="413434"/>
        <a:ext cx="2406649" cy="3992081"/>
      </dsp:txXfrm>
    </dsp:sp>
    <dsp:sp modelId="{5CAF1485-A758-4832-84AD-8E02DD1A5FD4}">
      <dsp:nvSpPr>
        <dsp:cNvPr id="0" name=""/>
        <dsp:cNvSpPr/>
      </dsp:nvSpPr>
      <dsp:spPr>
        <a:xfrm>
          <a:off x="3177789" y="355831"/>
          <a:ext cx="2762553" cy="4194389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solidFill>
                <a:schemeClr val="bg1"/>
              </a:solidFill>
            </a:rPr>
            <a:t>Los temas del sistema sacerdotal y las leyes de santidad comenzados en Éxodo son desarrollados en </a:t>
          </a:r>
          <a:r>
            <a:rPr lang="es-CR" sz="2800" kern="1200" dirty="0" smtClean="0">
              <a:solidFill>
                <a:srgbClr val="FFFF00"/>
              </a:solidFill>
            </a:rPr>
            <a:t>Levíticos</a:t>
          </a:r>
          <a:endParaRPr lang="es-MX" sz="2800" kern="1200" dirty="0">
            <a:solidFill>
              <a:srgbClr val="FFFF00"/>
            </a:solidFill>
          </a:endParaRPr>
        </a:p>
      </dsp:txBody>
      <dsp:txXfrm>
        <a:off x="3312646" y="490688"/>
        <a:ext cx="2492839" cy="3924675"/>
      </dsp:txXfrm>
    </dsp:sp>
    <dsp:sp modelId="{3545A188-1B62-4F6B-95BF-4BF9C0AE6E1F}">
      <dsp:nvSpPr>
        <dsp:cNvPr id="0" name=""/>
        <dsp:cNvSpPr/>
      </dsp:nvSpPr>
      <dsp:spPr>
        <a:xfrm>
          <a:off x="6096001" y="341300"/>
          <a:ext cx="2741802" cy="4252428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solidFill>
                <a:schemeClr val="bg1"/>
              </a:solidFill>
            </a:rPr>
            <a:t>La historia de la marcha de Israel hacia Canaán que constituye la mayor parte de </a:t>
          </a:r>
          <a:r>
            <a:rPr lang="es-CR" sz="2800" kern="1200" dirty="0" smtClean="0">
              <a:solidFill>
                <a:srgbClr val="92D050"/>
              </a:solidFill>
            </a:rPr>
            <a:t>Números, </a:t>
          </a:r>
          <a:r>
            <a:rPr lang="es-CR" sz="2800" kern="1200" dirty="0" smtClean="0">
              <a:solidFill>
                <a:schemeClr val="bg1"/>
              </a:solidFill>
            </a:rPr>
            <a:t>inicia en Éxodo</a:t>
          </a:r>
          <a:endParaRPr lang="es-MX" sz="2800" kern="1200" dirty="0">
            <a:solidFill>
              <a:schemeClr val="bg1"/>
            </a:solidFill>
          </a:endParaRPr>
        </a:p>
      </dsp:txBody>
      <dsp:txXfrm>
        <a:off x="6229845" y="475144"/>
        <a:ext cx="2474114" cy="3984740"/>
      </dsp:txXfrm>
    </dsp:sp>
    <dsp:sp modelId="{391EA8FF-9BD9-40DD-9AF3-2527EB9A7C72}">
      <dsp:nvSpPr>
        <dsp:cNvPr id="0" name=""/>
        <dsp:cNvSpPr/>
      </dsp:nvSpPr>
      <dsp:spPr>
        <a:xfrm>
          <a:off x="8991165" y="370330"/>
          <a:ext cx="2807372" cy="4281468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solidFill>
                <a:srgbClr val="00FFFF"/>
              </a:solidFill>
            </a:rPr>
            <a:t>Deuteronomio </a:t>
          </a:r>
          <a:r>
            <a:rPr lang="es-CR" sz="2800" kern="1200" dirty="0" smtClean="0">
              <a:solidFill>
                <a:schemeClr val="bg1"/>
              </a:solidFill>
            </a:rPr>
            <a:t>un eco de Números y Éxodo</a:t>
          </a:r>
          <a:endParaRPr lang="es-MX" sz="2800" kern="1200" dirty="0">
            <a:solidFill>
              <a:schemeClr val="bg1"/>
            </a:solidFill>
          </a:endParaRPr>
        </a:p>
      </dsp:txBody>
      <dsp:txXfrm>
        <a:off x="9128210" y="507375"/>
        <a:ext cx="2533282" cy="4007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C0568-7448-4761-BE08-6C6E6CB2D6CD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F3F7E-31CC-47A8-A09C-AAE8DA3B2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719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3F7E-31CC-47A8-A09C-AAE8DA3B24D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2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3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82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4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2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62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8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51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09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42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190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0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32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5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432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28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491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86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354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47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315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DF71C-AF93-4CC0-8275-7115589CF6CF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00F61-2B3B-42FD-9AE7-3653AA7789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8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2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0114" y="512763"/>
            <a:ext cx="9144000" cy="2387600"/>
          </a:xfrm>
        </p:spPr>
        <p:txBody>
          <a:bodyPr/>
          <a:lstStyle/>
          <a:p>
            <a:r>
              <a:rPr lang="es-CR" b="1" dirty="0" smtClean="0">
                <a:solidFill>
                  <a:srgbClr val="00FFFF"/>
                </a:solidFill>
              </a:rPr>
              <a:t>Antiguo Testamento 2</a:t>
            </a:r>
            <a:endParaRPr lang="es-MX" b="1" dirty="0">
              <a:solidFill>
                <a:srgbClr val="00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R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Éxodo</a:t>
            </a:r>
          </a:p>
          <a:p>
            <a:pPr>
              <a:lnSpc>
                <a:spcPct val="100000"/>
              </a:lnSpc>
            </a:pPr>
            <a:r>
              <a:rPr lang="es-CR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Lección #1</a:t>
            </a:r>
            <a:endParaRPr lang="es-MX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938"/>
            <a:ext cx="12192000" cy="87604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Los faraones del Éxodo</a:t>
            </a:r>
            <a:endParaRPr lang="es-MX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83980"/>
            <a:ext cx="12192000" cy="5974020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R" sz="4300" dirty="0" smtClean="0"/>
              <a:t>Fecha </a:t>
            </a:r>
            <a:r>
              <a:rPr lang="es-CR" sz="4300" dirty="0" smtClean="0"/>
              <a:t>del éxodo -1290 a.C. aprox.</a:t>
            </a:r>
          </a:p>
          <a:p>
            <a:pPr marL="0" indent="0">
              <a:buNone/>
            </a:pPr>
            <a:endParaRPr lang="es-CR" sz="3600" dirty="0"/>
          </a:p>
          <a:p>
            <a:pPr marL="0" indent="0">
              <a:buNone/>
            </a:pPr>
            <a:endParaRPr lang="es-CR" sz="3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R" sz="36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R" sz="3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R" sz="36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R" sz="3600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marL="0" indent="0">
              <a:buNone/>
            </a:pPr>
            <a:endParaRPr lang="es-CR" sz="3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R" sz="3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R" sz="3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R" sz="3600" i="1" dirty="0" smtClean="0">
                <a:solidFill>
                  <a:schemeClr val="tx2">
                    <a:lumMod val="75000"/>
                  </a:schemeClr>
                </a:solidFill>
              </a:rPr>
              <a:t>El faraón de la opresión </a:t>
            </a:r>
            <a:r>
              <a:rPr lang="es-CR" sz="3600" i="1" dirty="0" err="1" smtClean="0">
                <a:solidFill>
                  <a:schemeClr val="tx2">
                    <a:lumMod val="75000"/>
                  </a:schemeClr>
                </a:solidFill>
              </a:rPr>
              <a:t>Seti</a:t>
            </a:r>
            <a:r>
              <a:rPr lang="es-CR" sz="3600" i="1" dirty="0" smtClean="0">
                <a:solidFill>
                  <a:schemeClr val="tx2">
                    <a:lumMod val="75000"/>
                  </a:schemeClr>
                </a:solidFill>
              </a:rPr>
              <a:t> I                    El faraón del éxodo Ramsés II</a:t>
            </a:r>
          </a:p>
          <a:p>
            <a:pPr marL="0" indent="0">
              <a:buNone/>
            </a:pPr>
            <a:endParaRPr lang="es-CR" sz="3600" dirty="0" smtClean="0"/>
          </a:p>
        </p:txBody>
      </p:sp>
      <p:sp>
        <p:nvSpPr>
          <p:cNvPr id="4" name="AutoShape 2" descr="Resultado de imagen de seti i mom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Resultado de imagen de seti i mom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54" y="-10008054"/>
            <a:ext cx="6552948" cy="77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seti i mom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11615" r="6664" b="10853"/>
          <a:stretch/>
        </p:blipFill>
        <p:spPr bwMode="auto">
          <a:xfrm>
            <a:off x="307974" y="2000406"/>
            <a:ext cx="4828801" cy="413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31" y="1896035"/>
            <a:ext cx="4795310" cy="4345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3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6857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Los faraones del Éxodo</a:t>
            </a:r>
            <a:endParaRPr lang="es-MX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66856"/>
            <a:ext cx="12192000" cy="5891143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R" sz="4300" dirty="0" smtClean="0"/>
              <a:t>Fecha </a:t>
            </a:r>
            <a:r>
              <a:rPr lang="es-CR" sz="4300" dirty="0" smtClean="0"/>
              <a:t>del éxodo - 1445 a.C. aprox.</a:t>
            </a:r>
          </a:p>
          <a:p>
            <a:pPr marL="0" indent="0">
              <a:buNone/>
            </a:pPr>
            <a:endParaRPr lang="es-CR" sz="3600" dirty="0"/>
          </a:p>
          <a:p>
            <a:pPr marL="0" indent="0">
              <a:buNone/>
            </a:pPr>
            <a:endParaRPr lang="es-CR" sz="3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R" sz="36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R" sz="3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R" sz="36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R" sz="3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R" sz="3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R" sz="33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s-CR" sz="3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R" sz="3600" i="1" dirty="0" smtClean="0">
                <a:solidFill>
                  <a:schemeClr val="tx2">
                    <a:lumMod val="75000"/>
                  </a:schemeClr>
                </a:solidFill>
              </a:rPr>
              <a:t>El faraón de la opresión Tutmosis IV    El faraón del éxodo </a:t>
            </a:r>
            <a:r>
              <a:rPr lang="es-CR" sz="3600" i="1" dirty="0" err="1" smtClean="0">
                <a:solidFill>
                  <a:schemeClr val="tx2">
                    <a:lumMod val="75000"/>
                  </a:schemeClr>
                </a:solidFill>
              </a:rPr>
              <a:t>Amenofis</a:t>
            </a:r>
            <a:r>
              <a:rPr lang="es-CR" sz="3600" i="1" dirty="0" smtClean="0">
                <a:solidFill>
                  <a:schemeClr val="tx2">
                    <a:lumMod val="75000"/>
                  </a:schemeClr>
                </a:solidFill>
              </a:rPr>
              <a:t> II</a:t>
            </a:r>
          </a:p>
          <a:p>
            <a:pPr marL="0" indent="0">
              <a:buNone/>
            </a:pPr>
            <a:endParaRPr lang="es-CR" sz="3600" dirty="0" smtClean="0"/>
          </a:p>
        </p:txBody>
      </p:sp>
      <p:sp>
        <p:nvSpPr>
          <p:cNvPr id="4" name="AutoShape 2" descr="Resultado de imagen de seti i mom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Resultado de imagen de seti i mom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54" y="-10008054"/>
            <a:ext cx="6552948" cy="77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ostro tutmosis 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9" y="2077351"/>
            <a:ext cx="4217318" cy="4125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amenofis 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42" y="2229769"/>
            <a:ext cx="5610197" cy="38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14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279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latin typeface="Cambria" panose="02040503050406030204" pitchFamily="18" charset="0"/>
              </a:rPr>
              <a:t>INTRODUCCIÓN</a:t>
            </a:r>
            <a:endParaRPr lang="es-MX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12800"/>
            <a:ext cx="12192000" cy="6045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4000" dirty="0" smtClean="0">
                <a:solidFill>
                  <a:srgbClr val="800000"/>
                </a:solidFill>
              </a:rPr>
              <a:t>III. </a:t>
            </a:r>
            <a:r>
              <a:rPr lang="es-CR" sz="4000" u="sng" dirty="0" smtClean="0">
                <a:solidFill>
                  <a:srgbClr val="800000"/>
                </a:solidFill>
              </a:rPr>
              <a:t>El </a:t>
            </a:r>
            <a:r>
              <a:rPr lang="es-CR" sz="4000" u="sng" dirty="0" smtClean="0">
                <a:solidFill>
                  <a:srgbClr val="800000"/>
                </a:solidFill>
              </a:rPr>
              <a:t>propósito y mensaje del libro</a:t>
            </a:r>
            <a:endParaRPr lang="es-CR" sz="4000" u="sng" dirty="0" smtClean="0">
              <a:solidFill>
                <a:srgbClr val="800000"/>
              </a:solidFill>
            </a:endParaRPr>
          </a:p>
          <a:p>
            <a:pPr algn="just"/>
            <a:r>
              <a:rPr lang="es-CR" sz="4100" dirty="0" smtClean="0"/>
              <a:t>Relata cómo la familia escogida en el Génesis llegó a ser una nación.</a:t>
            </a:r>
          </a:p>
          <a:p>
            <a:pPr algn="just"/>
            <a:r>
              <a:rPr lang="es-CR" sz="4100" dirty="0" smtClean="0"/>
              <a:t>Registra los dos eventos trascendentes de la historia de Israel: La liberación de Egipto y la entrega del pacto de la ley en el Sinaí.</a:t>
            </a:r>
          </a:p>
          <a:p>
            <a:pPr algn="just"/>
            <a:r>
              <a:rPr lang="es-CR" sz="4100" dirty="0" smtClean="0"/>
              <a:t>La liberación de Egipto hacía posible el nacimiento de la nación; el pacto de la ley modelaba el carácter de la nación a fin de que fuera un pueblo santo.</a:t>
            </a:r>
          </a:p>
          <a:p>
            <a:pPr algn="just"/>
            <a:endParaRPr lang="es-CR" sz="3600" dirty="0" smtClean="0"/>
          </a:p>
        </p:txBody>
      </p:sp>
    </p:spTree>
    <p:extLst>
      <p:ext uri="{BB962C8B-B14F-4D97-AF65-F5344CB8AC3E}">
        <p14:creationId xmlns:p14="http://schemas.microsoft.com/office/powerpoint/2010/main" val="8682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279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latin typeface="Cambria" panose="02040503050406030204" pitchFamily="18" charset="0"/>
              </a:rPr>
              <a:t>INTRODUCCIÓN</a:t>
            </a:r>
            <a:endParaRPr lang="es-MX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12800"/>
            <a:ext cx="12192000" cy="6045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4000" dirty="0" smtClean="0">
                <a:solidFill>
                  <a:srgbClr val="800000"/>
                </a:solidFill>
              </a:rPr>
              <a:t>III. </a:t>
            </a:r>
            <a:r>
              <a:rPr lang="es-CR" sz="4000" u="sng" dirty="0" smtClean="0">
                <a:solidFill>
                  <a:srgbClr val="800000"/>
                </a:solidFill>
              </a:rPr>
              <a:t>El </a:t>
            </a:r>
            <a:r>
              <a:rPr lang="es-CR" sz="4000" u="sng" dirty="0" smtClean="0">
                <a:solidFill>
                  <a:srgbClr val="800000"/>
                </a:solidFill>
              </a:rPr>
              <a:t>propósito y mensaje del libro</a:t>
            </a:r>
            <a:endParaRPr lang="es-CR" sz="4000" u="sng" dirty="0" smtClean="0">
              <a:solidFill>
                <a:srgbClr val="800000"/>
              </a:solidFill>
            </a:endParaRPr>
          </a:p>
          <a:p>
            <a:pPr marL="363538" indent="-363538" algn="just"/>
            <a:r>
              <a:rPr lang="es-CR" sz="4100" dirty="0" smtClean="0"/>
              <a:t>El libro describe cómo se comienza a desarrollar el antiguo pacto con Abraham. Las promesas que éste recibió de Dios incluían un territorio propio y una descendencia numerosa que llegaría a ser una gran nación.</a:t>
            </a:r>
          </a:p>
          <a:p>
            <a:pPr marL="363538" indent="-363538" algn="just"/>
            <a:r>
              <a:rPr lang="es-CR" sz="4100" dirty="0" smtClean="0"/>
              <a:t>Primero Dios multiplica su pueblo en Egipto, luego lo libera de la esclavitud y entonces lo constituye una nación.</a:t>
            </a:r>
          </a:p>
          <a:p>
            <a:pPr marL="0" indent="0" algn="just">
              <a:buNone/>
            </a:pPr>
            <a:endParaRPr lang="es-CR" sz="3600" dirty="0" smtClean="0"/>
          </a:p>
        </p:txBody>
      </p:sp>
    </p:spTree>
    <p:extLst>
      <p:ext uri="{BB962C8B-B14F-4D97-AF65-F5344CB8AC3E}">
        <p14:creationId xmlns:p14="http://schemas.microsoft.com/office/powerpoint/2010/main" val="39586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279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latin typeface="Cambria" panose="02040503050406030204" pitchFamily="18" charset="0"/>
              </a:rPr>
              <a:t>INTRODUCCIÓN</a:t>
            </a:r>
            <a:endParaRPr lang="es-MX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12800"/>
            <a:ext cx="12192000" cy="6045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4000" dirty="0" smtClean="0">
                <a:solidFill>
                  <a:srgbClr val="800000"/>
                </a:solidFill>
              </a:rPr>
              <a:t>III. </a:t>
            </a:r>
            <a:r>
              <a:rPr lang="es-CR" sz="4000" u="sng" dirty="0" smtClean="0">
                <a:solidFill>
                  <a:srgbClr val="800000"/>
                </a:solidFill>
              </a:rPr>
              <a:t>El </a:t>
            </a:r>
            <a:r>
              <a:rPr lang="es-CR" sz="4000" u="sng" dirty="0" smtClean="0">
                <a:solidFill>
                  <a:srgbClr val="800000"/>
                </a:solidFill>
              </a:rPr>
              <a:t>propósito y mensaje del libro</a:t>
            </a:r>
            <a:endParaRPr lang="es-CR" sz="4000" u="sng" dirty="0" smtClean="0">
              <a:solidFill>
                <a:srgbClr val="800000"/>
              </a:solidFill>
            </a:endParaRPr>
          </a:p>
          <a:p>
            <a:pPr marL="363538" indent="-363538" algn="just"/>
            <a:r>
              <a:rPr lang="es-CR" sz="4100" dirty="0" smtClean="0"/>
              <a:t>Éxodo es un libro de redención. El redentor libera a su pueblo de la servidumbre egipcia mediante su poder manifestado en las plagas.</a:t>
            </a:r>
          </a:p>
          <a:p>
            <a:pPr marL="363538" indent="-363538" algn="just"/>
            <a:r>
              <a:rPr lang="es-CR" sz="4100" dirty="0" smtClean="0"/>
              <a:t>El libro arroja luz sobre el carácter de Dios. En la liberación de su pueblo se ve que es fiel, misericordioso y poderoso.</a:t>
            </a:r>
            <a:endParaRPr lang="es-CR" sz="3600" dirty="0" smtClean="0"/>
          </a:p>
        </p:txBody>
      </p:sp>
    </p:spTree>
    <p:extLst>
      <p:ext uri="{BB962C8B-B14F-4D97-AF65-F5344CB8AC3E}">
        <p14:creationId xmlns:p14="http://schemas.microsoft.com/office/powerpoint/2010/main" val="693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279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latin typeface="Cambria" panose="02040503050406030204" pitchFamily="18" charset="0"/>
              </a:rPr>
              <a:t>INTRODUCCIÓN</a:t>
            </a:r>
            <a:endParaRPr lang="es-MX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12800"/>
            <a:ext cx="12192000" cy="6045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4000" dirty="0" smtClean="0">
                <a:solidFill>
                  <a:srgbClr val="800000"/>
                </a:solidFill>
              </a:rPr>
              <a:t>III. </a:t>
            </a:r>
            <a:r>
              <a:rPr lang="es-CR" sz="4000" u="sng" dirty="0" smtClean="0">
                <a:solidFill>
                  <a:srgbClr val="800000"/>
                </a:solidFill>
              </a:rPr>
              <a:t>El </a:t>
            </a:r>
            <a:r>
              <a:rPr lang="es-CR" sz="4000" u="sng" dirty="0" smtClean="0">
                <a:solidFill>
                  <a:srgbClr val="800000"/>
                </a:solidFill>
              </a:rPr>
              <a:t>propósito y mensaje del libro</a:t>
            </a:r>
            <a:endParaRPr lang="es-CR" sz="4000" u="sng" dirty="0" smtClean="0">
              <a:solidFill>
                <a:srgbClr val="800000"/>
              </a:solidFill>
            </a:endParaRPr>
          </a:p>
          <a:p>
            <a:pPr marL="363538" indent="-363538" algn="just"/>
            <a:r>
              <a:rPr lang="es-CR" sz="4100" dirty="0" smtClean="0"/>
              <a:t>Se evidencia un paralelo entre la liberación de los esclavos israelitas y un mayor éxodo espiritual efectuado por la obra y persona de Jesucristo. Egipto llega a ser un símbolo del mundo pecaminoso, los egipcios símbolo de pecadores esclavizados y Moisés símbolo del redentor divino que libera a su pueblo mediante poder y sangre y lo conduce a la tierra prometida.</a:t>
            </a:r>
            <a:endParaRPr lang="es-CR" sz="3600" dirty="0" smtClean="0"/>
          </a:p>
        </p:txBody>
      </p:sp>
    </p:spTree>
    <p:extLst>
      <p:ext uri="{BB962C8B-B14F-4D97-AF65-F5344CB8AC3E}">
        <p14:creationId xmlns:p14="http://schemas.microsoft.com/office/powerpoint/2010/main" val="29745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279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latin typeface="Cambria" panose="02040503050406030204" pitchFamily="18" charset="0"/>
              </a:rPr>
              <a:t>INTRODUCCIÓN</a:t>
            </a:r>
            <a:endParaRPr lang="es-MX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12800"/>
            <a:ext cx="12192000" cy="6045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4000" dirty="0" smtClean="0">
                <a:solidFill>
                  <a:srgbClr val="800000"/>
                </a:solidFill>
              </a:rPr>
              <a:t>IV. </a:t>
            </a:r>
            <a:r>
              <a:rPr lang="es-CR" sz="4000" u="sng" dirty="0" smtClean="0">
                <a:solidFill>
                  <a:srgbClr val="800000"/>
                </a:solidFill>
              </a:rPr>
              <a:t>Tema</a:t>
            </a:r>
          </a:p>
          <a:p>
            <a:pPr marL="0" indent="0" algn="ctr">
              <a:buNone/>
            </a:pPr>
            <a:endParaRPr lang="es-CR" sz="4000" u="sng" dirty="0" smtClean="0">
              <a:solidFill>
                <a:srgbClr val="800000"/>
              </a:solidFill>
            </a:endParaRPr>
          </a:p>
          <a:p>
            <a:pPr marL="0" indent="0" algn="just">
              <a:buNone/>
            </a:pPr>
            <a:r>
              <a:rPr lang="es-CR" sz="4100" dirty="0" smtClean="0"/>
              <a:t>“JEHOVÁ REDIME A SU PUEBLO Y LO TRASNFORMA EN UNA NACIÓN”</a:t>
            </a:r>
            <a:endParaRPr lang="es-CR" sz="3600" dirty="0" smtClean="0"/>
          </a:p>
        </p:txBody>
      </p:sp>
    </p:spTree>
    <p:extLst>
      <p:ext uri="{BB962C8B-B14F-4D97-AF65-F5344CB8AC3E}">
        <p14:creationId xmlns:p14="http://schemas.microsoft.com/office/powerpoint/2010/main" val="38759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279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latin typeface="Cambria" panose="02040503050406030204" pitchFamily="18" charset="0"/>
              </a:rPr>
              <a:t>INTRODUCCIÓN</a:t>
            </a:r>
            <a:endParaRPr lang="es-MX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12800"/>
            <a:ext cx="12192000" cy="60451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R" sz="4000" dirty="0" smtClean="0">
                <a:solidFill>
                  <a:srgbClr val="800000"/>
                </a:solidFill>
              </a:rPr>
              <a:t>V. Estructura </a:t>
            </a:r>
            <a:endParaRPr lang="es-CR" sz="4000" u="sng" dirty="0" smtClean="0">
              <a:solidFill>
                <a:srgbClr val="800000"/>
              </a:solidFill>
            </a:endParaRPr>
          </a:p>
          <a:p>
            <a:pPr marL="538163" indent="-538163" algn="just">
              <a:buFont typeface="+mj-lt"/>
              <a:buAutoNum type="romanUcPeriod"/>
            </a:pPr>
            <a:r>
              <a:rPr lang="es-CR" sz="3200" b="1" dirty="0" smtClean="0"/>
              <a:t>Israel es liberado (1:1-15:21)</a:t>
            </a:r>
          </a:p>
          <a:p>
            <a:pPr marL="1076325" indent="-538163" algn="just">
              <a:buFont typeface="+mj-lt"/>
              <a:buAutoNum type="alphaUcPeriod"/>
            </a:pPr>
            <a:r>
              <a:rPr lang="es-CR" sz="3200" dirty="0" smtClean="0"/>
              <a:t>Dios levanta un </a:t>
            </a:r>
            <a:r>
              <a:rPr lang="es-CR" sz="3200" dirty="0" err="1" smtClean="0"/>
              <a:t>libetador</a:t>
            </a:r>
            <a:r>
              <a:rPr lang="es-CR" sz="3200" dirty="0" smtClean="0"/>
              <a:t> (Caps. 1-4)</a:t>
            </a:r>
          </a:p>
          <a:p>
            <a:pPr marL="1076325" indent="-538163" algn="just">
              <a:buFont typeface="+mj-lt"/>
              <a:buAutoNum type="alphaUcPeriod"/>
            </a:pPr>
            <a:r>
              <a:rPr lang="es-CR" sz="3200" dirty="0" smtClean="0"/>
              <a:t>El conflicto con Faraón (Caps. 5-11)</a:t>
            </a:r>
          </a:p>
          <a:p>
            <a:pPr marL="1076325" indent="-538163" algn="just">
              <a:buFont typeface="+mj-lt"/>
              <a:buAutoNum type="alphaUcPeriod"/>
            </a:pPr>
            <a:r>
              <a:rPr lang="es-CR" sz="3200" dirty="0" smtClean="0"/>
              <a:t>Israel sale de Egipto (12:1-15:21)</a:t>
            </a:r>
          </a:p>
          <a:p>
            <a:pPr marL="571500" indent="-571500" algn="just">
              <a:buFont typeface="+mj-lt"/>
              <a:buAutoNum type="romanUcPeriod" startAt="2"/>
            </a:pPr>
            <a:r>
              <a:rPr lang="es-CR" sz="3200" b="1" dirty="0" smtClean="0"/>
              <a:t>Israel viaja al Sinaí (15:22-18:27)</a:t>
            </a:r>
          </a:p>
          <a:p>
            <a:pPr marL="1169988" indent="-631825" algn="just">
              <a:buFont typeface="+mj-lt"/>
              <a:buAutoNum type="alphaUcPeriod"/>
            </a:pPr>
            <a:r>
              <a:rPr lang="es-CR" sz="3200" dirty="0" smtClean="0"/>
              <a:t>Pruebas en el desierto (15:22-17:16)</a:t>
            </a:r>
          </a:p>
          <a:p>
            <a:pPr marL="1169988" indent="-631825" algn="just">
              <a:buFont typeface="+mj-lt"/>
              <a:buAutoNum type="alphaUcPeriod"/>
            </a:pPr>
            <a:r>
              <a:rPr lang="es-CR" sz="3200" dirty="0" err="1" smtClean="0"/>
              <a:t>Jetro</a:t>
            </a:r>
            <a:r>
              <a:rPr lang="es-CR" sz="3200" dirty="0" smtClean="0"/>
              <a:t> visita a Moisés (Cap. 18)</a:t>
            </a:r>
          </a:p>
          <a:p>
            <a:pPr marL="538163" indent="-538163" algn="just">
              <a:buFont typeface="+mj-lt"/>
              <a:buAutoNum type="romanUcPeriod" startAt="3"/>
            </a:pPr>
            <a:r>
              <a:rPr lang="es-CR" sz="3200" b="1" dirty="0" smtClean="0"/>
              <a:t>Israel en el Sinaí (19:40)</a:t>
            </a:r>
          </a:p>
          <a:p>
            <a:pPr marL="1169988" indent="-631825" algn="just">
              <a:buFont typeface="+mj-lt"/>
              <a:buAutoNum type="alphaUcPeriod"/>
            </a:pPr>
            <a:r>
              <a:rPr lang="es-CR" sz="3200" dirty="0" smtClean="0"/>
              <a:t>El pacto de la ley (Caps. 19-24)</a:t>
            </a:r>
          </a:p>
          <a:p>
            <a:pPr marL="1169988" indent="-631825" algn="just">
              <a:buFont typeface="+mj-lt"/>
              <a:buAutoNum type="alphaUcPeriod"/>
            </a:pPr>
            <a:r>
              <a:rPr lang="es-CR" sz="3200" dirty="0" smtClean="0"/>
              <a:t>El pacto violado y renovado (Cap. 31:18-34:35)</a:t>
            </a:r>
          </a:p>
          <a:p>
            <a:pPr marL="1169988" indent="-631825" algn="just">
              <a:buFont typeface="+mj-lt"/>
              <a:buAutoNum type="alphaUcPeriod"/>
            </a:pPr>
            <a:r>
              <a:rPr lang="es-CR" sz="3200" dirty="0" smtClean="0"/>
              <a:t>El Tabernáculo (25:1-31:17; 35:1-40:38)</a:t>
            </a:r>
          </a:p>
          <a:p>
            <a:pPr marL="857250" indent="-857250" algn="just">
              <a:buFont typeface="+mj-lt"/>
              <a:buAutoNum type="romanUcPeriod" startAt="3"/>
            </a:pPr>
            <a:endParaRPr lang="es-CR" sz="3200" dirty="0" smtClean="0"/>
          </a:p>
        </p:txBody>
      </p:sp>
    </p:spTree>
    <p:extLst>
      <p:ext uri="{BB962C8B-B14F-4D97-AF65-F5344CB8AC3E}">
        <p14:creationId xmlns:p14="http://schemas.microsoft.com/office/powerpoint/2010/main" val="40494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Extracto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R" dirty="0" smtClean="0"/>
          </a:p>
          <a:p>
            <a:pPr marL="0" indent="0" algn="just">
              <a:buNone/>
            </a:pPr>
            <a:r>
              <a:rPr lang="es-CR" sz="4400" dirty="0" smtClean="0"/>
              <a:t>Bernie Villalobos</a:t>
            </a:r>
          </a:p>
          <a:p>
            <a:pPr marL="0" indent="0" algn="just">
              <a:buNone/>
            </a:pPr>
            <a:r>
              <a:rPr lang="es-CR" sz="4400" dirty="0" smtClean="0"/>
              <a:t>bernievillalobos@hotmail.com</a:t>
            </a:r>
          </a:p>
          <a:p>
            <a:pPr algn="just"/>
            <a:endParaRPr lang="es-CR" sz="4400" dirty="0" smtClean="0"/>
          </a:p>
          <a:p>
            <a:pPr algn="just"/>
            <a:endParaRPr lang="es-CR" dirty="0" smtClean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30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INTRODUCCIÓN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4400" dirty="0" smtClean="0">
                <a:solidFill>
                  <a:schemeClr val="accent1">
                    <a:lumMod val="75000"/>
                  </a:schemeClr>
                </a:solidFill>
              </a:rPr>
              <a:t>I. </a:t>
            </a:r>
            <a:r>
              <a:rPr lang="es-CR" sz="4400" u="sng" dirty="0" smtClean="0">
                <a:solidFill>
                  <a:schemeClr val="accent1">
                    <a:lumMod val="75000"/>
                  </a:schemeClr>
                </a:solidFill>
              </a:rPr>
              <a:t>Título</a:t>
            </a:r>
          </a:p>
          <a:p>
            <a:pPr marL="0" indent="0">
              <a:buNone/>
            </a:pPr>
            <a:endParaRPr lang="es-CR" dirty="0" smtClean="0"/>
          </a:p>
          <a:p>
            <a:pPr algn="just"/>
            <a:r>
              <a:rPr lang="es-CR" sz="4400" dirty="0" smtClean="0"/>
              <a:t>El nombre del libro proviene de </a:t>
            </a:r>
          </a:p>
          <a:p>
            <a:pPr algn="just"/>
            <a:endParaRPr lang="es-CR" sz="4400" dirty="0" smtClean="0"/>
          </a:p>
          <a:p>
            <a:pPr algn="just"/>
            <a:r>
              <a:rPr lang="es-CR" sz="4400" dirty="0" smtClean="0"/>
              <a:t>La palabra griega </a:t>
            </a:r>
            <a:r>
              <a:rPr lang="es-CR" sz="4400" i="1" dirty="0" err="1" smtClean="0">
                <a:solidFill>
                  <a:srgbClr val="C00000"/>
                </a:solidFill>
              </a:rPr>
              <a:t>exodos</a:t>
            </a:r>
            <a:r>
              <a:rPr lang="es-CR" sz="4400" dirty="0" smtClean="0">
                <a:solidFill>
                  <a:srgbClr val="C00000"/>
                </a:solidFill>
              </a:rPr>
              <a:t> </a:t>
            </a:r>
            <a:r>
              <a:rPr lang="es-CR" sz="4400" dirty="0" smtClean="0"/>
              <a:t>quiere decir….</a:t>
            </a:r>
            <a:endParaRPr lang="es-CR" dirty="0" smtClean="0"/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8" name="Picture 10" descr="Resultado de imagen de La septuagi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4" y="3091543"/>
            <a:ext cx="1267617" cy="55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latin typeface="Cambria" panose="02040503050406030204" pitchFamily="18" charset="0"/>
              </a:rPr>
              <a:t>INTRODUCCIÓN</a:t>
            </a:r>
            <a:endParaRPr lang="es-MX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R" dirty="0" smtClean="0"/>
          </a:p>
          <a:p>
            <a:pPr marL="0" indent="0" algn="ctr">
              <a:buNone/>
            </a:pPr>
            <a:r>
              <a:rPr lang="es-CR" sz="4400" dirty="0" smtClean="0">
                <a:solidFill>
                  <a:schemeClr val="accent1">
                    <a:lumMod val="75000"/>
                  </a:schemeClr>
                </a:solidFill>
              </a:rPr>
              <a:t>I. </a:t>
            </a:r>
            <a:r>
              <a:rPr lang="es-CR" sz="4400" u="sng" dirty="0" smtClean="0">
                <a:solidFill>
                  <a:schemeClr val="accent1">
                    <a:lumMod val="75000"/>
                  </a:schemeClr>
                </a:solidFill>
              </a:rPr>
              <a:t>Título</a:t>
            </a:r>
          </a:p>
          <a:p>
            <a:pPr marL="0" indent="0">
              <a:buNone/>
            </a:pPr>
            <a:endParaRPr lang="es-CR" dirty="0"/>
          </a:p>
          <a:p>
            <a:pPr algn="just"/>
            <a:r>
              <a:rPr lang="es-CR" sz="4400" dirty="0" smtClean="0"/>
              <a:t>Los judíos lo designaban por </a:t>
            </a:r>
            <a:r>
              <a:rPr lang="es-CR" sz="4400" dirty="0" smtClean="0">
                <a:solidFill>
                  <a:srgbClr val="C00000"/>
                </a:solidFill>
              </a:rPr>
              <a:t>las dos primeras palabras </a:t>
            </a:r>
            <a:r>
              <a:rPr lang="es-CR" sz="4400" dirty="0" smtClean="0"/>
              <a:t>del texto </a:t>
            </a:r>
            <a:r>
              <a:rPr lang="es-MX" sz="4400" i="1" dirty="0" err="1" smtClean="0"/>
              <a:t>welleh</a:t>
            </a:r>
            <a:r>
              <a:rPr lang="es-MX" sz="4400" i="1" dirty="0" smtClean="0"/>
              <a:t> </a:t>
            </a:r>
            <a:r>
              <a:rPr lang="es-MX" sz="4400" i="1" dirty="0" err="1" smtClean="0"/>
              <a:t>shemoth</a:t>
            </a:r>
            <a:r>
              <a:rPr lang="es-MX" sz="4400" dirty="0" smtClean="0"/>
              <a:t>, “y estos son los nombres”</a:t>
            </a:r>
            <a:endParaRPr lang="es-CR" sz="4400" dirty="0" smtClean="0"/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45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INTRODUCCIÓN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CR" dirty="0" smtClean="0"/>
          </a:p>
          <a:p>
            <a:pPr marL="0" indent="0" algn="ctr">
              <a:buNone/>
            </a:pPr>
            <a:r>
              <a:rPr lang="es-CR" sz="4400" dirty="0" smtClean="0">
                <a:solidFill>
                  <a:schemeClr val="accent1">
                    <a:lumMod val="75000"/>
                  </a:schemeClr>
                </a:solidFill>
              </a:rPr>
              <a:t>I. </a:t>
            </a:r>
            <a:r>
              <a:rPr lang="es-CR" sz="4400" u="sng" dirty="0" smtClean="0">
                <a:solidFill>
                  <a:schemeClr val="accent1">
                    <a:lumMod val="75000"/>
                  </a:schemeClr>
                </a:solidFill>
              </a:rPr>
              <a:t>Título</a:t>
            </a:r>
          </a:p>
          <a:p>
            <a:pPr marL="0" indent="0">
              <a:buNone/>
            </a:pPr>
            <a:endParaRPr lang="es-CR" dirty="0"/>
          </a:p>
          <a:p>
            <a:pPr algn="just"/>
            <a:r>
              <a:rPr lang="es-CR" sz="4400" dirty="0" smtClean="0"/>
              <a:t>Éxodo es el segundo libro del </a:t>
            </a:r>
            <a:r>
              <a:rPr lang="es-CR" sz="4400" dirty="0" smtClean="0">
                <a:solidFill>
                  <a:srgbClr val="7030A0"/>
                </a:solidFill>
              </a:rPr>
              <a:t>Pentateuco </a:t>
            </a:r>
            <a:r>
              <a:rPr lang="es-CR" sz="4400" dirty="0" smtClean="0"/>
              <a:t>(</a:t>
            </a:r>
            <a:r>
              <a:rPr lang="es-CR" sz="4400" dirty="0" err="1">
                <a:solidFill>
                  <a:srgbClr val="0070C0"/>
                </a:solidFill>
              </a:rPr>
              <a:t>T</a:t>
            </a:r>
            <a:r>
              <a:rPr lang="es-CR" sz="4400" dirty="0" err="1" smtClean="0">
                <a:solidFill>
                  <a:srgbClr val="0070C0"/>
                </a:solidFill>
              </a:rPr>
              <a:t>orah</a:t>
            </a:r>
            <a:r>
              <a:rPr lang="es-CR" sz="4400" dirty="0" smtClean="0"/>
              <a:t>, en la Biblia hebrea).</a:t>
            </a:r>
          </a:p>
          <a:p>
            <a:pPr algn="just"/>
            <a:r>
              <a:rPr lang="es-CR" sz="4400" dirty="0" smtClean="0"/>
              <a:t>También se les conoce como </a:t>
            </a:r>
            <a:r>
              <a:rPr lang="es-CR" sz="4400" dirty="0" smtClean="0">
                <a:solidFill>
                  <a:srgbClr val="C00000"/>
                </a:solidFill>
              </a:rPr>
              <a:t>Los libros de Moisés</a:t>
            </a:r>
            <a:r>
              <a:rPr lang="es-CR" sz="4400" dirty="0" smtClean="0"/>
              <a:t>, pues a éste se le considera su autor.</a:t>
            </a:r>
          </a:p>
          <a:p>
            <a:pPr algn="just"/>
            <a:endParaRPr lang="es-CR" dirty="0" smtClean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15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INTRODUCCIÓN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4000" b="1" dirty="0" smtClean="0">
                <a:solidFill>
                  <a:srgbClr val="0070C0"/>
                </a:solidFill>
              </a:rPr>
              <a:t>II. </a:t>
            </a:r>
            <a:r>
              <a:rPr lang="es-CR" sz="4000" b="1" u="sng" dirty="0">
                <a:solidFill>
                  <a:srgbClr val="0070C0"/>
                </a:solidFill>
              </a:rPr>
              <a:t>R</a:t>
            </a:r>
            <a:r>
              <a:rPr lang="es-CR" sz="4000" b="1" u="sng" dirty="0" smtClean="0">
                <a:solidFill>
                  <a:srgbClr val="0070C0"/>
                </a:solidFill>
              </a:rPr>
              <a:t>elación con los otros libros de Moisés</a:t>
            </a:r>
          </a:p>
          <a:p>
            <a:pPr algn="just"/>
            <a:r>
              <a:rPr lang="es-CR" sz="4000" dirty="0" smtClean="0"/>
              <a:t>Éxodo es el </a:t>
            </a:r>
            <a:r>
              <a:rPr lang="es-CR" sz="4000" dirty="0" smtClean="0">
                <a:solidFill>
                  <a:srgbClr val="C00000"/>
                </a:solidFill>
              </a:rPr>
              <a:t>eslabón indispensable </a:t>
            </a:r>
            <a:r>
              <a:rPr lang="es-CR" sz="4000" dirty="0" smtClean="0"/>
              <a:t>que une el Pentateuco.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" name="Imagen 5" descr="Resultado de imagen de eslabon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314" r="117" b="22710"/>
          <a:stretch/>
        </p:blipFill>
        <p:spPr bwMode="auto">
          <a:xfrm>
            <a:off x="3219450" y="4001294"/>
            <a:ext cx="5753100" cy="197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529944" y="4725521"/>
            <a:ext cx="124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>
                <a:solidFill>
                  <a:srgbClr val="FF0000"/>
                </a:solidFill>
              </a:rPr>
              <a:t>É</a:t>
            </a:r>
            <a:r>
              <a:rPr lang="es-CR" sz="2800" b="1" dirty="0" smtClean="0">
                <a:solidFill>
                  <a:srgbClr val="FF0000"/>
                </a:solidFill>
              </a:rPr>
              <a:t>xodo</a:t>
            </a:r>
            <a:endParaRPr lang="es-MX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INTRODUCCIÓN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676596"/>
              </p:ext>
            </p:extLst>
          </p:nvPr>
        </p:nvGraphicFramePr>
        <p:xfrm>
          <a:off x="0" y="1661659"/>
          <a:ext cx="12192000" cy="516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43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INTRODUCCIÓN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637971" y="196056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Corazón 4"/>
          <p:cNvSpPr/>
          <p:nvPr/>
        </p:nvSpPr>
        <p:spPr>
          <a:xfrm>
            <a:off x="3468913" y="1961698"/>
            <a:ext cx="6226629" cy="4351337"/>
          </a:xfrm>
          <a:prstGeom prst="hear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Éxodo </a:t>
            </a:r>
          </a:p>
          <a:p>
            <a:pPr algn="ctr"/>
            <a:r>
              <a:rPr lang="es-CR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“El corazón del Pentateuco”</a:t>
            </a:r>
            <a:endParaRPr lang="es-MX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CR" dirty="0" smtClean="0">
                <a:solidFill>
                  <a:schemeClr val="bg1"/>
                </a:solidFill>
                <a:latin typeface="Cambria" panose="02040503050406030204" pitchFamily="18" charset="0"/>
              </a:rPr>
              <a:t>INTRODUCCIÓN</a:t>
            </a:r>
            <a:endParaRPr lang="es-MX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R" sz="4000" dirty="0" smtClean="0">
                <a:solidFill>
                  <a:srgbClr val="800000"/>
                </a:solidFill>
              </a:rPr>
              <a:t>III. La fecha</a:t>
            </a:r>
            <a:endParaRPr lang="es-CR" sz="4000" u="sng" dirty="0" smtClean="0">
              <a:solidFill>
                <a:srgbClr val="800000"/>
              </a:solidFill>
            </a:endParaRPr>
          </a:p>
          <a:p>
            <a:pPr algn="just"/>
            <a:r>
              <a:rPr lang="es-CR" sz="3600" dirty="0" smtClean="0"/>
              <a:t>Aceptando que Moisés es el autor, el libro se remonta aproximadamente al momento de la salida de Egipto.</a:t>
            </a:r>
          </a:p>
          <a:p>
            <a:pPr algn="just"/>
            <a:r>
              <a:rPr lang="es-CR" sz="3600" dirty="0" smtClean="0"/>
              <a:t>Dos opiniones principales de la fecha del éxodo:</a:t>
            </a:r>
          </a:p>
          <a:p>
            <a:pPr marL="900113" indent="-536575" algn="just">
              <a:buFont typeface="+mj-lt"/>
              <a:buAutoNum type="arabicParenR"/>
            </a:pPr>
            <a:r>
              <a:rPr lang="es-CR" sz="3600" dirty="0" smtClean="0"/>
              <a:t>Alrededor de </a:t>
            </a:r>
            <a:r>
              <a:rPr lang="es-CR" sz="3600" dirty="0" smtClean="0">
                <a:solidFill>
                  <a:schemeClr val="accent1">
                    <a:lumMod val="50000"/>
                  </a:schemeClr>
                </a:solidFill>
              </a:rPr>
              <a:t>1290 a.C.</a:t>
            </a:r>
          </a:p>
          <a:p>
            <a:pPr marL="900113" indent="-536575" algn="just">
              <a:buFont typeface="+mj-lt"/>
              <a:buAutoNum type="arabicParenR"/>
            </a:pPr>
            <a:r>
              <a:rPr lang="es-CR" sz="3600" dirty="0" smtClean="0"/>
              <a:t>Alrededor de </a:t>
            </a:r>
            <a:r>
              <a:rPr lang="es-CR" sz="3600" dirty="0" smtClean="0">
                <a:solidFill>
                  <a:schemeClr val="accent1">
                    <a:lumMod val="50000"/>
                  </a:schemeClr>
                </a:solidFill>
              </a:rPr>
              <a:t>1445 a.C.</a:t>
            </a:r>
          </a:p>
          <a:p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5208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662</Words>
  <Application>Microsoft Office PowerPoint</Application>
  <PresentationFormat>Panorámica</PresentationFormat>
  <Paragraphs>112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Berlin Sans FB</vt:lpstr>
      <vt:lpstr>Bradley Hand ITC</vt:lpstr>
      <vt:lpstr>Calibri</vt:lpstr>
      <vt:lpstr>Calibri Light</vt:lpstr>
      <vt:lpstr>Cambria</vt:lpstr>
      <vt:lpstr>Tema de Office</vt:lpstr>
      <vt:lpstr>1_Tema de Office</vt:lpstr>
      <vt:lpstr>Antiguo Testamento 2</vt:lpstr>
      <vt:lpstr>Extracto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Los faraones del Éxodo</vt:lpstr>
      <vt:lpstr>Los faraones del Éxodo</vt:lpstr>
      <vt:lpstr>INTRODUCCIÓN</vt:lpstr>
      <vt:lpstr>INTRODUCCIÓN</vt:lpstr>
      <vt:lpstr>INTRODUCCIÓN</vt:lpstr>
      <vt:lpstr>INTRODUCCIÓN</vt:lpstr>
      <vt:lpstr>INTRODUCCIÓN</vt:lpstr>
      <vt:lpstr>INTRODUCCIÓN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Bernie Villalobos</dc:creator>
  <cp:lastModifiedBy>Bernie Villalobos</cp:lastModifiedBy>
  <cp:revision>69</cp:revision>
  <dcterms:created xsi:type="dcterms:W3CDTF">2017-09-04T18:50:54Z</dcterms:created>
  <dcterms:modified xsi:type="dcterms:W3CDTF">2017-10-24T03:03:39Z</dcterms:modified>
</cp:coreProperties>
</file>