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1" r:id="rId4"/>
    <p:sldId id="259" r:id="rId5"/>
    <p:sldId id="262" r:id="rId6"/>
    <p:sldId id="264" r:id="rId7"/>
    <p:sldId id="265" r:id="rId8"/>
    <p:sldId id="266" r:id="rId9"/>
    <p:sldId id="267" r:id="rId10"/>
    <p:sldId id="268" r:id="rId11"/>
    <p:sldId id="269" r:id="rId12"/>
    <p:sldId id="270" r:id="rId13"/>
    <p:sldId id="271" r:id="rId14"/>
    <p:sldId id="275" r:id="rId15"/>
    <p:sldId id="280" r:id="rId16"/>
    <p:sldId id="281" r:id="rId17"/>
    <p:sldId id="272" r:id="rId18"/>
    <p:sldId id="282" r:id="rId19"/>
    <p:sldId id="279" r:id="rId20"/>
    <p:sldId id="274" r:id="rId21"/>
    <p:sldId id="276" r:id="rId22"/>
    <p:sldId id="283" r:id="rId23"/>
    <p:sldId id="277" r:id="rId24"/>
    <p:sldId id="278" r:id="rId25"/>
    <p:sldId id="284" r:id="rId26"/>
    <p:sldId id="285" r:id="rId27"/>
    <p:sldId id="286" r:id="rId28"/>
    <p:sldId id="287" r:id="rId29"/>
    <p:sldId id="288" r:id="rId30"/>
    <p:sldId id="289" r:id="rId31"/>
    <p:sldId id="290" r:id="rId32"/>
    <p:sldId id="291" r:id="rId33"/>
    <p:sldId id="292" r:id="rId34"/>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ACA6"/>
    <a:srgbClr val="DFD5D3"/>
    <a:srgbClr val="480000"/>
    <a:srgbClr val="99CCFF"/>
    <a:srgbClr val="BD6F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67" autoAdjust="0"/>
    <p:restoredTop sz="94434" autoAdjust="0"/>
  </p:normalViewPr>
  <p:slideViewPr>
    <p:cSldViewPr snapToGrid="0">
      <p:cViewPr varScale="1">
        <p:scale>
          <a:sx n="67" d="100"/>
          <a:sy n="67" d="100"/>
        </p:scale>
        <p:origin x="762" y="6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A60D4BC4-483A-4FB3-B741-2058C0A317D2}" type="datetimeFigureOut">
              <a:rPr lang="es-MX" smtClean="0"/>
              <a:t>18/11/2017</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F877BD8C-DFB5-46C6-BFF6-09B98A31E10B}" type="slidenum">
              <a:rPr lang="es-MX" smtClean="0"/>
              <a:t>‹Nº›</a:t>
            </a:fld>
            <a:endParaRPr lang="es-MX"/>
          </a:p>
        </p:txBody>
      </p:sp>
    </p:spTree>
    <p:extLst>
      <p:ext uri="{BB962C8B-B14F-4D97-AF65-F5344CB8AC3E}">
        <p14:creationId xmlns:p14="http://schemas.microsoft.com/office/powerpoint/2010/main" val="2911609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A60D4BC4-483A-4FB3-B741-2058C0A317D2}" type="datetimeFigureOut">
              <a:rPr lang="es-MX" smtClean="0"/>
              <a:t>18/11/2017</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F877BD8C-DFB5-46C6-BFF6-09B98A31E10B}" type="slidenum">
              <a:rPr lang="es-MX" smtClean="0"/>
              <a:t>‹Nº›</a:t>
            </a:fld>
            <a:endParaRPr lang="es-MX"/>
          </a:p>
        </p:txBody>
      </p:sp>
    </p:spTree>
    <p:extLst>
      <p:ext uri="{BB962C8B-B14F-4D97-AF65-F5344CB8AC3E}">
        <p14:creationId xmlns:p14="http://schemas.microsoft.com/office/powerpoint/2010/main" val="1180202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A60D4BC4-483A-4FB3-B741-2058C0A317D2}" type="datetimeFigureOut">
              <a:rPr lang="es-MX" smtClean="0"/>
              <a:t>18/11/2017</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F877BD8C-DFB5-46C6-BFF6-09B98A31E10B}" type="slidenum">
              <a:rPr lang="es-MX" smtClean="0"/>
              <a:t>‹Nº›</a:t>
            </a:fld>
            <a:endParaRPr lang="es-MX"/>
          </a:p>
        </p:txBody>
      </p:sp>
    </p:spTree>
    <p:extLst>
      <p:ext uri="{BB962C8B-B14F-4D97-AF65-F5344CB8AC3E}">
        <p14:creationId xmlns:p14="http://schemas.microsoft.com/office/powerpoint/2010/main" val="560182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A60D4BC4-483A-4FB3-B741-2058C0A317D2}" type="datetimeFigureOut">
              <a:rPr lang="es-MX" smtClean="0"/>
              <a:t>18/11/2017</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F877BD8C-DFB5-46C6-BFF6-09B98A31E10B}" type="slidenum">
              <a:rPr lang="es-MX" smtClean="0"/>
              <a:t>‹Nº›</a:t>
            </a:fld>
            <a:endParaRPr lang="es-MX"/>
          </a:p>
        </p:txBody>
      </p:sp>
    </p:spTree>
    <p:extLst>
      <p:ext uri="{BB962C8B-B14F-4D97-AF65-F5344CB8AC3E}">
        <p14:creationId xmlns:p14="http://schemas.microsoft.com/office/powerpoint/2010/main" val="324426725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A60D4BC4-483A-4FB3-B741-2058C0A317D2}" type="datetimeFigureOut">
              <a:rPr lang="es-MX" smtClean="0"/>
              <a:t>18/11/2017</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F877BD8C-DFB5-46C6-BFF6-09B98A31E10B}" type="slidenum">
              <a:rPr lang="es-MX" smtClean="0"/>
              <a:t>‹Nº›</a:t>
            </a:fld>
            <a:endParaRPr lang="es-MX"/>
          </a:p>
        </p:txBody>
      </p:sp>
    </p:spTree>
    <p:extLst>
      <p:ext uri="{BB962C8B-B14F-4D97-AF65-F5344CB8AC3E}">
        <p14:creationId xmlns:p14="http://schemas.microsoft.com/office/powerpoint/2010/main" val="2718817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A60D4BC4-483A-4FB3-B741-2058C0A317D2}" type="datetimeFigureOut">
              <a:rPr lang="es-MX" smtClean="0"/>
              <a:t>18/11/2017</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F877BD8C-DFB5-46C6-BFF6-09B98A31E10B}" type="slidenum">
              <a:rPr lang="es-MX" smtClean="0"/>
              <a:t>‹Nº›</a:t>
            </a:fld>
            <a:endParaRPr lang="es-MX"/>
          </a:p>
        </p:txBody>
      </p:sp>
    </p:spTree>
    <p:extLst>
      <p:ext uri="{BB962C8B-B14F-4D97-AF65-F5344CB8AC3E}">
        <p14:creationId xmlns:p14="http://schemas.microsoft.com/office/powerpoint/2010/main" val="1925920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A60D4BC4-483A-4FB3-B741-2058C0A317D2}" type="datetimeFigureOut">
              <a:rPr lang="es-MX" smtClean="0"/>
              <a:t>18/11/2017</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F877BD8C-DFB5-46C6-BFF6-09B98A31E10B}" type="slidenum">
              <a:rPr lang="es-MX" smtClean="0"/>
              <a:t>‹Nº›</a:t>
            </a:fld>
            <a:endParaRPr lang="es-MX"/>
          </a:p>
        </p:txBody>
      </p:sp>
    </p:spTree>
    <p:extLst>
      <p:ext uri="{BB962C8B-B14F-4D97-AF65-F5344CB8AC3E}">
        <p14:creationId xmlns:p14="http://schemas.microsoft.com/office/powerpoint/2010/main" val="3360915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A60D4BC4-483A-4FB3-B741-2058C0A317D2}" type="datetimeFigureOut">
              <a:rPr lang="es-MX" smtClean="0"/>
              <a:t>18/11/2017</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F877BD8C-DFB5-46C6-BFF6-09B98A31E10B}" type="slidenum">
              <a:rPr lang="es-MX" smtClean="0"/>
              <a:t>‹Nº›</a:t>
            </a:fld>
            <a:endParaRPr lang="es-MX"/>
          </a:p>
        </p:txBody>
      </p:sp>
    </p:spTree>
    <p:extLst>
      <p:ext uri="{BB962C8B-B14F-4D97-AF65-F5344CB8AC3E}">
        <p14:creationId xmlns:p14="http://schemas.microsoft.com/office/powerpoint/2010/main" val="1816250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60D4BC4-483A-4FB3-B741-2058C0A317D2}" type="datetimeFigureOut">
              <a:rPr lang="es-MX" smtClean="0"/>
              <a:t>18/11/2017</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F877BD8C-DFB5-46C6-BFF6-09B98A31E10B}" type="slidenum">
              <a:rPr lang="es-MX" smtClean="0"/>
              <a:t>‹Nº›</a:t>
            </a:fld>
            <a:endParaRPr lang="es-MX"/>
          </a:p>
        </p:txBody>
      </p:sp>
    </p:spTree>
    <p:extLst>
      <p:ext uri="{BB962C8B-B14F-4D97-AF65-F5344CB8AC3E}">
        <p14:creationId xmlns:p14="http://schemas.microsoft.com/office/powerpoint/2010/main" val="16845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A60D4BC4-483A-4FB3-B741-2058C0A317D2}" type="datetimeFigureOut">
              <a:rPr lang="es-MX" smtClean="0"/>
              <a:t>18/11/2017</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F877BD8C-DFB5-46C6-BFF6-09B98A31E10B}" type="slidenum">
              <a:rPr lang="es-MX" smtClean="0"/>
              <a:t>‹Nº›</a:t>
            </a:fld>
            <a:endParaRPr lang="es-MX"/>
          </a:p>
        </p:txBody>
      </p:sp>
    </p:spTree>
    <p:extLst>
      <p:ext uri="{BB962C8B-B14F-4D97-AF65-F5344CB8AC3E}">
        <p14:creationId xmlns:p14="http://schemas.microsoft.com/office/powerpoint/2010/main" val="3816202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A60D4BC4-483A-4FB3-B741-2058C0A317D2}" type="datetimeFigureOut">
              <a:rPr lang="es-MX" smtClean="0"/>
              <a:t>18/11/2017</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F877BD8C-DFB5-46C6-BFF6-09B98A31E10B}" type="slidenum">
              <a:rPr lang="es-MX" smtClean="0"/>
              <a:t>‹Nº›</a:t>
            </a:fld>
            <a:endParaRPr lang="es-MX"/>
          </a:p>
        </p:txBody>
      </p:sp>
    </p:spTree>
    <p:extLst>
      <p:ext uri="{BB962C8B-B14F-4D97-AF65-F5344CB8AC3E}">
        <p14:creationId xmlns:p14="http://schemas.microsoft.com/office/powerpoint/2010/main" val="3430880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0D4BC4-483A-4FB3-B741-2058C0A317D2}" type="datetimeFigureOut">
              <a:rPr lang="es-MX" smtClean="0"/>
              <a:t>18/11/2017</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77BD8C-DFB5-46C6-BFF6-09B98A31E10B}" type="slidenum">
              <a:rPr lang="es-MX" smtClean="0"/>
              <a:t>‹Nº›</a:t>
            </a:fld>
            <a:endParaRPr lang="es-MX"/>
          </a:p>
        </p:txBody>
      </p:sp>
    </p:spTree>
    <p:extLst>
      <p:ext uri="{BB962C8B-B14F-4D97-AF65-F5344CB8AC3E}">
        <p14:creationId xmlns:p14="http://schemas.microsoft.com/office/powerpoint/2010/main" val="111147082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12192000" cy="6830423"/>
          </a:xfrm>
          <a:prstGeom prst="rect">
            <a:avLst/>
          </a:prstGeom>
        </p:spPr>
      </p:pic>
      <p:sp>
        <p:nvSpPr>
          <p:cNvPr id="2" name="Título 1"/>
          <p:cNvSpPr>
            <a:spLocks noGrp="1"/>
          </p:cNvSpPr>
          <p:nvPr>
            <p:ph type="ctrTitle"/>
          </p:nvPr>
        </p:nvSpPr>
        <p:spPr/>
        <p:txBody>
          <a:bodyPr>
            <a:normAutofit fontScale="90000"/>
          </a:bodyPr>
          <a:lstStyle/>
          <a:p>
            <a:r>
              <a:rPr lang="es-CR" b="1" u="sng" dirty="0" smtClean="0">
                <a:solidFill>
                  <a:srgbClr val="480000"/>
                </a:solidFill>
                <a:latin typeface="Arial Black" panose="020B0A04020102020204" pitchFamily="34" charset="0"/>
              </a:rPr>
              <a:t>Antiguo Testamento 2</a:t>
            </a:r>
            <a:br>
              <a:rPr lang="es-CR" b="1" u="sng" dirty="0" smtClean="0">
                <a:solidFill>
                  <a:srgbClr val="480000"/>
                </a:solidFill>
                <a:latin typeface="Arial Black" panose="020B0A04020102020204" pitchFamily="34" charset="0"/>
              </a:rPr>
            </a:br>
            <a:r>
              <a:rPr lang="es-CR" sz="8000" b="1" dirty="0" smtClean="0">
                <a:solidFill>
                  <a:srgbClr val="480000"/>
                </a:solidFill>
                <a:latin typeface="Arial Black" panose="020B0A04020102020204" pitchFamily="34" charset="0"/>
              </a:rPr>
              <a:t>NÚMEROS</a:t>
            </a:r>
            <a:endParaRPr lang="es-MX" sz="8000" b="1" dirty="0">
              <a:solidFill>
                <a:srgbClr val="480000"/>
              </a:solidFill>
              <a:latin typeface="Arial Black" panose="020B0A04020102020204" pitchFamily="34" charset="0"/>
            </a:endParaRPr>
          </a:p>
        </p:txBody>
      </p:sp>
      <p:sp>
        <p:nvSpPr>
          <p:cNvPr id="3" name="Subtítulo 2"/>
          <p:cNvSpPr>
            <a:spLocks noGrp="1"/>
          </p:cNvSpPr>
          <p:nvPr>
            <p:ph type="subTitle" idx="1"/>
          </p:nvPr>
        </p:nvSpPr>
        <p:spPr/>
        <p:txBody>
          <a:bodyPr>
            <a:normAutofit fontScale="92500" lnSpcReduction="20000"/>
          </a:bodyPr>
          <a:lstStyle/>
          <a:p>
            <a:endParaRPr lang="es-CR" sz="6600" b="1" dirty="0" smtClean="0">
              <a:solidFill>
                <a:srgbClr val="480000"/>
              </a:solidFill>
            </a:endParaRPr>
          </a:p>
          <a:p>
            <a:r>
              <a:rPr lang="es-CR" sz="6600" b="1" dirty="0" smtClean="0">
                <a:solidFill>
                  <a:srgbClr val="FF0000"/>
                </a:solidFill>
                <a:latin typeface="Arial Black" panose="020B0A04020102020204" pitchFamily="34" charset="0"/>
              </a:rPr>
              <a:t>Lección 11</a:t>
            </a:r>
            <a:endParaRPr lang="es-MX" sz="66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4325720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p:cNvSpPr>
            <a:spLocks noGrp="1"/>
          </p:cNvSpPr>
          <p:nvPr>
            <p:ph idx="1"/>
          </p:nvPr>
        </p:nvSpPr>
        <p:spPr>
          <a:xfrm>
            <a:off x="-1" y="0"/>
            <a:ext cx="12301539" cy="6858000"/>
          </a:xfrm>
        </p:spPr>
        <p:txBody>
          <a:bodyPr>
            <a:normAutofit/>
          </a:bodyPr>
          <a:lstStyle/>
          <a:p>
            <a:pPr marL="0" indent="0">
              <a:lnSpc>
                <a:spcPct val="150000"/>
              </a:lnSpc>
              <a:buNone/>
            </a:pPr>
            <a:r>
              <a:rPr lang="es-CR" sz="5400" b="1" dirty="0" smtClean="0"/>
              <a:t>Introducción a Números</a:t>
            </a:r>
          </a:p>
          <a:p>
            <a:pPr marL="0" indent="0">
              <a:lnSpc>
                <a:spcPct val="150000"/>
              </a:lnSpc>
              <a:buNone/>
            </a:pPr>
            <a:endParaRPr lang="es-CR" sz="800" b="1" dirty="0" smtClean="0"/>
          </a:p>
          <a:p>
            <a:pPr marL="714375" indent="-714375">
              <a:lnSpc>
                <a:spcPct val="110000"/>
              </a:lnSpc>
              <a:buFont typeface="+mj-lt"/>
              <a:buAutoNum type="romanUcPeriod" startAt="5"/>
            </a:pPr>
            <a:r>
              <a:rPr lang="es-CR" sz="3600" dirty="0" smtClean="0"/>
              <a:t>Experiencias en el viaje a </a:t>
            </a:r>
            <a:r>
              <a:rPr lang="es-CR" sz="3600" dirty="0" err="1" smtClean="0"/>
              <a:t>Moab</a:t>
            </a:r>
            <a:r>
              <a:rPr lang="es-CR" sz="3600" dirty="0" smtClean="0"/>
              <a:t> (Caps. 20-25)</a:t>
            </a:r>
          </a:p>
          <a:p>
            <a:pPr marL="1428750" indent="-714375">
              <a:lnSpc>
                <a:spcPct val="110000"/>
              </a:lnSpc>
              <a:buFont typeface="+mj-lt"/>
              <a:buAutoNum type="alphaUcPeriod"/>
            </a:pPr>
            <a:r>
              <a:rPr lang="es-CR" sz="3600" dirty="0" smtClean="0"/>
              <a:t>El pecado de Moisés y Aarón (Cap. 20)</a:t>
            </a:r>
          </a:p>
          <a:p>
            <a:pPr marL="1428750" indent="-714375">
              <a:lnSpc>
                <a:spcPct val="110000"/>
              </a:lnSpc>
              <a:buFont typeface="+mj-lt"/>
              <a:buAutoNum type="alphaUcPeriod"/>
            </a:pPr>
            <a:r>
              <a:rPr lang="es-CR" sz="3600" dirty="0" smtClean="0"/>
              <a:t>La serpiente de bronce; victorias militares (Cap. 21)</a:t>
            </a:r>
          </a:p>
          <a:p>
            <a:pPr marL="1428750" indent="-714375">
              <a:lnSpc>
                <a:spcPct val="110000"/>
              </a:lnSpc>
              <a:buFont typeface="+mj-lt"/>
              <a:buAutoNum type="alphaUcPeriod"/>
            </a:pPr>
            <a:r>
              <a:rPr lang="es-CR" sz="3600" dirty="0" err="1" smtClean="0"/>
              <a:t>Balaam</a:t>
            </a:r>
            <a:r>
              <a:rPr lang="es-CR" sz="3600" dirty="0" smtClean="0"/>
              <a:t> (Caps. 22-25)</a:t>
            </a:r>
          </a:p>
          <a:p>
            <a:pPr marL="857250" indent="-857250">
              <a:lnSpc>
                <a:spcPct val="150000"/>
              </a:lnSpc>
              <a:buAutoNum type="romanUcPeriod"/>
            </a:pPr>
            <a:endParaRPr lang="es-CR" sz="4000" dirty="0" smtClean="0"/>
          </a:p>
          <a:p>
            <a:pPr marL="0" indent="0">
              <a:lnSpc>
                <a:spcPct val="150000"/>
              </a:lnSpc>
              <a:buNone/>
            </a:pPr>
            <a:endParaRPr lang="es-CR" sz="5400" b="1" dirty="0" smtClean="0"/>
          </a:p>
        </p:txBody>
      </p:sp>
    </p:spTree>
    <p:extLst>
      <p:ext uri="{BB962C8B-B14F-4D97-AF65-F5344CB8AC3E}">
        <p14:creationId xmlns:p14="http://schemas.microsoft.com/office/powerpoint/2010/main" val="20963924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p:cNvSpPr>
            <a:spLocks noGrp="1"/>
          </p:cNvSpPr>
          <p:nvPr>
            <p:ph idx="1"/>
          </p:nvPr>
        </p:nvSpPr>
        <p:spPr>
          <a:xfrm>
            <a:off x="-1" y="0"/>
            <a:ext cx="12301539" cy="6858000"/>
          </a:xfrm>
        </p:spPr>
        <p:txBody>
          <a:bodyPr>
            <a:normAutofit fontScale="85000" lnSpcReduction="20000"/>
          </a:bodyPr>
          <a:lstStyle/>
          <a:p>
            <a:pPr marL="0" indent="0">
              <a:lnSpc>
                <a:spcPct val="150000"/>
              </a:lnSpc>
              <a:buNone/>
            </a:pPr>
            <a:r>
              <a:rPr lang="es-CR" sz="5400" b="1" dirty="0" smtClean="0"/>
              <a:t>Introducción a Números</a:t>
            </a:r>
          </a:p>
          <a:p>
            <a:pPr marL="714375" indent="-714375">
              <a:lnSpc>
                <a:spcPct val="110000"/>
              </a:lnSpc>
              <a:buFont typeface="+mj-lt"/>
              <a:buAutoNum type="romanUcPeriod" startAt="6"/>
            </a:pPr>
            <a:r>
              <a:rPr lang="es-CR" sz="3600" dirty="0" smtClean="0"/>
              <a:t>Los preparativos para entrar en Canaán (Caps. 26-36)</a:t>
            </a:r>
          </a:p>
          <a:p>
            <a:pPr marL="1428750" indent="-714375">
              <a:lnSpc>
                <a:spcPct val="110000"/>
              </a:lnSpc>
              <a:buFont typeface="+mj-lt"/>
              <a:buAutoNum type="alphaUcPeriod"/>
            </a:pPr>
            <a:r>
              <a:rPr lang="es-CR" sz="3600" dirty="0" smtClean="0"/>
              <a:t>El segundo censo (Cap. 26)</a:t>
            </a:r>
          </a:p>
          <a:p>
            <a:pPr marL="1428750" indent="-714375">
              <a:lnSpc>
                <a:spcPct val="110000"/>
              </a:lnSpc>
              <a:buFont typeface="+mj-lt"/>
              <a:buAutoNum type="alphaUcPeriod"/>
            </a:pPr>
            <a:r>
              <a:rPr lang="es-CR" sz="3600" dirty="0" smtClean="0"/>
              <a:t>Leyes sobre herencias (27:1-11)</a:t>
            </a:r>
          </a:p>
          <a:p>
            <a:pPr marL="1428750" indent="-714375">
              <a:lnSpc>
                <a:spcPct val="110000"/>
              </a:lnSpc>
              <a:buFont typeface="+mj-lt"/>
              <a:buAutoNum type="alphaUcPeriod"/>
            </a:pPr>
            <a:r>
              <a:rPr lang="es-CR" sz="3600" dirty="0" smtClean="0"/>
              <a:t>Nombramiento del sucesor de Moisés (27:12-23)</a:t>
            </a:r>
          </a:p>
          <a:p>
            <a:pPr marL="1428750" indent="-714375">
              <a:lnSpc>
                <a:spcPct val="110000"/>
              </a:lnSpc>
              <a:buFont typeface="+mj-lt"/>
              <a:buAutoNum type="alphaUcPeriod"/>
            </a:pPr>
            <a:r>
              <a:rPr lang="es-CR" sz="3600" dirty="0" smtClean="0"/>
              <a:t>Ofrendas en las fiestas (28:1-29:40)</a:t>
            </a:r>
          </a:p>
          <a:p>
            <a:pPr marL="1428750" indent="-714375">
              <a:lnSpc>
                <a:spcPct val="110000"/>
              </a:lnSpc>
              <a:buFont typeface="+mj-lt"/>
              <a:buAutoNum type="alphaUcPeriod"/>
            </a:pPr>
            <a:r>
              <a:rPr lang="es-CR" sz="3600" dirty="0" smtClean="0"/>
              <a:t>La ley de los votos (Cap. 30)</a:t>
            </a:r>
          </a:p>
          <a:p>
            <a:pPr marL="1428750" indent="-714375">
              <a:lnSpc>
                <a:spcPct val="110000"/>
              </a:lnSpc>
              <a:buFont typeface="+mj-lt"/>
              <a:buAutoNum type="alphaUcPeriod"/>
            </a:pPr>
            <a:r>
              <a:rPr lang="es-CR" sz="3600" dirty="0" smtClean="0"/>
              <a:t>Guerra contra </a:t>
            </a:r>
            <a:r>
              <a:rPr lang="es-CR" sz="3600" dirty="0" err="1" smtClean="0"/>
              <a:t>Madián</a:t>
            </a:r>
            <a:r>
              <a:rPr lang="es-CR" sz="3600" dirty="0" smtClean="0"/>
              <a:t> (Cap. 31)</a:t>
            </a:r>
          </a:p>
          <a:p>
            <a:pPr marL="1428750" indent="-714375">
              <a:lnSpc>
                <a:spcPct val="110000"/>
              </a:lnSpc>
              <a:buFont typeface="+mj-lt"/>
              <a:buAutoNum type="alphaUcPeriod"/>
            </a:pPr>
            <a:r>
              <a:rPr lang="es-CR" sz="3600" dirty="0" smtClean="0"/>
              <a:t>Distribución de la tierra al oriente del Jordán (Cap. 32)</a:t>
            </a:r>
          </a:p>
          <a:p>
            <a:pPr marL="1428750" indent="-714375">
              <a:lnSpc>
                <a:spcPct val="110000"/>
              </a:lnSpc>
              <a:buFont typeface="+mj-lt"/>
              <a:buAutoNum type="alphaUcPeriod"/>
            </a:pPr>
            <a:r>
              <a:rPr lang="es-CR" sz="3600" dirty="0" smtClean="0"/>
              <a:t>Las etapas del viaje en el desierto (33:1-49)</a:t>
            </a:r>
          </a:p>
          <a:p>
            <a:pPr marL="1428750" indent="-714375">
              <a:lnSpc>
                <a:spcPct val="110000"/>
              </a:lnSpc>
              <a:buFont typeface="+mj-lt"/>
              <a:buAutoNum type="alphaUcPeriod"/>
            </a:pPr>
            <a:r>
              <a:rPr lang="es-CR" sz="3600" dirty="0" smtClean="0"/>
              <a:t>Mandatos referentes a ocupar Canaán (33:50-36:13)</a:t>
            </a:r>
          </a:p>
          <a:p>
            <a:pPr marL="857250" indent="-857250">
              <a:lnSpc>
                <a:spcPct val="150000"/>
              </a:lnSpc>
              <a:buAutoNum type="romanUcPeriod"/>
            </a:pPr>
            <a:endParaRPr lang="es-CR" sz="4000" dirty="0" smtClean="0"/>
          </a:p>
          <a:p>
            <a:pPr marL="0" indent="0">
              <a:lnSpc>
                <a:spcPct val="150000"/>
              </a:lnSpc>
              <a:buNone/>
            </a:pPr>
            <a:endParaRPr lang="es-CR" sz="5400" b="1" dirty="0" smtClean="0"/>
          </a:p>
        </p:txBody>
      </p:sp>
    </p:spTree>
    <p:extLst>
      <p:ext uri="{BB962C8B-B14F-4D97-AF65-F5344CB8AC3E}">
        <p14:creationId xmlns:p14="http://schemas.microsoft.com/office/powerpoint/2010/main" val="7229271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457200"/>
            <a:ext cx="7515225" cy="1600200"/>
          </a:xfrm>
        </p:spPr>
        <p:txBody>
          <a:bodyPr>
            <a:noAutofit/>
          </a:bodyPr>
          <a:lstStyle/>
          <a:p>
            <a:r>
              <a:rPr lang="es-CR" sz="5400" b="1" dirty="0" smtClean="0"/>
              <a:t>El censo y la organización de Israel (Caps. 1-4)</a:t>
            </a:r>
            <a:endParaRPr lang="es-MX" sz="5400" b="1" dirty="0"/>
          </a:p>
        </p:txBody>
      </p:sp>
      <p:sp>
        <p:nvSpPr>
          <p:cNvPr id="4" name="Marcador de texto 3"/>
          <p:cNvSpPr>
            <a:spLocks noGrp="1"/>
          </p:cNvSpPr>
          <p:nvPr>
            <p:ph type="body" sz="half" idx="2"/>
          </p:nvPr>
        </p:nvSpPr>
        <p:spPr>
          <a:xfrm>
            <a:off x="0" y="2271712"/>
            <a:ext cx="7400925" cy="4586287"/>
          </a:xfrm>
        </p:spPr>
        <p:txBody>
          <a:bodyPr>
            <a:noAutofit/>
          </a:bodyPr>
          <a:lstStyle/>
          <a:p>
            <a:pPr marL="357188" indent="-357188">
              <a:lnSpc>
                <a:spcPct val="100000"/>
              </a:lnSpc>
              <a:buFont typeface="Arial" panose="020B0604020202020204" pitchFamily="34" charset="0"/>
              <a:buChar char="•"/>
            </a:pPr>
            <a:r>
              <a:rPr lang="es-CR" sz="3600" dirty="0" smtClean="0"/>
              <a:t>El libro comienza con un primer censo de Israel.</a:t>
            </a:r>
          </a:p>
          <a:p>
            <a:pPr marL="357188" indent="-357188">
              <a:lnSpc>
                <a:spcPct val="100000"/>
              </a:lnSpc>
              <a:buFont typeface="Arial" panose="020B0604020202020204" pitchFamily="34" charset="0"/>
              <a:buChar char="•"/>
            </a:pPr>
            <a:r>
              <a:rPr lang="es-CR" sz="3600" dirty="0" smtClean="0"/>
              <a:t>Los que fueron contados eran los varones de 20 años en adelante, excluyendo a los levitas (1:2,3,47)</a:t>
            </a:r>
          </a:p>
          <a:p>
            <a:pPr marL="357188" indent="-357188">
              <a:lnSpc>
                <a:spcPct val="100000"/>
              </a:lnSpc>
              <a:buFont typeface="Arial" panose="020B0604020202020204" pitchFamily="34" charset="0"/>
              <a:buChar char="•"/>
            </a:pPr>
            <a:r>
              <a:rPr lang="es-CR" sz="3600" dirty="0"/>
              <a:t>Los levitas tenían el deber de cuidar y transportar el tabernáculo (1:47-53)</a:t>
            </a:r>
          </a:p>
        </p:txBody>
      </p:sp>
      <p:pic>
        <p:nvPicPr>
          <p:cNvPr id="5" name="Imagen 4"/>
          <p:cNvPicPr>
            <a:picLocks noChangeAspect="1"/>
          </p:cNvPicPr>
          <p:nvPr/>
        </p:nvPicPr>
        <p:blipFill>
          <a:blip r:embed="rId2"/>
          <a:stretch>
            <a:fillRect/>
          </a:stretch>
        </p:blipFill>
        <p:spPr>
          <a:xfrm>
            <a:off x="7515225" y="1859466"/>
            <a:ext cx="4500562" cy="4288922"/>
          </a:xfrm>
          <a:prstGeom prst="rect">
            <a:avLst/>
          </a:prstGeom>
        </p:spPr>
      </p:pic>
    </p:spTree>
    <p:extLst>
      <p:ext uri="{BB962C8B-B14F-4D97-AF65-F5344CB8AC3E}">
        <p14:creationId xmlns:p14="http://schemas.microsoft.com/office/powerpoint/2010/main" val="1832610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457200"/>
            <a:ext cx="7515225" cy="1600200"/>
          </a:xfrm>
        </p:spPr>
        <p:txBody>
          <a:bodyPr>
            <a:noAutofit/>
          </a:bodyPr>
          <a:lstStyle/>
          <a:p>
            <a:r>
              <a:rPr lang="es-CR" sz="5400" b="1" dirty="0" smtClean="0"/>
              <a:t>El censo y la organización de Israel (Caps. 1-4)</a:t>
            </a:r>
            <a:endParaRPr lang="es-MX" sz="5400" b="1" dirty="0"/>
          </a:p>
        </p:txBody>
      </p:sp>
      <p:sp>
        <p:nvSpPr>
          <p:cNvPr id="4" name="Marcador de texto 3"/>
          <p:cNvSpPr>
            <a:spLocks noGrp="1"/>
          </p:cNvSpPr>
          <p:nvPr>
            <p:ph type="body" sz="half" idx="2"/>
          </p:nvPr>
        </p:nvSpPr>
        <p:spPr>
          <a:xfrm>
            <a:off x="0" y="2271713"/>
            <a:ext cx="7400925" cy="3811588"/>
          </a:xfrm>
        </p:spPr>
        <p:txBody>
          <a:bodyPr>
            <a:normAutofit/>
          </a:bodyPr>
          <a:lstStyle/>
          <a:p>
            <a:pPr marL="357188" indent="-357188">
              <a:lnSpc>
                <a:spcPct val="100000"/>
              </a:lnSpc>
              <a:buFont typeface="Arial" panose="020B0604020202020204" pitchFamily="34" charset="0"/>
              <a:buChar char="•"/>
            </a:pPr>
            <a:r>
              <a:rPr lang="es-CR" sz="4000" dirty="0"/>
              <a:t>En total 603 550 fueron contados</a:t>
            </a:r>
            <a:endParaRPr lang="es-MX" sz="4000" dirty="0"/>
          </a:p>
          <a:p>
            <a:pPr marL="357188" indent="-357188">
              <a:lnSpc>
                <a:spcPct val="100000"/>
              </a:lnSpc>
              <a:buFont typeface="Arial" panose="020B0604020202020204" pitchFamily="34" charset="0"/>
              <a:buChar char="•"/>
            </a:pPr>
            <a:r>
              <a:rPr lang="es-CR" sz="4000" dirty="0" smtClean="0"/>
              <a:t>El </a:t>
            </a:r>
            <a:r>
              <a:rPr lang="es-CR" sz="4000" dirty="0" smtClean="0"/>
              <a:t>propósito del censo  </a:t>
            </a:r>
            <a:r>
              <a:rPr lang="es-CR" sz="4000" dirty="0" smtClean="0"/>
              <a:t>era </a:t>
            </a:r>
            <a:r>
              <a:rPr lang="es-CR" sz="4000" dirty="0" smtClean="0"/>
              <a:t>determinar la capacidad militar de Israel y organizarlos para las guerras que les esperaban.</a:t>
            </a:r>
          </a:p>
          <a:p>
            <a:pPr marL="357188" indent="-357188">
              <a:lnSpc>
                <a:spcPct val="100000"/>
              </a:lnSpc>
              <a:buFont typeface="Arial" panose="020B0604020202020204" pitchFamily="34" charset="0"/>
              <a:buChar char="•"/>
            </a:pPr>
            <a:endParaRPr lang="es-MX" sz="4000" dirty="0"/>
          </a:p>
        </p:txBody>
      </p:sp>
      <p:pic>
        <p:nvPicPr>
          <p:cNvPr id="4098" name="Picture 2" descr="Resultado de imagen para Israel en la batal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3099" y="2057399"/>
            <a:ext cx="4259826" cy="4025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30425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113" y="0"/>
            <a:ext cx="9047162" cy="1600200"/>
          </a:xfrm>
        </p:spPr>
        <p:txBody>
          <a:bodyPr>
            <a:normAutofit/>
          </a:bodyPr>
          <a:lstStyle/>
          <a:p>
            <a:r>
              <a:rPr lang="es-CR" sz="5400" b="1" dirty="0" smtClean="0"/>
              <a:t>Organización de </a:t>
            </a:r>
            <a:r>
              <a:rPr lang="es-CR" sz="5400" b="1" dirty="0" smtClean="0"/>
              <a:t>Israel (Cap. 2)</a:t>
            </a:r>
            <a:endParaRPr lang="es-MX" sz="5400" b="1" dirty="0"/>
          </a:p>
        </p:txBody>
      </p:sp>
      <p:sp>
        <p:nvSpPr>
          <p:cNvPr id="4" name="Marcador de texto 3"/>
          <p:cNvSpPr>
            <a:spLocks noGrp="1"/>
          </p:cNvSpPr>
          <p:nvPr>
            <p:ph type="body" sz="half" idx="2"/>
          </p:nvPr>
        </p:nvSpPr>
        <p:spPr>
          <a:xfrm>
            <a:off x="5300663" y="2000250"/>
            <a:ext cx="6891337" cy="4400549"/>
          </a:xfrm>
        </p:spPr>
        <p:txBody>
          <a:bodyPr>
            <a:normAutofit fontScale="85000" lnSpcReduction="10000"/>
          </a:bodyPr>
          <a:lstStyle/>
          <a:p>
            <a:pPr marL="357188" indent="-357188">
              <a:lnSpc>
                <a:spcPct val="120000"/>
              </a:lnSpc>
              <a:buFont typeface="Arial" panose="020B0604020202020204" pitchFamily="34" charset="0"/>
              <a:buChar char="•"/>
            </a:pPr>
            <a:r>
              <a:rPr lang="es-CR" sz="4000" dirty="0" smtClean="0"/>
              <a:t>La organización de Israel era militar. Cada tribu tenía su posición en el campamento y tenía su capitán.</a:t>
            </a:r>
          </a:p>
          <a:p>
            <a:pPr marL="357188" indent="-357188">
              <a:lnSpc>
                <a:spcPct val="120000"/>
              </a:lnSpc>
              <a:buFont typeface="Arial" panose="020B0604020202020204" pitchFamily="34" charset="0"/>
              <a:buChar char="•"/>
            </a:pPr>
            <a:r>
              <a:rPr lang="es-CR" sz="4000" dirty="0" smtClean="0"/>
              <a:t>La nación entera estaba organizada como un ejército bajo la dirección de Jehová, que era el Jefe Supremo y tenía su tienda en medio de ellos.</a:t>
            </a:r>
            <a:endParaRPr lang="es-MX" sz="4000" dirty="0"/>
          </a:p>
        </p:txBody>
      </p:sp>
      <p:pic>
        <p:nvPicPr>
          <p:cNvPr id="5" name="Imagen 4"/>
          <p:cNvPicPr>
            <a:picLocks noChangeAspect="1"/>
          </p:cNvPicPr>
          <p:nvPr/>
        </p:nvPicPr>
        <p:blipFill>
          <a:blip r:embed="rId2"/>
          <a:stretch>
            <a:fillRect/>
          </a:stretch>
        </p:blipFill>
        <p:spPr>
          <a:xfrm>
            <a:off x="133350" y="2223292"/>
            <a:ext cx="4929187" cy="3811588"/>
          </a:xfrm>
          <a:prstGeom prst="rect">
            <a:avLst/>
          </a:prstGeom>
        </p:spPr>
      </p:pic>
    </p:spTree>
    <p:extLst>
      <p:ext uri="{BB962C8B-B14F-4D97-AF65-F5344CB8AC3E}">
        <p14:creationId xmlns:p14="http://schemas.microsoft.com/office/powerpoint/2010/main" val="20784583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113" y="0"/>
            <a:ext cx="9047162" cy="1600200"/>
          </a:xfrm>
        </p:spPr>
        <p:txBody>
          <a:bodyPr>
            <a:normAutofit/>
          </a:bodyPr>
          <a:lstStyle/>
          <a:p>
            <a:r>
              <a:rPr lang="es-CR" sz="5400" b="1" dirty="0" smtClean="0"/>
              <a:t>Organización de Israel (Cap. 2)</a:t>
            </a:r>
            <a:endParaRPr lang="es-MX" sz="5400" b="1" dirty="0"/>
          </a:p>
        </p:txBody>
      </p:sp>
      <p:sp>
        <p:nvSpPr>
          <p:cNvPr id="4" name="Marcador de texto 3"/>
          <p:cNvSpPr>
            <a:spLocks noGrp="1"/>
          </p:cNvSpPr>
          <p:nvPr>
            <p:ph type="body" sz="half" idx="2"/>
          </p:nvPr>
        </p:nvSpPr>
        <p:spPr>
          <a:xfrm>
            <a:off x="0" y="2057399"/>
            <a:ext cx="7129463" cy="4314825"/>
          </a:xfrm>
        </p:spPr>
        <p:txBody>
          <a:bodyPr>
            <a:noAutofit/>
          </a:bodyPr>
          <a:lstStyle/>
          <a:p>
            <a:pPr marL="357188" indent="-357188">
              <a:lnSpc>
                <a:spcPct val="100000"/>
              </a:lnSpc>
              <a:buFont typeface="Arial" panose="020B0604020202020204" pitchFamily="34" charset="0"/>
              <a:buChar char="•"/>
            </a:pPr>
            <a:r>
              <a:rPr lang="es-MX" sz="3200" dirty="0"/>
              <a:t>El orden del campamento </a:t>
            </a:r>
            <a:r>
              <a:rPr lang="es-MX" sz="3200" dirty="0" smtClean="0"/>
              <a:t>era en forma </a:t>
            </a:r>
            <a:r>
              <a:rPr lang="es-MX" sz="3200" dirty="0"/>
              <a:t>simétrica, con el Tabernáculo de reunión en el </a:t>
            </a:r>
            <a:r>
              <a:rPr lang="es-MX" sz="3200" dirty="0" smtClean="0"/>
              <a:t>medio, </a:t>
            </a:r>
            <a:r>
              <a:rPr lang="es-MX" sz="3200" dirty="0"/>
              <a:t>tres tribus a cada uno de sus cuatro lados y los levitas acampados en el centro, alrededor del Tabernáculo (v. 17). </a:t>
            </a:r>
            <a:endParaRPr lang="es-MX" sz="3200" dirty="0" smtClean="0"/>
          </a:p>
          <a:p>
            <a:pPr marL="357188" indent="-357188">
              <a:lnSpc>
                <a:spcPct val="100000"/>
              </a:lnSpc>
              <a:buFont typeface="Arial" panose="020B0604020202020204" pitchFamily="34" charset="0"/>
              <a:buChar char="•"/>
            </a:pPr>
            <a:r>
              <a:rPr lang="es-CR" sz="3200" dirty="0" smtClean="0"/>
              <a:t>Moisés y </a:t>
            </a:r>
            <a:r>
              <a:rPr lang="es-CR" sz="3200" dirty="0"/>
              <a:t>los sacerdotes se ubicaban ante la puerta del atrio del tabernáculo.</a:t>
            </a:r>
            <a:endParaRPr lang="es-MX" sz="3200" dirty="0"/>
          </a:p>
        </p:txBody>
      </p:sp>
      <p:sp>
        <p:nvSpPr>
          <p:cNvPr id="3" name="AutoShape 2" descr="Resultado de imagen para El campamento de Israel en el desiert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7" name="Imagen 6"/>
          <p:cNvPicPr>
            <a:picLocks noChangeAspect="1"/>
          </p:cNvPicPr>
          <p:nvPr/>
        </p:nvPicPr>
        <p:blipFill>
          <a:blip r:embed="rId2"/>
          <a:stretch>
            <a:fillRect/>
          </a:stretch>
        </p:blipFill>
        <p:spPr>
          <a:xfrm>
            <a:off x="7129463" y="2057399"/>
            <a:ext cx="4965244" cy="4171951"/>
          </a:xfrm>
          <a:prstGeom prst="rect">
            <a:avLst/>
          </a:prstGeom>
        </p:spPr>
      </p:pic>
    </p:spTree>
    <p:extLst>
      <p:ext uri="{BB962C8B-B14F-4D97-AF65-F5344CB8AC3E}">
        <p14:creationId xmlns:p14="http://schemas.microsoft.com/office/powerpoint/2010/main" val="21569724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8372475" cy="1600200"/>
          </a:xfrm>
        </p:spPr>
        <p:txBody>
          <a:bodyPr>
            <a:noAutofit/>
          </a:bodyPr>
          <a:lstStyle/>
          <a:p>
            <a:r>
              <a:rPr lang="es-CR" sz="5400" b="1" dirty="0"/>
              <a:t>Organización de Israel (Cap. 2)</a:t>
            </a:r>
            <a:endParaRPr lang="es-MX" sz="5400" dirty="0"/>
          </a:p>
        </p:txBody>
      </p:sp>
      <p:sp>
        <p:nvSpPr>
          <p:cNvPr id="4" name="Marcador de texto 3"/>
          <p:cNvSpPr>
            <a:spLocks noGrp="1"/>
          </p:cNvSpPr>
          <p:nvPr>
            <p:ph type="body" sz="half" idx="2"/>
          </p:nvPr>
        </p:nvSpPr>
        <p:spPr>
          <a:xfrm>
            <a:off x="5643563" y="1900238"/>
            <a:ext cx="6548437" cy="4957762"/>
          </a:xfrm>
        </p:spPr>
        <p:txBody>
          <a:bodyPr>
            <a:normAutofit/>
          </a:bodyPr>
          <a:lstStyle/>
          <a:p>
            <a:pPr marL="285750" indent="-285750">
              <a:buFont typeface="Arial" panose="020B0604020202020204" pitchFamily="34" charset="0"/>
              <a:buChar char="•"/>
            </a:pPr>
            <a:r>
              <a:rPr lang="es-CR" sz="3600" dirty="0" smtClean="0"/>
              <a:t>Al este las tribus de Judá, </a:t>
            </a:r>
            <a:r>
              <a:rPr lang="es-CR" sz="3600" dirty="0" err="1" smtClean="0"/>
              <a:t>Isacar</a:t>
            </a:r>
            <a:r>
              <a:rPr lang="es-CR" sz="3600" dirty="0" smtClean="0"/>
              <a:t> y Zabulón; al sur Rubén Simeón y </a:t>
            </a:r>
            <a:r>
              <a:rPr lang="es-CR" sz="3600" dirty="0" err="1" smtClean="0"/>
              <a:t>Gad</a:t>
            </a:r>
            <a:r>
              <a:rPr lang="es-CR" sz="3600" dirty="0" smtClean="0"/>
              <a:t>; al oeste Efraín, Manasés Y Benjamín; al norte Dan, </a:t>
            </a:r>
            <a:r>
              <a:rPr lang="es-CR" sz="3600" dirty="0" err="1" smtClean="0"/>
              <a:t>Aser</a:t>
            </a:r>
            <a:r>
              <a:rPr lang="es-CR" sz="3600" dirty="0" smtClean="0"/>
              <a:t> y Neftalí.</a:t>
            </a:r>
          </a:p>
          <a:p>
            <a:pPr marL="285750" indent="-285750">
              <a:buFont typeface="Arial" panose="020B0604020202020204" pitchFamily="34" charset="0"/>
              <a:buChar char="•"/>
            </a:pPr>
            <a:r>
              <a:rPr lang="es-CR" sz="3600" dirty="0" smtClean="0"/>
              <a:t>Las tribus de Judá, Rubén, Efraín y Dan eran líderes; cada una encabezaba su grupo de tribus, y llevaba banderas.</a:t>
            </a:r>
            <a:endParaRPr lang="es-MX" sz="3600" dirty="0"/>
          </a:p>
        </p:txBody>
      </p:sp>
      <p:pic>
        <p:nvPicPr>
          <p:cNvPr id="5" name="Imagen 4"/>
          <p:cNvPicPr>
            <a:picLocks noChangeAspect="1"/>
          </p:cNvPicPr>
          <p:nvPr/>
        </p:nvPicPr>
        <p:blipFill>
          <a:blip r:embed="rId2"/>
          <a:stretch>
            <a:fillRect/>
          </a:stretch>
        </p:blipFill>
        <p:spPr>
          <a:xfrm>
            <a:off x="162718" y="1900239"/>
            <a:ext cx="5286375" cy="4714874"/>
          </a:xfrm>
          <a:prstGeom prst="rect">
            <a:avLst/>
          </a:prstGeom>
        </p:spPr>
      </p:pic>
    </p:spTree>
    <p:extLst>
      <p:ext uri="{BB962C8B-B14F-4D97-AF65-F5344CB8AC3E}">
        <p14:creationId xmlns:p14="http://schemas.microsoft.com/office/powerpoint/2010/main" val="3043122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0" y="0"/>
            <a:ext cx="12192000" cy="6900915"/>
          </a:xfrm>
          <a:prstGeom prst="rect">
            <a:avLst/>
          </a:prstGeom>
        </p:spPr>
      </p:pic>
    </p:spTree>
    <p:extLst>
      <p:ext uri="{BB962C8B-B14F-4D97-AF65-F5344CB8AC3E}">
        <p14:creationId xmlns:p14="http://schemas.microsoft.com/office/powerpoint/2010/main" val="34189428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113" y="0"/>
            <a:ext cx="9047162" cy="1600200"/>
          </a:xfrm>
        </p:spPr>
        <p:txBody>
          <a:bodyPr>
            <a:normAutofit/>
          </a:bodyPr>
          <a:lstStyle/>
          <a:p>
            <a:r>
              <a:rPr lang="es-CR" sz="5400" b="1" dirty="0" smtClean="0"/>
              <a:t>Organización de Israel (Cap. 2)</a:t>
            </a:r>
            <a:endParaRPr lang="es-MX" sz="5400" b="1" dirty="0"/>
          </a:p>
        </p:txBody>
      </p:sp>
      <p:sp>
        <p:nvSpPr>
          <p:cNvPr id="4" name="Marcador de texto 3"/>
          <p:cNvSpPr>
            <a:spLocks noGrp="1"/>
          </p:cNvSpPr>
          <p:nvPr>
            <p:ph type="body" sz="half" idx="2"/>
          </p:nvPr>
        </p:nvSpPr>
        <p:spPr>
          <a:xfrm>
            <a:off x="0" y="2057399"/>
            <a:ext cx="7129463" cy="4314825"/>
          </a:xfrm>
        </p:spPr>
        <p:txBody>
          <a:bodyPr>
            <a:noAutofit/>
          </a:bodyPr>
          <a:lstStyle/>
          <a:p>
            <a:pPr marL="357188" indent="-357188">
              <a:buFont typeface="Arial" panose="020B0604020202020204" pitchFamily="34" charset="0"/>
              <a:buChar char="•"/>
            </a:pPr>
            <a:r>
              <a:rPr lang="es-MX" sz="3600" dirty="0" smtClean="0"/>
              <a:t>El arreglo del campamento enfatizaba la centralidad de la adoración y la presencia del Señor en una sociedad teocrática.</a:t>
            </a:r>
          </a:p>
          <a:p>
            <a:pPr marL="357188" indent="-357188">
              <a:buFont typeface="Arial" panose="020B0604020202020204" pitchFamily="34" charset="0"/>
              <a:buChar char="•"/>
            </a:pPr>
            <a:r>
              <a:rPr lang="es-CR" sz="3600" dirty="0" smtClean="0"/>
              <a:t>Su orden de marchar también destacaba esto, al ubicar el tabernáculo y los levitas en el centro.</a:t>
            </a:r>
            <a:endParaRPr lang="es-MX" sz="3600" dirty="0"/>
          </a:p>
          <a:p>
            <a:endParaRPr lang="es-MX" sz="3200" u="sng" dirty="0"/>
          </a:p>
          <a:p>
            <a:endParaRPr lang="es-MX" sz="3200" u="sng" dirty="0"/>
          </a:p>
        </p:txBody>
      </p:sp>
      <p:sp>
        <p:nvSpPr>
          <p:cNvPr id="3" name="AutoShape 2" descr="Resultado de imagen para El campamento de Israel en el desiert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2050"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772" y="2057399"/>
            <a:ext cx="4786159" cy="3814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05267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8415338" cy="1600200"/>
          </a:xfrm>
        </p:spPr>
        <p:txBody>
          <a:bodyPr>
            <a:normAutofit/>
          </a:bodyPr>
          <a:lstStyle/>
          <a:p>
            <a:r>
              <a:rPr lang="es-CR" sz="5400" b="1" dirty="0" smtClean="0"/>
              <a:t>Organización de Israel (Cap. 2)</a:t>
            </a:r>
            <a:endParaRPr lang="es-MX" sz="5400" b="1" dirty="0"/>
          </a:p>
        </p:txBody>
      </p:sp>
      <p:pic>
        <p:nvPicPr>
          <p:cNvPr id="5" name="Imagen 4"/>
          <p:cNvPicPr>
            <a:picLocks noChangeAspect="1"/>
          </p:cNvPicPr>
          <p:nvPr/>
        </p:nvPicPr>
        <p:blipFill>
          <a:blip r:embed="rId2"/>
          <a:stretch>
            <a:fillRect/>
          </a:stretch>
        </p:blipFill>
        <p:spPr>
          <a:xfrm>
            <a:off x="7843838" y="2057400"/>
            <a:ext cx="4143374" cy="4229099"/>
          </a:xfrm>
          <a:prstGeom prst="rect">
            <a:avLst/>
          </a:prstGeom>
        </p:spPr>
      </p:pic>
      <p:sp>
        <p:nvSpPr>
          <p:cNvPr id="4" name="Marcador de texto 3"/>
          <p:cNvSpPr>
            <a:spLocks noGrp="1"/>
          </p:cNvSpPr>
          <p:nvPr>
            <p:ph type="body" sz="half" idx="2"/>
          </p:nvPr>
        </p:nvSpPr>
        <p:spPr>
          <a:xfrm>
            <a:off x="-1" y="1814513"/>
            <a:ext cx="7629525" cy="5043487"/>
          </a:xfrm>
        </p:spPr>
        <p:txBody>
          <a:bodyPr>
            <a:normAutofit/>
          </a:bodyPr>
          <a:lstStyle/>
          <a:p>
            <a:pPr marL="285750" indent="-285750">
              <a:buFont typeface="Arial" panose="020B0604020202020204" pitchFamily="34" charset="0"/>
              <a:buChar char="•"/>
            </a:pPr>
            <a:r>
              <a:rPr lang="es-CR" sz="4000" dirty="0" smtClean="0"/>
              <a:t>En la marcha en el desierto el tabernáculo era desarmado, y el arca de Jehová iba delante.</a:t>
            </a:r>
          </a:p>
          <a:p>
            <a:pPr marL="285750" indent="-285750">
              <a:buFont typeface="Arial" panose="020B0604020202020204" pitchFamily="34" charset="0"/>
              <a:buChar char="•"/>
            </a:pPr>
            <a:r>
              <a:rPr lang="es-CR" sz="4000" dirty="0"/>
              <a:t>Judá y las tribus del este encabezaban la marcha y las del norte formaban la </a:t>
            </a:r>
            <a:r>
              <a:rPr lang="es-CR" sz="4000" dirty="0" smtClean="0"/>
              <a:t>retaguardia (10:11-28)</a:t>
            </a:r>
          </a:p>
        </p:txBody>
      </p:sp>
    </p:spTree>
    <p:extLst>
      <p:ext uri="{BB962C8B-B14F-4D97-AF65-F5344CB8AC3E}">
        <p14:creationId xmlns:p14="http://schemas.microsoft.com/office/powerpoint/2010/main" val="2304758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p:cNvSpPr>
            <a:spLocks noGrp="1"/>
          </p:cNvSpPr>
          <p:nvPr>
            <p:ph idx="1"/>
          </p:nvPr>
        </p:nvSpPr>
        <p:spPr>
          <a:xfrm>
            <a:off x="-1" y="0"/>
            <a:ext cx="7060367" cy="6858000"/>
          </a:xfrm>
        </p:spPr>
        <p:txBody>
          <a:bodyPr>
            <a:normAutofit/>
          </a:bodyPr>
          <a:lstStyle/>
          <a:p>
            <a:pPr marL="0" indent="0">
              <a:lnSpc>
                <a:spcPct val="150000"/>
              </a:lnSpc>
              <a:buNone/>
            </a:pPr>
            <a:r>
              <a:rPr lang="es-CR" sz="5400" b="1" dirty="0" smtClean="0"/>
              <a:t>Introducción a Números</a:t>
            </a:r>
          </a:p>
          <a:p>
            <a:pPr marL="360363" indent="-360363">
              <a:lnSpc>
                <a:spcPct val="100000"/>
              </a:lnSpc>
            </a:pPr>
            <a:r>
              <a:rPr lang="es-CR" sz="4000" dirty="0" smtClean="0"/>
              <a:t>El nombre es tomado de la </a:t>
            </a:r>
            <a:r>
              <a:rPr lang="es-CR" sz="4000" dirty="0" err="1" smtClean="0"/>
              <a:t>Septuaginta</a:t>
            </a:r>
            <a:r>
              <a:rPr lang="es-CR" sz="4000" dirty="0" smtClean="0"/>
              <a:t>, siendo así designado por los dos censos contenidos en él (Caps. 1 y 26)</a:t>
            </a:r>
          </a:p>
          <a:p>
            <a:pPr marL="360363" indent="-360363">
              <a:lnSpc>
                <a:spcPct val="100000"/>
              </a:lnSpc>
            </a:pPr>
            <a:r>
              <a:rPr lang="es-CR" sz="4000" dirty="0" smtClean="0"/>
              <a:t>El título hebreo, </a:t>
            </a:r>
            <a:r>
              <a:rPr lang="es-CR" sz="4000" i="1" dirty="0" err="1" smtClean="0"/>
              <a:t>bemidhbar</a:t>
            </a:r>
            <a:r>
              <a:rPr lang="es-CR" sz="4000" i="1" dirty="0" smtClean="0"/>
              <a:t>, </a:t>
            </a:r>
            <a:r>
              <a:rPr lang="es-CR" sz="4000" dirty="0" smtClean="0"/>
              <a:t>“en el desierto” dice más del contenido del libro.</a:t>
            </a:r>
            <a:endParaRPr lang="es-MX" sz="4000" dirty="0"/>
          </a:p>
        </p:txBody>
      </p:sp>
      <p:pic>
        <p:nvPicPr>
          <p:cNvPr id="10" name="Imagen 9"/>
          <p:cNvPicPr>
            <a:picLocks noChangeAspect="1"/>
          </p:cNvPicPr>
          <p:nvPr/>
        </p:nvPicPr>
        <p:blipFill>
          <a:blip r:embed="rId2"/>
          <a:stretch>
            <a:fillRect/>
          </a:stretch>
        </p:blipFill>
        <p:spPr>
          <a:xfrm>
            <a:off x="7360171" y="1469035"/>
            <a:ext cx="4586990" cy="4347149"/>
          </a:xfrm>
          <a:prstGeom prst="rect">
            <a:avLst/>
          </a:prstGeom>
        </p:spPr>
      </p:pic>
    </p:spTree>
    <p:extLst>
      <p:ext uri="{BB962C8B-B14F-4D97-AF65-F5344CB8AC3E}">
        <p14:creationId xmlns:p14="http://schemas.microsoft.com/office/powerpoint/2010/main" val="15718690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p:cNvGraphicFramePr>
            <a:graphicFrameLocks noGrp="1"/>
          </p:cNvGraphicFramePr>
          <p:nvPr>
            <p:extLst>
              <p:ext uri="{D42A27DB-BD31-4B8C-83A1-F6EECF244321}">
                <p14:modId xmlns:p14="http://schemas.microsoft.com/office/powerpoint/2010/main" val="2283428913"/>
              </p:ext>
            </p:extLst>
          </p:nvPr>
        </p:nvGraphicFramePr>
        <p:xfrm>
          <a:off x="0" y="1517333"/>
          <a:ext cx="9915526" cy="2651760"/>
        </p:xfrm>
        <a:graphic>
          <a:graphicData uri="http://schemas.openxmlformats.org/drawingml/2006/table">
            <a:tbl>
              <a:tblPr firstRow="1" bandRow="1">
                <a:tableStyleId>{5C22544A-7EE6-4342-B048-85BDC9FD1C3A}</a:tableStyleId>
              </a:tblPr>
              <a:tblGrid>
                <a:gridCol w="1354667"/>
                <a:gridCol w="1760008"/>
                <a:gridCol w="1828800"/>
                <a:gridCol w="1500188"/>
                <a:gridCol w="1785937"/>
                <a:gridCol w="1685926"/>
              </a:tblGrid>
              <a:tr h="370840">
                <a:tc>
                  <a:txBody>
                    <a:bodyPr/>
                    <a:lstStyle/>
                    <a:p>
                      <a:pPr algn="ctr"/>
                      <a:r>
                        <a:rPr lang="es-CR" sz="2400" b="0" dirty="0" smtClean="0">
                          <a:solidFill>
                            <a:schemeClr val="bg1"/>
                          </a:solidFill>
                          <a:latin typeface="Arial Narrow" panose="020B0606020202030204" pitchFamily="34" charset="0"/>
                        </a:rPr>
                        <a:t>DAN </a:t>
                      </a:r>
                    </a:p>
                    <a:p>
                      <a:pPr algn="ctr"/>
                      <a:endParaRPr lang="es-CR" sz="2400" b="0" dirty="0" smtClean="0">
                        <a:solidFill>
                          <a:schemeClr val="bg1"/>
                        </a:solidFill>
                        <a:latin typeface="Arial Narrow" panose="020B0606020202030204" pitchFamily="34" charset="0"/>
                      </a:endParaRPr>
                    </a:p>
                    <a:p>
                      <a:pPr algn="ctr"/>
                      <a:r>
                        <a:rPr lang="es-CR" sz="2400" b="0" dirty="0" smtClean="0">
                          <a:solidFill>
                            <a:schemeClr val="bg1"/>
                          </a:solidFill>
                          <a:latin typeface="Arial Narrow" panose="020B0606020202030204" pitchFamily="34" charset="0"/>
                        </a:rPr>
                        <a:t>ASER</a:t>
                      </a:r>
                    </a:p>
                    <a:p>
                      <a:pPr algn="ctr"/>
                      <a:endParaRPr lang="es-CR" sz="2400" b="0" dirty="0" smtClean="0">
                        <a:solidFill>
                          <a:schemeClr val="bg1"/>
                        </a:solidFill>
                        <a:latin typeface="Arial Narrow" panose="020B0606020202030204" pitchFamily="34" charset="0"/>
                      </a:endParaRPr>
                    </a:p>
                    <a:p>
                      <a:pPr algn="ctr"/>
                      <a:r>
                        <a:rPr lang="es-CR" sz="2400" b="0" dirty="0" smtClean="0">
                          <a:solidFill>
                            <a:schemeClr val="bg1"/>
                          </a:solidFill>
                          <a:latin typeface="Arial Narrow" panose="020B0606020202030204" pitchFamily="34" charset="0"/>
                        </a:rPr>
                        <a:t>NEFTALÍ</a:t>
                      </a:r>
                      <a:endParaRPr lang="es-MX" sz="2400" b="0" dirty="0">
                        <a:solidFill>
                          <a:schemeClr val="bg1"/>
                        </a:solidFill>
                        <a:latin typeface="Arial Narrow" panose="020B0606020202030204" pitchFamily="34" charset="0"/>
                      </a:endParaRPr>
                    </a:p>
                  </a:txBody>
                  <a:tcPr>
                    <a:solidFill>
                      <a:schemeClr val="bg2">
                        <a:lumMod val="60000"/>
                        <a:lumOff val="40000"/>
                      </a:schemeClr>
                    </a:solidFill>
                  </a:tcPr>
                </a:tc>
                <a:tc>
                  <a:txBody>
                    <a:bodyPr/>
                    <a:lstStyle/>
                    <a:p>
                      <a:pPr algn="ctr"/>
                      <a:r>
                        <a:rPr lang="es-CR" sz="2400" b="0" dirty="0" smtClean="0">
                          <a:solidFill>
                            <a:schemeClr val="bg1"/>
                          </a:solidFill>
                          <a:latin typeface="Arial Narrow" panose="020B0606020202030204" pitchFamily="34" charset="0"/>
                        </a:rPr>
                        <a:t>EFRÁIN</a:t>
                      </a:r>
                    </a:p>
                    <a:p>
                      <a:pPr algn="ctr"/>
                      <a:endParaRPr lang="es-CR" sz="2400" b="0" dirty="0" smtClean="0">
                        <a:solidFill>
                          <a:schemeClr val="bg1"/>
                        </a:solidFill>
                        <a:latin typeface="Arial Narrow" panose="020B0606020202030204" pitchFamily="34" charset="0"/>
                      </a:endParaRPr>
                    </a:p>
                    <a:p>
                      <a:pPr algn="ctr"/>
                      <a:r>
                        <a:rPr lang="es-CR" sz="2400" b="0" dirty="0" smtClean="0">
                          <a:solidFill>
                            <a:schemeClr val="bg1"/>
                          </a:solidFill>
                          <a:latin typeface="Arial Narrow" panose="020B0606020202030204" pitchFamily="34" charset="0"/>
                        </a:rPr>
                        <a:t>MANASÉS</a:t>
                      </a:r>
                    </a:p>
                    <a:p>
                      <a:pPr algn="ctr"/>
                      <a:endParaRPr lang="es-CR" sz="2400" b="0" dirty="0" smtClean="0">
                        <a:solidFill>
                          <a:schemeClr val="bg1"/>
                        </a:solidFill>
                        <a:latin typeface="Arial Narrow" panose="020B0606020202030204" pitchFamily="34" charset="0"/>
                      </a:endParaRPr>
                    </a:p>
                    <a:p>
                      <a:pPr algn="ctr"/>
                      <a:r>
                        <a:rPr lang="es-CR" sz="2400" b="0" dirty="0" smtClean="0">
                          <a:solidFill>
                            <a:schemeClr val="bg1"/>
                          </a:solidFill>
                          <a:latin typeface="Arial Narrow" panose="020B0606020202030204" pitchFamily="34" charset="0"/>
                        </a:rPr>
                        <a:t>BENJAMÍN</a:t>
                      </a:r>
                    </a:p>
                  </a:txBody>
                  <a:tcPr>
                    <a:solidFill>
                      <a:schemeClr val="bg2">
                        <a:lumMod val="60000"/>
                        <a:lumOff val="40000"/>
                      </a:schemeClr>
                    </a:solidFill>
                  </a:tcPr>
                </a:tc>
                <a:tc>
                  <a:txBody>
                    <a:bodyPr/>
                    <a:lstStyle/>
                    <a:p>
                      <a:pPr algn="ctr"/>
                      <a:r>
                        <a:rPr lang="es-CR" sz="2400" b="0" dirty="0" smtClean="0">
                          <a:solidFill>
                            <a:schemeClr val="bg1"/>
                          </a:solidFill>
                          <a:latin typeface="Arial Narrow" panose="020B0606020202030204" pitchFamily="34" charset="0"/>
                        </a:rPr>
                        <a:t>Los </a:t>
                      </a:r>
                      <a:r>
                        <a:rPr lang="es-CR" sz="2400" b="0" dirty="0" err="1" smtClean="0">
                          <a:solidFill>
                            <a:schemeClr val="bg1"/>
                          </a:solidFill>
                          <a:latin typeface="Arial Narrow" panose="020B0606020202030204" pitchFamily="34" charset="0"/>
                        </a:rPr>
                        <a:t>Coatitas</a:t>
                      </a:r>
                      <a:r>
                        <a:rPr lang="es-CR" sz="2400" b="0" baseline="0" dirty="0" smtClean="0">
                          <a:solidFill>
                            <a:schemeClr val="bg1"/>
                          </a:solidFill>
                          <a:latin typeface="Arial Narrow" panose="020B0606020202030204" pitchFamily="34" charset="0"/>
                        </a:rPr>
                        <a:t> llevaban los enseres del tabernáculo</a:t>
                      </a:r>
                      <a:endParaRPr lang="es-MX" sz="2400" b="0" dirty="0">
                        <a:solidFill>
                          <a:schemeClr val="bg1"/>
                        </a:solidFill>
                        <a:latin typeface="Arial Narrow" panose="020B0606020202030204" pitchFamily="34" charset="0"/>
                      </a:endParaRPr>
                    </a:p>
                  </a:txBody>
                  <a:tcPr>
                    <a:solidFill>
                      <a:schemeClr val="bg2">
                        <a:lumMod val="60000"/>
                        <a:lumOff val="40000"/>
                      </a:schemeClr>
                    </a:solidFill>
                  </a:tcPr>
                </a:tc>
                <a:tc>
                  <a:txBody>
                    <a:bodyPr/>
                    <a:lstStyle/>
                    <a:p>
                      <a:pPr algn="ctr"/>
                      <a:r>
                        <a:rPr lang="es-CR" sz="2400" b="0" dirty="0" smtClean="0">
                          <a:solidFill>
                            <a:schemeClr val="bg1"/>
                          </a:solidFill>
                          <a:latin typeface="Arial Narrow" panose="020B0606020202030204" pitchFamily="34" charset="0"/>
                        </a:rPr>
                        <a:t>RUBÉN</a:t>
                      </a:r>
                    </a:p>
                    <a:p>
                      <a:pPr algn="ctr"/>
                      <a:endParaRPr lang="es-CR" sz="2400" b="0" dirty="0" smtClean="0">
                        <a:solidFill>
                          <a:schemeClr val="bg1"/>
                        </a:solidFill>
                        <a:latin typeface="Arial Narrow" panose="020B0606020202030204" pitchFamily="34" charset="0"/>
                      </a:endParaRPr>
                    </a:p>
                    <a:p>
                      <a:pPr algn="ctr"/>
                      <a:r>
                        <a:rPr lang="es-CR" sz="2400" b="0" dirty="0" smtClean="0">
                          <a:solidFill>
                            <a:schemeClr val="bg1"/>
                          </a:solidFill>
                          <a:latin typeface="Arial Narrow" panose="020B0606020202030204" pitchFamily="34" charset="0"/>
                        </a:rPr>
                        <a:t>SIMEÓN</a:t>
                      </a:r>
                    </a:p>
                    <a:p>
                      <a:pPr algn="ctr"/>
                      <a:endParaRPr lang="es-CR" sz="2400" b="0" dirty="0" smtClean="0">
                        <a:solidFill>
                          <a:schemeClr val="bg1"/>
                        </a:solidFill>
                        <a:latin typeface="Arial Narrow" panose="020B0606020202030204" pitchFamily="34" charset="0"/>
                      </a:endParaRPr>
                    </a:p>
                    <a:p>
                      <a:pPr algn="ctr"/>
                      <a:r>
                        <a:rPr lang="es-CR" sz="2400" b="0" dirty="0" smtClean="0">
                          <a:solidFill>
                            <a:schemeClr val="bg1"/>
                          </a:solidFill>
                          <a:latin typeface="Arial Narrow" panose="020B0606020202030204" pitchFamily="34" charset="0"/>
                        </a:rPr>
                        <a:t>GAD</a:t>
                      </a:r>
                      <a:endParaRPr lang="es-MX" sz="2400" b="0" dirty="0">
                        <a:solidFill>
                          <a:schemeClr val="bg1"/>
                        </a:solidFill>
                        <a:latin typeface="Arial Narrow" panose="020B0606020202030204" pitchFamily="34" charset="0"/>
                      </a:endParaRPr>
                    </a:p>
                  </a:txBody>
                  <a:tcPr>
                    <a:solidFill>
                      <a:schemeClr val="bg2">
                        <a:lumMod val="60000"/>
                        <a:lumOff val="40000"/>
                      </a:schemeClr>
                    </a:solidFill>
                  </a:tcPr>
                </a:tc>
                <a:tc>
                  <a:txBody>
                    <a:bodyPr/>
                    <a:lstStyle/>
                    <a:p>
                      <a:pPr algn="ctr"/>
                      <a:r>
                        <a:rPr lang="es-CR" sz="2400" b="0" dirty="0" smtClean="0">
                          <a:solidFill>
                            <a:schemeClr val="bg1"/>
                          </a:solidFill>
                          <a:latin typeface="Arial Narrow" panose="020B0606020202030204" pitchFamily="34" charset="0"/>
                        </a:rPr>
                        <a:t>Los </a:t>
                      </a:r>
                      <a:r>
                        <a:rPr lang="es-CR" sz="2400" b="0" dirty="0" err="1" smtClean="0">
                          <a:solidFill>
                            <a:schemeClr val="bg1"/>
                          </a:solidFill>
                          <a:latin typeface="Arial Narrow" panose="020B0606020202030204" pitchFamily="34" charset="0"/>
                        </a:rPr>
                        <a:t>Gersonitas</a:t>
                      </a:r>
                      <a:r>
                        <a:rPr lang="es-CR" sz="2400" b="0" dirty="0" smtClean="0">
                          <a:solidFill>
                            <a:schemeClr val="bg1"/>
                          </a:solidFill>
                          <a:latin typeface="Arial Narrow" panose="020B0606020202030204" pitchFamily="34" charset="0"/>
                        </a:rPr>
                        <a:t> </a:t>
                      </a:r>
                      <a:r>
                        <a:rPr lang="es-CR" sz="2400" b="0" baseline="0" dirty="0" smtClean="0">
                          <a:solidFill>
                            <a:schemeClr val="bg1"/>
                          </a:solidFill>
                          <a:latin typeface="Arial Narrow" panose="020B0606020202030204" pitchFamily="34" charset="0"/>
                        </a:rPr>
                        <a:t> y </a:t>
                      </a:r>
                      <a:r>
                        <a:rPr lang="es-CR" sz="2400" b="0" baseline="0" dirty="0" err="1" smtClean="0">
                          <a:solidFill>
                            <a:schemeClr val="bg1"/>
                          </a:solidFill>
                          <a:latin typeface="Arial Narrow" panose="020B0606020202030204" pitchFamily="34" charset="0"/>
                        </a:rPr>
                        <a:t>Meraritas</a:t>
                      </a:r>
                      <a:r>
                        <a:rPr lang="es-CR" sz="2400" b="0" baseline="0" dirty="0" smtClean="0">
                          <a:solidFill>
                            <a:schemeClr val="bg1"/>
                          </a:solidFill>
                          <a:latin typeface="Arial Narrow" panose="020B0606020202030204" pitchFamily="34" charset="0"/>
                        </a:rPr>
                        <a:t> llevaban la estructura del tabernáculo y las cortinas</a:t>
                      </a:r>
                      <a:endParaRPr lang="es-MX" sz="2400" b="0" dirty="0">
                        <a:solidFill>
                          <a:schemeClr val="bg1"/>
                        </a:solidFill>
                        <a:latin typeface="Arial Narrow" panose="020B0606020202030204" pitchFamily="34" charset="0"/>
                      </a:endParaRPr>
                    </a:p>
                  </a:txBody>
                  <a:tcPr>
                    <a:solidFill>
                      <a:schemeClr val="bg2">
                        <a:lumMod val="60000"/>
                        <a:lumOff val="40000"/>
                      </a:schemeClr>
                    </a:solidFill>
                  </a:tcPr>
                </a:tc>
                <a:tc>
                  <a:txBody>
                    <a:bodyPr/>
                    <a:lstStyle/>
                    <a:p>
                      <a:pPr algn="ctr"/>
                      <a:r>
                        <a:rPr lang="es-CR" sz="2400" b="0" dirty="0" smtClean="0">
                          <a:solidFill>
                            <a:schemeClr val="bg1"/>
                          </a:solidFill>
                          <a:latin typeface="Arial Narrow" panose="020B0606020202030204" pitchFamily="34" charset="0"/>
                        </a:rPr>
                        <a:t>JUDÁ</a:t>
                      </a:r>
                    </a:p>
                    <a:p>
                      <a:pPr algn="ctr"/>
                      <a:endParaRPr lang="es-CR" sz="2400" b="0" dirty="0" smtClean="0">
                        <a:solidFill>
                          <a:schemeClr val="bg1"/>
                        </a:solidFill>
                        <a:latin typeface="Arial Narrow" panose="020B0606020202030204" pitchFamily="34" charset="0"/>
                      </a:endParaRPr>
                    </a:p>
                    <a:p>
                      <a:pPr algn="ctr"/>
                      <a:r>
                        <a:rPr lang="es-CR" sz="2400" b="0" dirty="0" smtClean="0">
                          <a:solidFill>
                            <a:schemeClr val="bg1"/>
                          </a:solidFill>
                          <a:latin typeface="Arial Narrow" panose="020B0606020202030204" pitchFamily="34" charset="0"/>
                        </a:rPr>
                        <a:t>ISACAR</a:t>
                      </a:r>
                    </a:p>
                    <a:p>
                      <a:pPr algn="ctr"/>
                      <a:endParaRPr lang="es-CR" sz="2400" b="0" dirty="0" smtClean="0">
                        <a:solidFill>
                          <a:schemeClr val="bg1"/>
                        </a:solidFill>
                        <a:latin typeface="Arial Narrow" panose="020B0606020202030204" pitchFamily="34" charset="0"/>
                      </a:endParaRPr>
                    </a:p>
                    <a:p>
                      <a:pPr algn="ctr"/>
                      <a:r>
                        <a:rPr lang="es-CR" sz="2400" b="0" dirty="0" smtClean="0">
                          <a:solidFill>
                            <a:schemeClr val="bg1"/>
                          </a:solidFill>
                          <a:latin typeface="Arial Narrow" panose="020B0606020202030204" pitchFamily="34" charset="0"/>
                        </a:rPr>
                        <a:t>ZABULÓN</a:t>
                      </a:r>
                      <a:endParaRPr lang="es-MX" sz="2400" b="0" dirty="0">
                        <a:solidFill>
                          <a:schemeClr val="bg1"/>
                        </a:solidFill>
                        <a:latin typeface="Arial Narrow" panose="020B0606020202030204" pitchFamily="34" charset="0"/>
                      </a:endParaRPr>
                    </a:p>
                  </a:txBody>
                  <a:tcPr>
                    <a:solidFill>
                      <a:schemeClr val="bg2">
                        <a:lumMod val="60000"/>
                        <a:lumOff val="40000"/>
                      </a:schemeClr>
                    </a:solidFill>
                  </a:tcPr>
                </a:tc>
              </a:tr>
            </a:tbl>
          </a:graphicData>
        </a:graphic>
      </p:graphicFrame>
      <p:sp>
        <p:nvSpPr>
          <p:cNvPr id="8" name="Triángulo isósceles 7"/>
          <p:cNvSpPr/>
          <p:nvPr/>
        </p:nvSpPr>
        <p:spPr>
          <a:xfrm rot="5400000">
            <a:off x="9603580" y="1704976"/>
            <a:ext cx="2900362" cy="227647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CuadroTexto 8"/>
          <p:cNvSpPr txBox="1"/>
          <p:nvPr/>
        </p:nvSpPr>
        <p:spPr>
          <a:xfrm>
            <a:off x="9915523" y="2489270"/>
            <a:ext cx="1428751" cy="707886"/>
          </a:xfrm>
          <a:prstGeom prst="rect">
            <a:avLst/>
          </a:prstGeom>
          <a:noFill/>
        </p:spPr>
        <p:txBody>
          <a:bodyPr wrap="square" rtlCol="0">
            <a:spAutoFit/>
          </a:bodyPr>
          <a:lstStyle/>
          <a:p>
            <a:r>
              <a:rPr lang="es-CR" sz="4000" b="1" dirty="0" smtClean="0">
                <a:solidFill>
                  <a:schemeClr val="bg1"/>
                </a:solidFill>
                <a:latin typeface="Arial Narrow" panose="020B0606020202030204" pitchFamily="34" charset="0"/>
              </a:rPr>
              <a:t>ARCA</a:t>
            </a:r>
            <a:endParaRPr lang="es-MX" sz="4000" b="1" dirty="0">
              <a:solidFill>
                <a:schemeClr val="bg1"/>
              </a:solidFill>
              <a:latin typeface="Arial Narrow" panose="020B0606020202030204" pitchFamily="34" charset="0"/>
            </a:endParaRPr>
          </a:p>
        </p:txBody>
      </p:sp>
      <p:sp>
        <p:nvSpPr>
          <p:cNvPr id="10" name="CuadroTexto 9"/>
          <p:cNvSpPr txBox="1"/>
          <p:nvPr/>
        </p:nvSpPr>
        <p:spPr>
          <a:xfrm>
            <a:off x="2357438" y="503446"/>
            <a:ext cx="7658100" cy="923330"/>
          </a:xfrm>
          <a:prstGeom prst="rect">
            <a:avLst/>
          </a:prstGeom>
          <a:noFill/>
        </p:spPr>
        <p:txBody>
          <a:bodyPr wrap="square" rtlCol="0">
            <a:spAutoFit/>
          </a:bodyPr>
          <a:lstStyle/>
          <a:p>
            <a:pPr algn="ctr"/>
            <a:r>
              <a:rPr lang="es-CR" sz="5400" b="1" dirty="0" smtClean="0">
                <a:latin typeface="+mj-lt"/>
              </a:rPr>
              <a:t>Israel en </a:t>
            </a:r>
            <a:r>
              <a:rPr lang="es-CR" sz="5400" b="1" dirty="0" smtClean="0">
                <a:latin typeface="+mj-lt"/>
              </a:rPr>
              <a:t>marcha </a:t>
            </a:r>
            <a:endParaRPr lang="es-MX" sz="5400" b="1" dirty="0">
              <a:latin typeface="+mj-lt"/>
            </a:endParaRPr>
          </a:p>
        </p:txBody>
      </p:sp>
      <p:sp>
        <p:nvSpPr>
          <p:cNvPr id="12" name="CuadroTexto 11"/>
          <p:cNvSpPr txBox="1"/>
          <p:nvPr/>
        </p:nvSpPr>
        <p:spPr>
          <a:xfrm>
            <a:off x="0" y="4599396"/>
            <a:ext cx="12192000" cy="2308324"/>
          </a:xfrm>
          <a:prstGeom prst="rect">
            <a:avLst/>
          </a:prstGeom>
          <a:noFill/>
        </p:spPr>
        <p:txBody>
          <a:bodyPr wrap="square" rtlCol="0">
            <a:spAutoFit/>
          </a:bodyPr>
          <a:lstStyle/>
          <a:p>
            <a:pPr marL="357188" indent="-357188">
              <a:buFont typeface="Arial" panose="020B0604020202020204" pitchFamily="34" charset="0"/>
              <a:buChar char="•"/>
            </a:pPr>
            <a:r>
              <a:rPr lang="es-CR" sz="3600" dirty="0" smtClean="0"/>
              <a:t>Moisés, Aarón y sus hijos acompañaban el Arca conforme eran guiados por la columna de nube (9:15-23)</a:t>
            </a:r>
          </a:p>
          <a:p>
            <a:pPr marL="357188" indent="-357188">
              <a:buFont typeface="Arial" panose="020B0604020202020204" pitchFamily="34" charset="0"/>
              <a:buChar char="•"/>
            </a:pPr>
            <a:r>
              <a:rPr lang="es-CR" sz="3600" dirty="0" smtClean="0"/>
              <a:t>Los israelitas marchaban por campamentos y tribus, en fila, despacio, y cada familia con sus miembros y su ganado.</a:t>
            </a:r>
            <a:endParaRPr lang="es-MX" sz="3600" dirty="0"/>
          </a:p>
        </p:txBody>
      </p:sp>
    </p:spTree>
    <p:extLst>
      <p:ext uri="{BB962C8B-B14F-4D97-AF65-F5344CB8AC3E}">
        <p14:creationId xmlns:p14="http://schemas.microsoft.com/office/powerpoint/2010/main" val="18395159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113" y="0"/>
            <a:ext cx="9047162" cy="1600200"/>
          </a:xfrm>
        </p:spPr>
        <p:txBody>
          <a:bodyPr>
            <a:normAutofit/>
          </a:bodyPr>
          <a:lstStyle/>
          <a:p>
            <a:r>
              <a:rPr lang="es-CR" sz="5400" b="1" dirty="0" smtClean="0"/>
              <a:t>Los levitas (Caps. 3, 4)</a:t>
            </a:r>
            <a:endParaRPr lang="es-MX" sz="5400" b="1" dirty="0"/>
          </a:p>
        </p:txBody>
      </p:sp>
      <p:sp>
        <p:nvSpPr>
          <p:cNvPr id="4" name="Marcador de texto 3"/>
          <p:cNvSpPr>
            <a:spLocks noGrp="1"/>
          </p:cNvSpPr>
          <p:nvPr>
            <p:ph type="body" sz="half" idx="2"/>
          </p:nvPr>
        </p:nvSpPr>
        <p:spPr>
          <a:xfrm>
            <a:off x="4957763" y="1728788"/>
            <a:ext cx="7129463" cy="5129211"/>
          </a:xfrm>
        </p:spPr>
        <p:txBody>
          <a:bodyPr>
            <a:normAutofit lnSpcReduction="10000"/>
          </a:bodyPr>
          <a:lstStyle/>
          <a:p>
            <a:pPr marL="357188" indent="-357188">
              <a:lnSpc>
                <a:spcPct val="120000"/>
              </a:lnSpc>
              <a:buFont typeface="Arial" panose="020B0604020202020204" pitchFamily="34" charset="0"/>
              <a:buChar char="•"/>
            </a:pPr>
            <a:r>
              <a:rPr lang="es-CR" sz="4000" dirty="0" smtClean="0"/>
              <a:t>Puesto que Dios había redimido a los primogénitos de las familias de Israel en la pascua en Egipto, todos los primogénitos le pertenecían. Pero Jehová tomó </a:t>
            </a:r>
            <a:r>
              <a:rPr lang="es-CR" sz="4000" dirty="0" smtClean="0"/>
              <a:t>a </a:t>
            </a:r>
            <a:r>
              <a:rPr lang="es-CR" sz="4000" dirty="0" smtClean="0"/>
              <a:t>la tribu de Leví en lugar de </a:t>
            </a:r>
            <a:r>
              <a:rPr lang="es-CR" sz="4000" dirty="0" smtClean="0"/>
              <a:t>ellos (3:11-13)</a:t>
            </a:r>
          </a:p>
          <a:p>
            <a:pPr marL="357188" indent="-357188">
              <a:lnSpc>
                <a:spcPct val="120000"/>
              </a:lnSpc>
              <a:buFont typeface="Arial" panose="020B0604020202020204" pitchFamily="34" charset="0"/>
              <a:buChar char="•"/>
            </a:pPr>
            <a:endParaRPr lang="es-CR" sz="4000" dirty="0" smtClean="0"/>
          </a:p>
        </p:txBody>
      </p:sp>
      <p:pic>
        <p:nvPicPr>
          <p:cNvPr id="3" name="Imagen 2"/>
          <p:cNvPicPr>
            <a:picLocks noChangeAspect="1"/>
          </p:cNvPicPr>
          <p:nvPr/>
        </p:nvPicPr>
        <p:blipFill>
          <a:blip r:embed="rId2"/>
          <a:stretch>
            <a:fillRect/>
          </a:stretch>
        </p:blipFill>
        <p:spPr>
          <a:xfrm>
            <a:off x="157163" y="1857375"/>
            <a:ext cx="4800600" cy="4614863"/>
          </a:xfrm>
          <a:prstGeom prst="rect">
            <a:avLst/>
          </a:prstGeom>
        </p:spPr>
      </p:pic>
    </p:spTree>
    <p:extLst>
      <p:ext uri="{BB962C8B-B14F-4D97-AF65-F5344CB8AC3E}">
        <p14:creationId xmlns:p14="http://schemas.microsoft.com/office/powerpoint/2010/main" val="24604426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113" y="0"/>
            <a:ext cx="9047162" cy="1600200"/>
          </a:xfrm>
        </p:spPr>
        <p:txBody>
          <a:bodyPr>
            <a:normAutofit/>
          </a:bodyPr>
          <a:lstStyle/>
          <a:p>
            <a:r>
              <a:rPr lang="es-CR" sz="5400" b="1" dirty="0" smtClean="0"/>
              <a:t>Los levitas (Caps. 3, 4)</a:t>
            </a:r>
            <a:endParaRPr lang="es-MX" sz="5400" b="1" dirty="0"/>
          </a:p>
        </p:txBody>
      </p:sp>
      <p:sp>
        <p:nvSpPr>
          <p:cNvPr id="4" name="Marcador de texto 3"/>
          <p:cNvSpPr>
            <a:spLocks noGrp="1"/>
          </p:cNvSpPr>
          <p:nvPr>
            <p:ph type="body" sz="half" idx="2"/>
          </p:nvPr>
        </p:nvSpPr>
        <p:spPr>
          <a:xfrm>
            <a:off x="0" y="1728789"/>
            <a:ext cx="12192000" cy="5129211"/>
          </a:xfrm>
        </p:spPr>
        <p:txBody>
          <a:bodyPr>
            <a:normAutofit fontScale="85000" lnSpcReduction="10000"/>
          </a:bodyPr>
          <a:lstStyle/>
          <a:p>
            <a:pPr marL="357188" indent="-357188">
              <a:lnSpc>
                <a:spcPct val="100000"/>
              </a:lnSpc>
              <a:buFont typeface="Arial" panose="020B0604020202020204" pitchFamily="34" charset="0"/>
              <a:buChar char="•"/>
            </a:pPr>
            <a:r>
              <a:rPr lang="es-CR" sz="4000" dirty="0" smtClean="0"/>
              <a:t>Como los primogénitos habían de ser substituidos por los levitas, se ordenó un censo de los levitas de un mes de edad en adelante (3:15), y de los varones de Israel de un mes arriba (3:40).</a:t>
            </a:r>
          </a:p>
          <a:p>
            <a:pPr marL="357188" indent="-357188">
              <a:lnSpc>
                <a:spcPct val="100000"/>
              </a:lnSpc>
              <a:buFont typeface="Arial" panose="020B0604020202020204" pitchFamily="34" charset="0"/>
              <a:buChar char="•"/>
            </a:pPr>
            <a:r>
              <a:rPr lang="es-CR" sz="4000" dirty="0" smtClean="0"/>
              <a:t>Este censo reveló que los primogénitos excedían en número a los levitas (273 más). Era necesario rescatar con dinero a los primogénitos que carecían de substituto levita para el servicio de Dios (3:44-51).</a:t>
            </a:r>
          </a:p>
          <a:p>
            <a:pPr marL="357188" indent="-357188">
              <a:lnSpc>
                <a:spcPct val="100000"/>
              </a:lnSpc>
              <a:buFont typeface="Arial" panose="020B0604020202020204" pitchFamily="34" charset="0"/>
              <a:buChar char="•"/>
            </a:pPr>
            <a:r>
              <a:rPr lang="es-CR" sz="4000" dirty="0" smtClean="0"/>
              <a:t>Entonces las 12 tribus continuaron con la responsabilidad del servicio militar mientras que los levitas se encargaban de los oficios sagrados.</a:t>
            </a:r>
            <a:endParaRPr lang="es-CR" sz="4000" dirty="0" smtClean="0"/>
          </a:p>
        </p:txBody>
      </p:sp>
    </p:spTree>
    <p:extLst>
      <p:ext uri="{BB962C8B-B14F-4D97-AF65-F5344CB8AC3E}">
        <p14:creationId xmlns:p14="http://schemas.microsoft.com/office/powerpoint/2010/main" val="14217553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113" y="0"/>
            <a:ext cx="9047162" cy="1600200"/>
          </a:xfrm>
        </p:spPr>
        <p:txBody>
          <a:bodyPr>
            <a:normAutofit/>
          </a:bodyPr>
          <a:lstStyle/>
          <a:p>
            <a:r>
              <a:rPr lang="es-CR" sz="5400" b="1" dirty="0" smtClean="0"/>
              <a:t>Los levitas (Caps. 3, 4)</a:t>
            </a:r>
            <a:endParaRPr lang="es-MX" sz="5400" b="1" dirty="0"/>
          </a:p>
        </p:txBody>
      </p:sp>
      <p:sp>
        <p:nvSpPr>
          <p:cNvPr id="4" name="Marcador de texto 3"/>
          <p:cNvSpPr>
            <a:spLocks noGrp="1"/>
          </p:cNvSpPr>
          <p:nvPr>
            <p:ph type="body" sz="half" idx="2"/>
          </p:nvPr>
        </p:nvSpPr>
        <p:spPr>
          <a:xfrm>
            <a:off x="4957763" y="1600200"/>
            <a:ext cx="7234237" cy="5257799"/>
          </a:xfrm>
        </p:spPr>
        <p:txBody>
          <a:bodyPr>
            <a:noAutofit/>
          </a:bodyPr>
          <a:lstStyle/>
          <a:p>
            <a:pPr marL="357188" indent="-357188">
              <a:lnSpc>
                <a:spcPct val="120000"/>
              </a:lnSpc>
              <a:buFont typeface="Arial" panose="020B0604020202020204" pitchFamily="34" charset="0"/>
              <a:buChar char="•"/>
            </a:pPr>
            <a:r>
              <a:rPr lang="es-CR" sz="3100" dirty="0"/>
              <a:t>Los levitas se encargaban del cuidado del tabernáculo y del ministerio en los aspectos externos, mientras que los sacerdotes oficiaban el culto ceremonial.</a:t>
            </a:r>
            <a:endParaRPr lang="es-MX" sz="3100" dirty="0"/>
          </a:p>
          <a:p>
            <a:pPr marL="357188" indent="-357188">
              <a:lnSpc>
                <a:spcPct val="120000"/>
              </a:lnSpc>
              <a:buFont typeface="Arial" panose="020B0604020202020204" pitchFamily="34" charset="0"/>
              <a:buChar char="•"/>
            </a:pPr>
            <a:r>
              <a:rPr lang="es-CR" sz="3100" dirty="0" smtClean="0"/>
              <a:t>Los </a:t>
            </a:r>
            <a:r>
              <a:rPr lang="es-CR" sz="3100" dirty="0" smtClean="0"/>
              <a:t>descendientes de los tres hijos de Leví (</a:t>
            </a:r>
            <a:r>
              <a:rPr lang="es-CR" sz="3100" dirty="0" err="1" smtClean="0"/>
              <a:t>Gersón</a:t>
            </a:r>
            <a:r>
              <a:rPr lang="es-CR" sz="3100" dirty="0" smtClean="0"/>
              <a:t>, </a:t>
            </a:r>
            <a:r>
              <a:rPr lang="es-CR" sz="3100" dirty="0" err="1" smtClean="0"/>
              <a:t>Coat</a:t>
            </a:r>
            <a:r>
              <a:rPr lang="es-CR" sz="3100" dirty="0" smtClean="0"/>
              <a:t> y </a:t>
            </a:r>
            <a:r>
              <a:rPr lang="es-CR" sz="3100" dirty="0" err="1" smtClean="0"/>
              <a:t>Merari</a:t>
            </a:r>
            <a:r>
              <a:rPr lang="es-CR" sz="3100" dirty="0" smtClean="0"/>
              <a:t>) formaban tres divisiones y cada división tenía un cargo especial en relación con el cuidado del tabernáculo.</a:t>
            </a:r>
            <a:endParaRPr lang="es-MX" sz="3100" dirty="0"/>
          </a:p>
        </p:txBody>
      </p:sp>
      <p:pic>
        <p:nvPicPr>
          <p:cNvPr id="5" name="Imagen 4"/>
          <p:cNvPicPr>
            <a:picLocks noChangeAspect="1"/>
          </p:cNvPicPr>
          <p:nvPr/>
        </p:nvPicPr>
        <p:blipFill rotWithShape="1">
          <a:blip r:embed="rId2"/>
          <a:srcRect l="3156" t="6834" r="50144" b="7373"/>
          <a:stretch/>
        </p:blipFill>
        <p:spPr>
          <a:xfrm>
            <a:off x="171450" y="1857375"/>
            <a:ext cx="4738327" cy="4529137"/>
          </a:xfrm>
          <a:prstGeom prst="rect">
            <a:avLst/>
          </a:prstGeom>
        </p:spPr>
      </p:pic>
    </p:spTree>
    <p:extLst>
      <p:ext uri="{BB962C8B-B14F-4D97-AF65-F5344CB8AC3E}">
        <p14:creationId xmlns:p14="http://schemas.microsoft.com/office/powerpoint/2010/main" val="550685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half" idx="2"/>
          </p:nvPr>
        </p:nvSpPr>
        <p:spPr>
          <a:xfrm>
            <a:off x="0" y="0"/>
            <a:ext cx="12192000" cy="6857999"/>
          </a:xfrm>
        </p:spPr>
        <p:txBody>
          <a:bodyPr>
            <a:normAutofit fontScale="77500" lnSpcReduction="20000"/>
          </a:bodyPr>
          <a:lstStyle/>
          <a:p>
            <a:pPr>
              <a:lnSpc>
                <a:spcPct val="100000"/>
              </a:lnSpc>
            </a:pPr>
            <a:endParaRPr lang="es-CR" sz="900" b="1" dirty="0" smtClean="0">
              <a:latin typeface="+mj-lt"/>
            </a:endParaRPr>
          </a:p>
          <a:p>
            <a:pPr>
              <a:lnSpc>
                <a:spcPct val="100000"/>
              </a:lnSpc>
            </a:pPr>
            <a:r>
              <a:rPr lang="es-CR" sz="5400" b="1" dirty="0" smtClean="0">
                <a:latin typeface="+mj-lt"/>
              </a:rPr>
              <a:t>Los levitas (Caps. 3, 4)</a:t>
            </a:r>
          </a:p>
          <a:p>
            <a:pPr>
              <a:lnSpc>
                <a:spcPct val="100000"/>
              </a:lnSpc>
            </a:pPr>
            <a:endParaRPr lang="es-CR" sz="900" b="1" dirty="0" smtClean="0">
              <a:latin typeface="+mj-lt"/>
            </a:endParaRPr>
          </a:p>
          <a:p>
            <a:pPr marL="357188" indent="-357188">
              <a:buFont typeface="Arial" panose="020B0604020202020204" pitchFamily="34" charset="0"/>
              <a:buChar char="•"/>
            </a:pPr>
            <a:r>
              <a:rPr lang="es-CR" sz="4300" dirty="0" smtClean="0"/>
              <a:t>Los </a:t>
            </a:r>
            <a:r>
              <a:rPr lang="es-CR" sz="4300" dirty="0" err="1" smtClean="0">
                <a:solidFill>
                  <a:schemeClr val="accent4">
                    <a:lumMod val="60000"/>
                    <a:lumOff val="40000"/>
                  </a:schemeClr>
                </a:solidFill>
              </a:rPr>
              <a:t>gersonitas</a:t>
            </a:r>
            <a:r>
              <a:rPr lang="es-CR" sz="4300" dirty="0" smtClean="0"/>
              <a:t> tenían a su cargo </a:t>
            </a:r>
            <a:r>
              <a:rPr lang="es-MX" sz="4300" dirty="0"/>
              <a:t>la </a:t>
            </a:r>
            <a:r>
              <a:rPr lang="es-MX" sz="4300" dirty="0" smtClean="0"/>
              <a:t>tienda con </a:t>
            </a:r>
            <a:r>
              <a:rPr lang="es-MX" sz="4300" dirty="0"/>
              <a:t>sus cubiertas y la cortina de la </a:t>
            </a:r>
            <a:r>
              <a:rPr lang="es-MX" sz="4300" dirty="0" smtClean="0"/>
              <a:t>entrada, </a:t>
            </a:r>
            <a:r>
              <a:rPr lang="es-MX" sz="4300" dirty="0"/>
              <a:t>las cortinas del atrio que rodeaban el tabernáculo y el altar, la cortina a la entrada del atrio, las cuerdas y todos los accesorios relacionados con su </a:t>
            </a:r>
            <a:r>
              <a:rPr lang="es-MX" sz="4300" dirty="0" smtClean="0"/>
              <a:t>uso (3:25, 26). </a:t>
            </a:r>
            <a:r>
              <a:rPr lang="es-CR" sz="4300" dirty="0" smtClean="0"/>
              <a:t>Transportaban estas partes </a:t>
            </a:r>
            <a:r>
              <a:rPr lang="es-CR" sz="4300" dirty="0" smtClean="0"/>
              <a:t>en dos carretas tiradas por cuatro bueyes (7:6, 7).</a:t>
            </a:r>
          </a:p>
          <a:p>
            <a:pPr marL="357188" indent="-357188">
              <a:lnSpc>
                <a:spcPct val="100000"/>
              </a:lnSpc>
              <a:buFont typeface="Arial" panose="020B0604020202020204" pitchFamily="34" charset="0"/>
              <a:buChar char="•"/>
            </a:pPr>
            <a:r>
              <a:rPr lang="es-CR" sz="4300" dirty="0" smtClean="0"/>
              <a:t>Los </a:t>
            </a:r>
            <a:r>
              <a:rPr lang="es-CR" sz="4300" dirty="0" err="1" smtClean="0">
                <a:solidFill>
                  <a:schemeClr val="accent4">
                    <a:lumMod val="60000"/>
                    <a:lumOff val="40000"/>
                  </a:schemeClr>
                </a:solidFill>
              </a:rPr>
              <a:t>coatitas</a:t>
            </a:r>
            <a:r>
              <a:rPr lang="es-CR" sz="4300" dirty="0" smtClean="0"/>
              <a:t> tenían a su cargo los muebles del </a:t>
            </a:r>
            <a:r>
              <a:rPr lang="es-CR" sz="4300" dirty="0" smtClean="0"/>
              <a:t>tabernáculo, el velo y </a:t>
            </a:r>
            <a:r>
              <a:rPr lang="es-MX" sz="4300" dirty="0" smtClean="0"/>
              <a:t>todos </a:t>
            </a:r>
            <a:r>
              <a:rPr lang="es-MX" sz="4300" dirty="0"/>
              <a:t>los accesorios relacionados con su </a:t>
            </a:r>
            <a:r>
              <a:rPr lang="es-MX" sz="4300" dirty="0" smtClean="0"/>
              <a:t>uso</a:t>
            </a:r>
            <a:r>
              <a:rPr lang="es-MX" sz="4300" dirty="0"/>
              <a:t> </a:t>
            </a:r>
            <a:r>
              <a:rPr lang="es-CR" sz="4300" dirty="0" smtClean="0"/>
              <a:t>(3:31</a:t>
            </a:r>
            <a:r>
              <a:rPr lang="es-CR" sz="4300" dirty="0" smtClean="0"/>
              <a:t>) los cuales eran transportados en cuatro carretas tiradas por ocho bueyes (7:8).</a:t>
            </a:r>
          </a:p>
          <a:p>
            <a:pPr marL="357188" indent="-357188">
              <a:lnSpc>
                <a:spcPct val="100000"/>
              </a:lnSpc>
              <a:buFont typeface="Arial" panose="020B0604020202020204" pitchFamily="34" charset="0"/>
              <a:buChar char="•"/>
            </a:pPr>
            <a:r>
              <a:rPr lang="es-CR" sz="4300" dirty="0" smtClean="0"/>
              <a:t>Los </a:t>
            </a:r>
            <a:r>
              <a:rPr lang="es-CR" sz="4300" dirty="0" err="1" smtClean="0">
                <a:solidFill>
                  <a:schemeClr val="accent4">
                    <a:lumMod val="60000"/>
                    <a:lumOff val="40000"/>
                  </a:schemeClr>
                </a:solidFill>
              </a:rPr>
              <a:t>meraritas</a:t>
            </a:r>
            <a:r>
              <a:rPr lang="es-CR" sz="4300" dirty="0" smtClean="0"/>
              <a:t> cuidaban las tablas de la </a:t>
            </a:r>
            <a:r>
              <a:rPr lang="es-CR" sz="4300" dirty="0" smtClean="0"/>
              <a:t>armazón y todos los accesorios relacionados con su uso </a:t>
            </a:r>
            <a:r>
              <a:rPr lang="es-CR" sz="4300" dirty="0" smtClean="0"/>
              <a:t>(3:36, 37), la que se llevaba a hombro utilizando </a:t>
            </a:r>
            <a:r>
              <a:rPr lang="es-CR" sz="4300" dirty="0" smtClean="0"/>
              <a:t>varillas</a:t>
            </a:r>
            <a:r>
              <a:rPr lang="es-CR" sz="4300" dirty="0"/>
              <a:t> </a:t>
            </a:r>
            <a:r>
              <a:rPr lang="es-CR" sz="4300" dirty="0" smtClean="0"/>
              <a:t>(7:9)</a:t>
            </a:r>
            <a:endParaRPr lang="es-CR" sz="4300" dirty="0" smtClean="0"/>
          </a:p>
          <a:p>
            <a:pPr marL="357188" indent="-357188">
              <a:lnSpc>
                <a:spcPct val="100000"/>
              </a:lnSpc>
              <a:buFont typeface="Arial" panose="020B0604020202020204" pitchFamily="34" charset="0"/>
              <a:buChar char="•"/>
            </a:pPr>
            <a:r>
              <a:rPr lang="es-CR" sz="4300" dirty="0" smtClean="0"/>
              <a:t>En el cap. 4 se menciona más sobre los levitas y sus tareas.</a:t>
            </a:r>
          </a:p>
          <a:p>
            <a:pPr marL="357188" indent="-357188">
              <a:lnSpc>
                <a:spcPct val="100000"/>
              </a:lnSpc>
              <a:buFont typeface="Arial" panose="020B0604020202020204" pitchFamily="34" charset="0"/>
              <a:buChar char="•"/>
            </a:pPr>
            <a:endParaRPr lang="es-CR" sz="4000" dirty="0"/>
          </a:p>
          <a:p>
            <a:pPr marL="357188" indent="-357188">
              <a:lnSpc>
                <a:spcPct val="100000"/>
              </a:lnSpc>
              <a:buFont typeface="Arial" panose="020B0604020202020204" pitchFamily="34" charset="0"/>
              <a:buChar char="•"/>
            </a:pPr>
            <a:endParaRPr lang="es-MX" sz="4000" dirty="0"/>
          </a:p>
        </p:txBody>
      </p:sp>
    </p:spTree>
    <p:extLst>
      <p:ext uri="{BB962C8B-B14F-4D97-AF65-F5344CB8AC3E}">
        <p14:creationId xmlns:p14="http://schemas.microsoft.com/office/powerpoint/2010/main" val="13263141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8658225" cy="1600200"/>
          </a:xfrm>
        </p:spPr>
        <p:txBody>
          <a:bodyPr>
            <a:noAutofit/>
          </a:bodyPr>
          <a:lstStyle/>
          <a:p>
            <a:r>
              <a:rPr lang="es-CR" sz="4800" b="1" dirty="0" smtClean="0"/>
              <a:t>La santificación del campamento y leyes diversas (Caps. 5-8)</a:t>
            </a:r>
            <a:endParaRPr lang="es-MX" sz="4800" b="1" dirty="0"/>
          </a:p>
        </p:txBody>
      </p:sp>
      <p:sp>
        <p:nvSpPr>
          <p:cNvPr id="4" name="Marcador de texto 3"/>
          <p:cNvSpPr>
            <a:spLocks noGrp="1"/>
          </p:cNvSpPr>
          <p:nvPr>
            <p:ph type="body" sz="half" idx="2"/>
          </p:nvPr>
        </p:nvSpPr>
        <p:spPr>
          <a:xfrm>
            <a:off x="0" y="2057400"/>
            <a:ext cx="12087225" cy="4800600"/>
          </a:xfrm>
        </p:spPr>
        <p:txBody>
          <a:bodyPr>
            <a:normAutofit/>
          </a:bodyPr>
          <a:lstStyle/>
          <a:p>
            <a:r>
              <a:rPr lang="es-CR" sz="4000" u="sng" dirty="0" smtClean="0"/>
              <a:t>La expulsión de los impuros</a:t>
            </a:r>
            <a:r>
              <a:rPr lang="es-CR" sz="4000" dirty="0" smtClean="0"/>
              <a:t> (5:1-4).</a:t>
            </a:r>
          </a:p>
          <a:p>
            <a:pPr marL="900113" indent="-542925">
              <a:buFont typeface="+mj-lt"/>
              <a:buAutoNum type="arabicParenR"/>
            </a:pPr>
            <a:r>
              <a:rPr lang="es-CR" sz="4000" dirty="0" smtClean="0"/>
              <a:t>Leprosos</a:t>
            </a:r>
          </a:p>
          <a:p>
            <a:pPr marL="900113" indent="-542925">
              <a:buFont typeface="+mj-lt"/>
              <a:buAutoNum type="arabicParenR"/>
            </a:pPr>
            <a:r>
              <a:rPr lang="es-CR" sz="4000" dirty="0" smtClean="0"/>
              <a:t>Flujo de semen</a:t>
            </a:r>
          </a:p>
          <a:p>
            <a:pPr marL="900113" indent="-542925">
              <a:buFont typeface="+mj-lt"/>
              <a:buAutoNum type="arabicParenR"/>
            </a:pPr>
            <a:r>
              <a:rPr lang="es-CR" sz="4000" dirty="0" smtClean="0"/>
              <a:t>Contaminados con muerto </a:t>
            </a:r>
          </a:p>
          <a:p>
            <a:pPr marL="900113" indent="-542925">
              <a:buFont typeface="+mj-lt"/>
              <a:buAutoNum type="arabicParenR"/>
            </a:pPr>
            <a:r>
              <a:rPr lang="es-CR" sz="4000" dirty="0" smtClean="0"/>
              <a:t>Todo impuro sea hombre o mujer.</a:t>
            </a:r>
          </a:p>
          <a:p>
            <a:pPr marL="285750" indent="-285750">
              <a:buFont typeface="Arial" panose="020B0604020202020204" pitchFamily="34" charset="0"/>
              <a:buChar char="•"/>
            </a:pPr>
            <a:r>
              <a:rPr lang="es-CR" sz="4000" dirty="0" smtClean="0"/>
              <a:t>Esta medida fue necesaria para que no contaminaran el campamento.</a:t>
            </a:r>
            <a:endParaRPr lang="es-MX" sz="4000" dirty="0"/>
          </a:p>
        </p:txBody>
      </p:sp>
    </p:spTree>
    <p:extLst>
      <p:ext uri="{BB962C8B-B14F-4D97-AF65-F5344CB8AC3E}">
        <p14:creationId xmlns:p14="http://schemas.microsoft.com/office/powerpoint/2010/main" val="32717347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8658225" cy="1600200"/>
          </a:xfrm>
        </p:spPr>
        <p:txBody>
          <a:bodyPr>
            <a:noAutofit/>
          </a:bodyPr>
          <a:lstStyle/>
          <a:p>
            <a:r>
              <a:rPr lang="es-CR" sz="4800" b="1" dirty="0" smtClean="0"/>
              <a:t>La santificación del campamento y leyes diversas (Caps. 5-8)</a:t>
            </a:r>
            <a:endParaRPr lang="es-MX" sz="4800" b="1" dirty="0"/>
          </a:p>
        </p:txBody>
      </p:sp>
      <p:sp>
        <p:nvSpPr>
          <p:cNvPr id="4" name="Marcador de texto 3"/>
          <p:cNvSpPr>
            <a:spLocks noGrp="1"/>
          </p:cNvSpPr>
          <p:nvPr>
            <p:ph type="body" sz="half" idx="2"/>
          </p:nvPr>
        </p:nvSpPr>
        <p:spPr>
          <a:xfrm>
            <a:off x="0" y="2057400"/>
            <a:ext cx="12087225" cy="4800600"/>
          </a:xfrm>
        </p:spPr>
        <p:txBody>
          <a:bodyPr>
            <a:normAutofit/>
          </a:bodyPr>
          <a:lstStyle/>
          <a:p>
            <a:r>
              <a:rPr lang="es-CR" sz="4000" u="sng" dirty="0" smtClean="0"/>
              <a:t>La ley sobre los celos </a:t>
            </a:r>
            <a:r>
              <a:rPr lang="es-CR" sz="4000" dirty="0" smtClean="0"/>
              <a:t>(5:11-31).</a:t>
            </a:r>
          </a:p>
          <a:p>
            <a:pPr marL="285750" indent="-285750">
              <a:buFont typeface="Arial" panose="020B0604020202020204" pitchFamily="34" charset="0"/>
              <a:buChar char="•"/>
            </a:pPr>
            <a:r>
              <a:rPr lang="es-CR" sz="4000" dirty="0" smtClean="0"/>
              <a:t>Esta ley servía de protección a la mujer inocente en caso de sospechas infundadas por parte de su celoso marido.</a:t>
            </a:r>
          </a:p>
          <a:p>
            <a:pPr marL="285750" indent="-285750">
              <a:buFont typeface="Arial" panose="020B0604020202020204" pitchFamily="34" charset="0"/>
              <a:buChar char="•"/>
            </a:pPr>
            <a:r>
              <a:rPr lang="es-CR" sz="4000" dirty="0" smtClean="0"/>
              <a:t>La prueba para verificar si la mujer era inocente o no, requería de un milagro de Dios.</a:t>
            </a:r>
          </a:p>
          <a:p>
            <a:pPr marL="285750" indent="-285750">
              <a:buFont typeface="Arial" panose="020B0604020202020204" pitchFamily="34" charset="0"/>
              <a:buChar char="•"/>
            </a:pPr>
            <a:r>
              <a:rPr lang="es-CR" sz="4000" dirty="0" smtClean="0"/>
              <a:t>No hay evidencia bíblica que esta ley estuviera en vigencia después del peregrinaje en el desierto.</a:t>
            </a:r>
          </a:p>
        </p:txBody>
      </p:sp>
    </p:spTree>
    <p:extLst>
      <p:ext uri="{BB962C8B-B14F-4D97-AF65-F5344CB8AC3E}">
        <p14:creationId xmlns:p14="http://schemas.microsoft.com/office/powerpoint/2010/main" val="29252342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8658225" cy="1600200"/>
          </a:xfrm>
        </p:spPr>
        <p:txBody>
          <a:bodyPr>
            <a:noAutofit/>
          </a:bodyPr>
          <a:lstStyle/>
          <a:p>
            <a:r>
              <a:rPr lang="es-CR" sz="4800" b="1" dirty="0" smtClean="0"/>
              <a:t>La santificación del campamento y leyes diversas (Caps. 5-8)</a:t>
            </a:r>
            <a:endParaRPr lang="es-MX" sz="4800" b="1" dirty="0"/>
          </a:p>
        </p:txBody>
      </p:sp>
      <p:sp>
        <p:nvSpPr>
          <p:cNvPr id="4" name="Marcador de texto 3"/>
          <p:cNvSpPr>
            <a:spLocks noGrp="1"/>
          </p:cNvSpPr>
          <p:nvPr>
            <p:ph type="body" sz="half" idx="2"/>
          </p:nvPr>
        </p:nvSpPr>
        <p:spPr>
          <a:xfrm>
            <a:off x="0" y="2057400"/>
            <a:ext cx="12087225" cy="4800600"/>
          </a:xfrm>
        </p:spPr>
        <p:txBody>
          <a:bodyPr>
            <a:normAutofit fontScale="92500" lnSpcReduction="10000"/>
          </a:bodyPr>
          <a:lstStyle/>
          <a:p>
            <a:r>
              <a:rPr lang="es-CR" sz="4000" u="sng" dirty="0" smtClean="0"/>
              <a:t>El voto de los nazareos (6:1-21)</a:t>
            </a:r>
            <a:endParaRPr lang="es-CR" sz="4000" dirty="0" smtClean="0"/>
          </a:p>
          <a:p>
            <a:pPr marL="285750" indent="-285750">
              <a:buFont typeface="Arial" panose="020B0604020202020204" pitchFamily="34" charset="0"/>
              <a:buChar char="•"/>
            </a:pPr>
            <a:r>
              <a:rPr lang="es-CR" sz="4000" dirty="0" smtClean="0"/>
              <a:t>“Nazareo” = </a:t>
            </a:r>
            <a:r>
              <a:rPr lang="es-CR" sz="4000" i="1" dirty="0" smtClean="0"/>
              <a:t>separado</a:t>
            </a:r>
            <a:r>
              <a:rPr lang="es-CR" sz="4000" dirty="0" smtClean="0"/>
              <a:t> o </a:t>
            </a:r>
            <a:r>
              <a:rPr lang="es-CR" sz="4000" i="1" dirty="0" smtClean="0"/>
              <a:t>consagrado</a:t>
            </a:r>
            <a:r>
              <a:rPr lang="es-CR" sz="4000" dirty="0" smtClean="0"/>
              <a:t>.</a:t>
            </a:r>
          </a:p>
          <a:p>
            <a:pPr marL="285750" indent="-285750">
              <a:buFont typeface="Arial" panose="020B0604020202020204" pitchFamily="34" charset="0"/>
              <a:buChar char="•"/>
            </a:pPr>
            <a:r>
              <a:rPr lang="es-CR" sz="4000" dirty="0" smtClean="0"/>
              <a:t>Era un voto voluntario (salvo en casos especiales como el de Sansón, Jue. 13:5) que cualquier persona, hombre o mujer, podía hacer para consagrarse a Dios.</a:t>
            </a:r>
          </a:p>
          <a:p>
            <a:pPr marL="285750" indent="-285750">
              <a:buFont typeface="Arial" panose="020B0604020202020204" pitchFamily="34" charset="0"/>
              <a:buChar char="•"/>
            </a:pPr>
            <a:r>
              <a:rPr lang="es-CR" sz="4000" dirty="0" smtClean="0"/>
              <a:t>Tres requisitos se indican aquí: 1) Abstenerse de todo fruto de la vid, 2) No cortarse el cabello como señal pública de que había tomado un voto, 3)No tocar cuerpo muerto, ni aún el cadáver de la propia familia.</a:t>
            </a:r>
          </a:p>
          <a:p>
            <a:pPr marL="285750" indent="-285750">
              <a:buFont typeface="Arial" panose="020B0604020202020204" pitchFamily="34" charset="0"/>
              <a:buChar char="•"/>
            </a:pPr>
            <a:endParaRPr lang="es-CR" sz="4000" dirty="0" smtClean="0"/>
          </a:p>
        </p:txBody>
      </p:sp>
    </p:spTree>
    <p:extLst>
      <p:ext uri="{BB962C8B-B14F-4D97-AF65-F5344CB8AC3E}">
        <p14:creationId xmlns:p14="http://schemas.microsoft.com/office/powerpoint/2010/main" val="24044704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8658225" cy="1600200"/>
          </a:xfrm>
        </p:spPr>
        <p:txBody>
          <a:bodyPr>
            <a:noAutofit/>
          </a:bodyPr>
          <a:lstStyle/>
          <a:p>
            <a:r>
              <a:rPr lang="es-CR" sz="4800" b="1" dirty="0" smtClean="0"/>
              <a:t>La santificación del campamento y leyes diversas (Caps. 5-8)</a:t>
            </a:r>
            <a:endParaRPr lang="es-MX" sz="4800" b="1" dirty="0"/>
          </a:p>
        </p:txBody>
      </p:sp>
      <p:sp>
        <p:nvSpPr>
          <p:cNvPr id="4" name="Marcador de texto 3"/>
          <p:cNvSpPr>
            <a:spLocks noGrp="1"/>
          </p:cNvSpPr>
          <p:nvPr>
            <p:ph type="body" sz="half" idx="2"/>
          </p:nvPr>
        </p:nvSpPr>
        <p:spPr>
          <a:xfrm>
            <a:off x="0" y="2057400"/>
            <a:ext cx="12087225" cy="4800600"/>
          </a:xfrm>
        </p:spPr>
        <p:txBody>
          <a:bodyPr>
            <a:normAutofit fontScale="92500" lnSpcReduction="10000"/>
          </a:bodyPr>
          <a:lstStyle/>
          <a:p>
            <a:r>
              <a:rPr lang="es-CR" sz="4000" u="sng" dirty="0" smtClean="0"/>
              <a:t>La ofrenda de los príncipes de Israel (Cap. 7)</a:t>
            </a:r>
            <a:endParaRPr lang="es-CR" sz="4000" dirty="0" smtClean="0"/>
          </a:p>
          <a:p>
            <a:pPr marL="285750" indent="-285750">
              <a:buFont typeface="Arial" panose="020B0604020202020204" pitchFamily="34" charset="0"/>
              <a:buChar char="•"/>
            </a:pPr>
            <a:r>
              <a:rPr lang="es-CR" sz="4000" dirty="0" smtClean="0"/>
              <a:t>Con sincera devoción al Señor, los doce príncipes de las tribus (1:5-16) donaron una ofrenda espontánea y muy generosa a Jehová.</a:t>
            </a:r>
          </a:p>
          <a:p>
            <a:pPr marL="285750" indent="-285750">
              <a:buFont typeface="Arial" panose="020B0604020202020204" pitchFamily="34" charset="0"/>
              <a:buChar char="•"/>
            </a:pPr>
            <a:r>
              <a:rPr lang="es-CR" sz="4000" dirty="0" smtClean="0"/>
              <a:t>Presentaron dádivas durante doce días. Las ofrendas fueron hechas al ser ungido el altar, al consagrar el tabernáculo y sus enseres.</a:t>
            </a:r>
          </a:p>
          <a:p>
            <a:pPr marL="285750" indent="-285750">
              <a:buFont typeface="Arial" panose="020B0604020202020204" pitchFamily="34" charset="0"/>
              <a:buChar char="•"/>
            </a:pPr>
            <a:r>
              <a:rPr lang="es-CR" sz="4000" dirty="0" smtClean="0"/>
              <a:t>Las ofrendas agradaron a Jehová y Él mandó a Moisés entregarlas a los levitas para el servicio del tabernáculo. </a:t>
            </a:r>
          </a:p>
        </p:txBody>
      </p:sp>
    </p:spTree>
    <p:extLst>
      <p:ext uri="{BB962C8B-B14F-4D97-AF65-F5344CB8AC3E}">
        <p14:creationId xmlns:p14="http://schemas.microsoft.com/office/powerpoint/2010/main" val="42615908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8658225" cy="1600200"/>
          </a:xfrm>
        </p:spPr>
        <p:txBody>
          <a:bodyPr>
            <a:noAutofit/>
          </a:bodyPr>
          <a:lstStyle/>
          <a:p>
            <a:r>
              <a:rPr lang="es-CR" sz="4800" b="1" dirty="0" smtClean="0"/>
              <a:t>La santificación del campamento y leyes diversas (Caps. 5-8)</a:t>
            </a:r>
            <a:endParaRPr lang="es-MX" sz="4800" b="1" dirty="0"/>
          </a:p>
        </p:txBody>
      </p:sp>
      <p:sp>
        <p:nvSpPr>
          <p:cNvPr id="4" name="Marcador de texto 3"/>
          <p:cNvSpPr>
            <a:spLocks noGrp="1"/>
          </p:cNvSpPr>
          <p:nvPr>
            <p:ph type="body" sz="half" idx="2"/>
          </p:nvPr>
        </p:nvSpPr>
        <p:spPr>
          <a:xfrm>
            <a:off x="0" y="2057400"/>
            <a:ext cx="12087225" cy="4800600"/>
          </a:xfrm>
        </p:spPr>
        <p:txBody>
          <a:bodyPr>
            <a:normAutofit fontScale="92500" lnSpcReduction="10000"/>
          </a:bodyPr>
          <a:lstStyle/>
          <a:p>
            <a:r>
              <a:rPr lang="es-CR" sz="4000" u="sng" dirty="0" smtClean="0"/>
              <a:t>Consagración de los levitas (8:5-26)</a:t>
            </a:r>
            <a:endParaRPr lang="es-CR" sz="4000" dirty="0" smtClean="0"/>
          </a:p>
          <a:p>
            <a:pPr marL="285750" indent="-285750">
              <a:buFont typeface="Arial" panose="020B0604020202020204" pitchFamily="34" charset="0"/>
              <a:buChar char="•"/>
            </a:pPr>
            <a:r>
              <a:rPr lang="es-CR" sz="4000" dirty="0" smtClean="0"/>
              <a:t>Los levitas debían ser consagrados mediante una ceremonia especial para la obra del tabernáculo.</a:t>
            </a:r>
          </a:p>
          <a:p>
            <a:pPr marL="285750" indent="-285750">
              <a:buFont typeface="Arial" panose="020B0604020202020204" pitchFamily="34" charset="0"/>
              <a:buChar char="•"/>
            </a:pPr>
            <a:r>
              <a:rPr lang="es-CR" sz="4000" dirty="0" smtClean="0"/>
              <a:t>Se efectuaba la purificación de los levitas ofreciendo sacrificios, siendo rociados con agua, afeitándose todo el cuerpo y lavando sus vestidos.</a:t>
            </a:r>
          </a:p>
          <a:p>
            <a:pPr marL="285750" indent="-285750">
              <a:buFont typeface="Arial" panose="020B0604020202020204" pitchFamily="34" charset="0"/>
              <a:buChar char="•"/>
            </a:pPr>
            <a:r>
              <a:rPr lang="es-MX" sz="4000" dirty="0"/>
              <a:t>Luego, representantes del pueblo ponían sus manos sobre los levitas, ya que los levitas eran los </a:t>
            </a:r>
            <a:r>
              <a:rPr lang="es-MX" sz="4000" dirty="0" smtClean="0"/>
              <a:t>substitutos </a:t>
            </a:r>
            <a:r>
              <a:rPr lang="es-MX" sz="4000" dirty="0"/>
              <a:t>de los </a:t>
            </a:r>
            <a:r>
              <a:rPr lang="es-MX" sz="4000" dirty="0" smtClean="0"/>
              <a:t>primogénitos.</a:t>
            </a:r>
            <a:endParaRPr lang="es-CR" sz="4000" dirty="0" smtClean="0"/>
          </a:p>
        </p:txBody>
      </p:sp>
    </p:spTree>
    <p:extLst>
      <p:ext uri="{BB962C8B-B14F-4D97-AF65-F5344CB8AC3E}">
        <p14:creationId xmlns:p14="http://schemas.microsoft.com/office/powerpoint/2010/main" val="671143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p:cNvSpPr>
            <a:spLocks noGrp="1"/>
          </p:cNvSpPr>
          <p:nvPr>
            <p:ph idx="1"/>
          </p:nvPr>
        </p:nvSpPr>
        <p:spPr>
          <a:xfrm>
            <a:off x="-1" y="0"/>
            <a:ext cx="7060367" cy="6858000"/>
          </a:xfrm>
        </p:spPr>
        <p:txBody>
          <a:bodyPr>
            <a:normAutofit lnSpcReduction="10000"/>
          </a:bodyPr>
          <a:lstStyle/>
          <a:p>
            <a:pPr marL="0" indent="0">
              <a:lnSpc>
                <a:spcPct val="150000"/>
              </a:lnSpc>
              <a:buNone/>
            </a:pPr>
            <a:r>
              <a:rPr lang="es-CR" sz="5400" b="1" dirty="0" smtClean="0"/>
              <a:t>Introducción a Números</a:t>
            </a:r>
          </a:p>
          <a:p>
            <a:pPr marL="360363" indent="-360363">
              <a:lnSpc>
                <a:spcPct val="100000"/>
              </a:lnSpc>
            </a:pPr>
            <a:r>
              <a:rPr lang="es-CR" sz="4000" dirty="0" smtClean="0"/>
              <a:t>El libro relata la historia de las peregrinaciones de Israel en el desierto hasta la llegada a orillas del río Jordán, siendo el eslabón desde la salida de Egipto hasta la entrada en Canaán.</a:t>
            </a:r>
          </a:p>
          <a:p>
            <a:pPr marL="360363" indent="-360363">
              <a:lnSpc>
                <a:spcPct val="100000"/>
              </a:lnSpc>
            </a:pPr>
            <a:r>
              <a:rPr lang="es-CR" sz="4000" dirty="0" smtClean="0"/>
              <a:t>Comprende un periodo de casi 39 años.</a:t>
            </a:r>
            <a:endParaRPr lang="es-MX" sz="4000" dirty="0"/>
          </a:p>
        </p:txBody>
      </p:sp>
      <p:pic>
        <p:nvPicPr>
          <p:cNvPr id="1026" name="Picture 2" descr="Resultado de imagen para Israel en el desier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9012" y="1454046"/>
            <a:ext cx="4802208" cy="4408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046061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8658225" cy="1600200"/>
          </a:xfrm>
        </p:spPr>
        <p:txBody>
          <a:bodyPr>
            <a:noAutofit/>
          </a:bodyPr>
          <a:lstStyle/>
          <a:p>
            <a:r>
              <a:rPr lang="es-CR" sz="4800" b="1" dirty="0" smtClean="0"/>
              <a:t>La santificación del campamento y leyes diversas (Caps. 5-8)</a:t>
            </a:r>
            <a:endParaRPr lang="es-MX" sz="4800" b="1" dirty="0"/>
          </a:p>
        </p:txBody>
      </p:sp>
      <p:sp>
        <p:nvSpPr>
          <p:cNvPr id="4" name="Marcador de texto 3"/>
          <p:cNvSpPr>
            <a:spLocks noGrp="1"/>
          </p:cNvSpPr>
          <p:nvPr>
            <p:ph type="body" sz="half" idx="2"/>
          </p:nvPr>
        </p:nvSpPr>
        <p:spPr>
          <a:xfrm>
            <a:off x="0" y="2057400"/>
            <a:ext cx="12087225" cy="4800600"/>
          </a:xfrm>
        </p:spPr>
        <p:txBody>
          <a:bodyPr>
            <a:normAutofit lnSpcReduction="10000"/>
          </a:bodyPr>
          <a:lstStyle/>
          <a:p>
            <a:r>
              <a:rPr lang="es-CR" sz="4000" u="sng" dirty="0" smtClean="0"/>
              <a:t>Consagración de los levitas (8:5-26)</a:t>
            </a:r>
            <a:endParaRPr lang="es-CR" sz="4000" dirty="0" smtClean="0"/>
          </a:p>
          <a:p>
            <a:pPr marL="285750" indent="-285750">
              <a:buFont typeface="Arial" panose="020B0604020202020204" pitchFamily="34" charset="0"/>
              <a:buChar char="•"/>
            </a:pPr>
            <a:r>
              <a:rPr lang="es-CR" sz="4000" dirty="0" smtClean="0"/>
              <a:t>Los levitas entraban en la profesión a los veinticinco años (8:24), probablemente como aprendices a prueba bajo la vigilancia de los levitas mayores, y a los treinta años eran admitidos al pleno ejercicio de sus deberes (4:3).</a:t>
            </a:r>
          </a:p>
          <a:p>
            <a:pPr marL="285750" indent="-285750">
              <a:buFont typeface="Arial" panose="020B0604020202020204" pitchFamily="34" charset="0"/>
              <a:buChar char="•"/>
            </a:pPr>
            <a:r>
              <a:rPr lang="es-CR" sz="4000" dirty="0" smtClean="0"/>
              <a:t>Al alcanzar los cincuenta años, el levita era eximido de los trabajos rigurosos pero podía seguir sirviendo en los deberes más sencillos del tabernáculo (8:25, 26)</a:t>
            </a:r>
          </a:p>
        </p:txBody>
      </p:sp>
    </p:spTree>
    <p:extLst>
      <p:ext uri="{BB962C8B-B14F-4D97-AF65-F5344CB8AC3E}">
        <p14:creationId xmlns:p14="http://schemas.microsoft.com/office/powerpoint/2010/main" val="1870947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201150" cy="1600200"/>
          </a:xfrm>
        </p:spPr>
        <p:txBody>
          <a:bodyPr>
            <a:normAutofit/>
          </a:bodyPr>
          <a:lstStyle/>
          <a:p>
            <a:r>
              <a:rPr lang="es-CR" sz="4800" b="1" dirty="0" smtClean="0"/>
              <a:t>La pascua y las trompetas (9:1-10:10)</a:t>
            </a:r>
            <a:endParaRPr lang="es-MX" sz="4800" b="1" dirty="0"/>
          </a:p>
        </p:txBody>
      </p:sp>
      <p:sp>
        <p:nvSpPr>
          <p:cNvPr id="4" name="Marcador de texto 3"/>
          <p:cNvSpPr>
            <a:spLocks noGrp="1"/>
          </p:cNvSpPr>
          <p:nvPr>
            <p:ph type="body" sz="half" idx="2"/>
          </p:nvPr>
        </p:nvSpPr>
        <p:spPr>
          <a:xfrm>
            <a:off x="0" y="2057400"/>
            <a:ext cx="12192000" cy="3811588"/>
          </a:xfrm>
        </p:spPr>
        <p:txBody>
          <a:bodyPr>
            <a:normAutofit fontScale="92500" lnSpcReduction="10000"/>
          </a:bodyPr>
          <a:lstStyle/>
          <a:p>
            <a:r>
              <a:rPr lang="es-CR" sz="4000" u="sng" dirty="0" smtClean="0"/>
              <a:t>Celebración de la pascua </a:t>
            </a:r>
            <a:r>
              <a:rPr lang="es-CR" sz="4000" dirty="0" smtClean="0"/>
              <a:t>(9:1-14)</a:t>
            </a:r>
          </a:p>
          <a:p>
            <a:pPr marL="357188" indent="-357188">
              <a:buFont typeface="Arial" panose="020B0604020202020204" pitchFamily="34" charset="0"/>
              <a:buChar char="•"/>
            </a:pPr>
            <a:r>
              <a:rPr lang="es-CR" sz="4000" dirty="0" smtClean="0"/>
              <a:t>Fue la primera celebración de esa fiesta desde el éxodo.</a:t>
            </a:r>
          </a:p>
          <a:p>
            <a:pPr marL="357188" indent="-357188">
              <a:buFont typeface="Arial" panose="020B0604020202020204" pitchFamily="34" charset="0"/>
              <a:buChar char="•"/>
            </a:pPr>
            <a:r>
              <a:rPr lang="es-CR" sz="4000" dirty="0" smtClean="0"/>
              <a:t>Algunos que estaban inmundos a causa de muerto e impedidos de celebrar la pascua por esa causa, no deseaban quedarse por fuera de esta importante celebración. Así que consultaron a Moisés y Moisés consultó a Jehová. </a:t>
            </a:r>
            <a:endParaRPr lang="es-CR" sz="4000" dirty="0"/>
          </a:p>
          <a:p>
            <a:pPr marL="357188" indent="-357188">
              <a:buFont typeface="Arial" panose="020B0604020202020204" pitchFamily="34" charset="0"/>
              <a:buChar char="•"/>
            </a:pPr>
            <a:r>
              <a:rPr lang="es-CR" sz="4000" dirty="0" smtClean="0"/>
              <a:t>Les sería permitido celebrarla un mes después (9:9-11)</a:t>
            </a:r>
            <a:endParaRPr lang="es-MX" sz="4000" dirty="0"/>
          </a:p>
        </p:txBody>
      </p:sp>
    </p:spTree>
    <p:extLst>
      <p:ext uri="{BB962C8B-B14F-4D97-AF65-F5344CB8AC3E}">
        <p14:creationId xmlns:p14="http://schemas.microsoft.com/office/powerpoint/2010/main" val="5757434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201150" cy="1600200"/>
          </a:xfrm>
        </p:spPr>
        <p:txBody>
          <a:bodyPr>
            <a:normAutofit/>
          </a:bodyPr>
          <a:lstStyle/>
          <a:p>
            <a:r>
              <a:rPr lang="es-CR" sz="4800" b="1" dirty="0" smtClean="0"/>
              <a:t>La pascua y las trompetas (9:1-10:10)</a:t>
            </a:r>
            <a:endParaRPr lang="es-MX" sz="4800" b="1" dirty="0"/>
          </a:p>
        </p:txBody>
      </p:sp>
      <p:sp>
        <p:nvSpPr>
          <p:cNvPr id="4" name="Marcador de texto 3"/>
          <p:cNvSpPr>
            <a:spLocks noGrp="1"/>
          </p:cNvSpPr>
          <p:nvPr>
            <p:ph type="body" sz="half" idx="2"/>
          </p:nvPr>
        </p:nvSpPr>
        <p:spPr>
          <a:xfrm>
            <a:off x="0" y="2057400"/>
            <a:ext cx="8515350" cy="4800600"/>
          </a:xfrm>
        </p:spPr>
        <p:txBody>
          <a:bodyPr>
            <a:normAutofit fontScale="92500" lnSpcReduction="20000"/>
          </a:bodyPr>
          <a:lstStyle/>
          <a:p>
            <a:r>
              <a:rPr lang="es-CR" sz="4000" u="sng" dirty="0" smtClean="0"/>
              <a:t>Las trompetas </a:t>
            </a:r>
            <a:r>
              <a:rPr lang="es-CR" sz="4000" dirty="0" smtClean="0"/>
              <a:t>(10:1-10)</a:t>
            </a:r>
          </a:p>
          <a:p>
            <a:pPr marL="357188" indent="-357188">
              <a:buFont typeface="Arial" panose="020B0604020202020204" pitchFamily="34" charset="0"/>
              <a:buChar char="•"/>
            </a:pPr>
            <a:r>
              <a:rPr lang="es-CR" sz="4000" dirty="0" smtClean="0"/>
              <a:t>Las dos trompetas de plata servían para varios propósitos:</a:t>
            </a:r>
          </a:p>
          <a:p>
            <a:pPr marL="900113" indent="-542925">
              <a:buFont typeface="+mj-lt"/>
              <a:buAutoNum type="arabicParenR"/>
            </a:pPr>
            <a:r>
              <a:rPr lang="es-CR" sz="4000" dirty="0" smtClean="0"/>
              <a:t>Convocar a la congregación para la reunión delante del tabernáculo.</a:t>
            </a:r>
          </a:p>
          <a:p>
            <a:pPr marL="900113" indent="-542925">
              <a:buFont typeface="+mj-lt"/>
              <a:buAutoNum type="arabicParenR"/>
            </a:pPr>
            <a:r>
              <a:rPr lang="es-CR" sz="4000" dirty="0" smtClean="0"/>
              <a:t>Reunir a los príncipes de las tribus ante Moisés.</a:t>
            </a:r>
          </a:p>
          <a:p>
            <a:pPr marL="900113" indent="-542925">
              <a:buFont typeface="+mj-lt"/>
              <a:buAutoNum type="arabicParenR"/>
            </a:pPr>
            <a:r>
              <a:rPr lang="es-CR" sz="4000" dirty="0" smtClean="0"/>
              <a:t>Indicar a las tribus acampadas al este del campamento el momento de ponerse en marcha.</a:t>
            </a:r>
          </a:p>
          <a:p>
            <a:pPr marL="1071563" indent="-714375">
              <a:buFont typeface="+mj-lt"/>
              <a:buAutoNum type="arabicParenR"/>
            </a:pPr>
            <a:endParaRPr lang="es-MX" sz="4000" dirty="0"/>
          </a:p>
        </p:txBody>
      </p:sp>
      <p:pic>
        <p:nvPicPr>
          <p:cNvPr id="3" name="Imagen 2"/>
          <p:cNvPicPr>
            <a:picLocks noChangeAspect="1"/>
          </p:cNvPicPr>
          <p:nvPr/>
        </p:nvPicPr>
        <p:blipFill rotWithShape="1">
          <a:blip r:embed="rId2"/>
          <a:srcRect r="1583" b="38849"/>
          <a:stretch/>
        </p:blipFill>
        <p:spPr>
          <a:xfrm>
            <a:off x="8672514" y="2409825"/>
            <a:ext cx="3257550" cy="4095749"/>
          </a:xfrm>
          <a:prstGeom prst="rect">
            <a:avLst/>
          </a:prstGeom>
        </p:spPr>
      </p:pic>
    </p:spTree>
    <p:extLst>
      <p:ext uri="{BB962C8B-B14F-4D97-AF65-F5344CB8AC3E}">
        <p14:creationId xmlns:p14="http://schemas.microsoft.com/office/powerpoint/2010/main" val="2710172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201150" cy="1600200"/>
          </a:xfrm>
        </p:spPr>
        <p:txBody>
          <a:bodyPr>
            <a:normAutofit/>
          </a:bodyPr>
          <a:lstStyle/>
          <a:p>
            <a:r>
              <a:rPr lang="es-CR" sz="4800" b="1" dirty="0" smtClean="0"/>
              <a:t>La pascua y las trompetas (9:1-10:10)</a:t>
            </a:r>
            <a:endParaRPr lang="es-MX" sz="4800" b="1" dirty="0"/>
          </a:p>
        </p:txBody>
      </p:sp>
      <p:sp>
        <p:nvSpPr>
          <p:cNvPr id="4" name="Marcador de texto 3"/>
          <p:cNvSpPr>
            <a:spLocks noGrp="1"/>
          </p:cNvSpPr>
          <p:nvPr>
            <p:ph type="body" sz="half" idx="2"/>
          </p:nvPr>
        </p:nvSpPr>
        <p:spPr>
          <a:xfrm>
            <a:off x="0" y="2057400"/>
            <a:ext cx="8515350" cy="4800600"/>
          </a:xfrm>
        </p:spPr>
        <p:txBody>
          <a:bodyPr>
            <a:normAutofit lnSpcReduction="10000"/>
          </a:bodyPr>
          <a:lstStyle/>
          <a:p>
            <a:r>
              <a:rPr lang="es-CR" sz="4000" u="sng" dirty="0" smtClean="0"/>
              <a:t>Las trompetas </a:t>
            </a:r>
            <a:r>
              <a:rPr lang="es-CR" sz="4000" dirty="0" smtClean="0"/>
              <a:t>(10:1-10)</a:t>
            </a:r>
          </a:p>
          <a:p>
            <a:pPr marL="900113" indent="-542925">
              <a:buFont typeface="+mj-lt"/>
              <a:buAutoNum type="arabicParenR" startAt="3"/>
            </a:pPr>
            <a:r>
              <a:rPr lang="es-CR" sz="4000" dirty="0" smtClean="0"/>
              <a:t>Preparar a Israel para la guerra.</a:t>
            </a:r>
          </a:p>
          <a:p>
            <a:pPr marL="900113" indent="-542925">
              <a:buFont typeface="+mj-lt"/>
              <a:buAutoNum type="arabicParenR" startAt="3"/>
            </a:pPr>
            <a:r>
              <a:rPr lang="es-CR" sz="4000" dirty="0" smtClean="0"/>
              <a:t>Invocar la ayuda de Dios en la batalla.</a:t>
            </a:r>
          </a:p>
          <a:p>
            <a:pPr marL="900113" indent="-542925">
              <a:buFont typeface="+mj-lt"/>
              <a:buAutoNum type="arabicParenR" startAt="3"/>
            </a:pPr>
            <a:r>
              <a:rPr lang="es-CR" sz="4000" dirty="0" smtClean="0"/>
              <a:t>Para que Jehová recordara a su pueblo durante las fiestas sagradas y los sacrificios de paz y holocaustos.</a:t>
            </a:r>
          </a:p>
          <a:p>
            <a:pPr marL="1071563" indent="-714375">
              <a:buFont typeface="+mj-lt"/>
              <a:buAutoNum type="arabicParenR" startAt="3"/>
            </a:pPr>
            <a:endParaRPr lang="es-MX" sz="4000" dirty="0"/>
          </a:p>
        </p:txBody>
      </p:sp>
      <p:pic>
        <p:nvPicPr>
          <p:cNvPr id="3" name="Imagen 2"/>
          <p:cNvPicPr>
            <a:picLocks noChangeAspect="1"/>
          </p:cNvPicPr>
          <p:nvPr/>
        </p:nvPicPr>
        <p:blipFill rotWithShape="1">
          <a:blip r:embed="rId2"/>
          <a:srcRect r="1583" b="38849"/>
          <a:stretch/>
        </p:blipFill>
        <p:spPr>
          <a:xfrm>
            <a:off x="8672514" y="2409825"/>
            <a:ext cx="3257550" cy="4095749"/>
          </a:xfrm>
          <a:prstGeom prst="rect">
            <a:avLst/>
          </a:prstGeom>
        </p:spPr>
      </p:pic>
    </p:spTree>
    <p:extLst>
      <p:ext uri="{BB962C8B-B14F-4D97-AF65-F5344CB8AC3E}">
        <p14:creationId xmlns:p14="http://schemas.microsoft.com/office/powerpoint/2010/main" val="2123175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p:cNvSpPr>
            <a:spLocks noGrp="1"/>
          </p:cNvSpPr>
          <p:nvPr>
            <p:ph idx="1"/>
          </p:nvPr>
        </p:nvSpPr>
        <p:spPr>
          <a:xfrm>
            <a:off x="-1" y="0"/>
            <a:ext cx="7060367" cy="1143000"/>
          </a:xfrm>
        </p:spPr>
        <p:txBody>
          <a:bodyPr>
            <a:normAutofit fontScale="92500" lnSpcReduction="20000"/>
          </a:bodyPr>
          <a:lstStyle/>
          <a:p>
            <a:pPr marL="0" indent="0">
              <a:lnSpc>
                <a:spcPct val="150000"/>
              </a:lnSpc>
              <a:buNone/>
            </a:pPr>
            <a:r>
              <a:rPr lang="es-CR" sz="5400" b="1" dirty="0" smtClean="0"/>
              <a:t>Introducción a Números</a:t>
            </a:r>
          </a:p>
        </p:txBody>
      </p:sp>
      <p:pic>
        <p:nvPicPr>
          <p:cNvPr id="2" name="Imagen 1"/>
          <p:cNvPicPr>
            <a:picLocks noChangeAspect="1"/>
          </p:cNvPicPr>
          <p:nvPr/>
        </p:nvPicPr>
        <p:blipFill>
          <a:blip r:embed="rId2"/>
          <a:stretch>
            <a:fillRect/>
          </a:stretch>
        </p:blipFill>
        <p:spPr>
          <a:xfrm>
            <a:off x="291606" y="1576123"/>
            <a:ext cx="3829674" cy="4636909"/>
          </a:xfrm>
          <a:prstGeom prst="rect">
            <a:avLst/>
          </a:prstGeom>
        </p:spPr>
      </p:pic>
      <p:sp>
        <p:nvSpPr>
          <p:cNvPr id="3" name="Rectángulo 2"/>
          <p:cNvSpPr/>
          <p:nvPr/>
        </p:nvSpPr>
        <p:spPr>
          <a:xfrm>
            <a:off x="4400551" y="1357313"/>
            <a:ext cx="7791450" cy="5016758"/>
          </a:xfrm>
          <a:prstGeom prst="rect">
            <a:avLst/>
          </a:prstGeom>
        </p:spPr>
        <p:txBody>
          <a:bodyPr wrap="square">
            <a:spAutoFit/>
          </a:bodyPr>
          <a:lstStyle/>
          <a:p>
            <a:pPr marL="357188" indent="-357188">
              <a:lnSpc>
                <a:spcPct val="100000"/>
              </a:lnSpc>
              <a:buFont typeface="Arial" panose="020B0604020202020204" pitchFamily="34" charset="0"/>
              <a:buChar char="•"/>
            </a:pPr>
            <a:r>
              <a:rPr lang="es-CR" sz="4000" dirty="0" smtClean="0"/>
              <a:t>Es un libro histórico, pero no en su totalidad. Hay otras leyes además de las de Éxodo y Levítico.</a:t>
            </a:r>
          </a:p>
          <a:p>
            <a:pPr marL="357188" indent="-357188">
              <a:lnSpc>
                <a:spcPct val="100000"/>
              </a:lnSpc>
              <a:buFont typeface="Arial" panose="020B0604020202020204" pitchFamily="34" charset="0"/>
              <a:buChar char="•"/>
            </a:pPr>
            <a:r>
              <a:rPr lang="es-CR" sz="4000" dirty="0" smtClean="0"/>
              <a:t>En Números, al pueblo había de enseñársele cómo actuar como pueblo, esto es, cómo acampar, cómo viajar, cómo luchar y cómo adorar.</a:t>
            </a:r>
            <a:endParaRPr lang="es-MX" sz="4000" dirty="0"/>
          </a:p>
        </p:txBody>
      </p:sp>
    </p:spTree>
    <p:extLst>
      <p:ext uri="{BB962C8B-B14F-4D97-AF65-F5344CB8AC3E}">
        <p14:creationId xmlns:p14="http://schemas.microsoft.com/office/powerpoint/2010/main" val="23387701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p:cNvSpPr>
            <a:spLocks noGrp="1"/>
          </p:cNvSpPr>
          <p:nvPr>
            <p:ph idx="1"/>
          </p:nvPr>
        </p:nvSpPr>
        <p:spPr>
          <a:xfrm>
            <a:off x="-1" y="0"/>
            <a:ext cx="7060367" cy="1257300"/>
          </a:xfrm>
        </p:spPr>
        <p:txBody>
          <a:bodyPr>
            <a:normAutofit lnSpcReduction="10000"/>
          </a:bodyPr>
          <a:lstStyle/>
          <a:p>
            <a:pPr marL="0" indent="0">
              <a:lnSpc>
                <a:spcPct val="150000"/>
              </a:lnSpc>
              <a:buNone/>
            </a:pPr>
            <a:r>
              <a:rPr lang="es-CR" sz="5400" b="1" dirty="0" smtClean="0"/>
              <a:t>Introducción a Números</a:t>
            </a:r>
          </a:p>
        </p:txBody>
      </p:sp>
      <p:pic>
        <p:nvPicPr>
          <p:cNvPr id="2050"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844" y="1743075"/>
            <a:ext cx="4298989" cy="4343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4814888" y="1257300"/>
            <a:ext cx="7377112" cy="5216813"/>
          </a:xfrm>
          <a:prstGeom prst="rect">
            <a:avLst/>
          </a:prstGeom>
        </p:spPr>
        <p:txBody>
          <a:bodyPr wrap="square">
            <a:spAutoFit/>
          </a:bodyPr>
          <a:lstStyle/>
          <a:p>
            <a:pPr marL="357188" indent="-357188">
              <a:lnSpc>
                <a:spcPct val="100000"/>
              </a:lnSpc>
              <a:buFont typeface="Arial" panose="020B0604020202020204" pitchFamily="34" charset="0"/>
              <a:buChar char="•"/>
            </a:pPr>
            <a:r>
              <a:rPr lang="es-CR" sz="3700" dirty="0" smtClean="0"/>
              <a:t>En cada acontecimiento se ve la mano de Dios dirigiendo a su pueblo, supliendo sus necesidades, soportando sus pecados y debilidades, y disciplinándolos.</a:t>
            </a:r>
          </a:p>
          <a:p>
            <a:pPr marL="357188" indent="-357188">
              <a:lnSpc>
                <a:spcPct val="100000"/>
              </a:lnSpc>
              <a:buFont typeface="Arial" panose="020B0604020202020204" pitchFamily="34" charset="0"/>
              <a:buChar char="•"/>
            </a:pPr>
            <a:r>
              <a:rPr lang="es-CR" sz="3700" dirty="0" smtClean="0"/>
              <a:t>Una lección que sobresale en el libro: El pueblo de Dios sólo puede triunfar confiando en sus promesas y obedeciendo sus mandamientos.</a:t>
            </a:r>
            <a:endParaRPr lang="es-MX" sz="3700" dirty="0"/>
          </a:p>
        </p:txBody>
      </p:sp>
    </p:spTree>
    <p:extLst>
      <p:ext uri="{BB962C8B-B14F-4D97-AF65-F5344CB8AC3E}">
        <p14:creationId xmlns:p14="http://schemas.microsoft.com/office/powerpoint/2010/main" val="14826565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p:cNvSpPr>
            <a:spLocks noGrp="1"/>
          </p:cNvSpPr>
          <p:nvPr>
            <p:ph idx="1"/>
          </p:nvPr>
        </p:nvSpPr>
        <p:spPr>
          <a:xfrm>
            <a:off x="-1" y="0"/>
            <a:ext cx="12301539" cy="6858000"/>
          </a:xfrm>
        </p:spPr>
        <p:txBody>
          <a:bodyPr>
            <a:normAutofit/>
          </a:bodyPr>
          <a:lstStyle/>
          <a:p>
            <a:pPr marL="0" indent="0">
              <a:lnSpc>
                <a:spcPct val="150000"/>
              </a:lnSpc>
              <a:buNone/>
            </a:pPr>
            <a:r>
              <a:rPr lang="es-CR" sz="5400" b="1" dirty="0" smtClean="0"/>
              <a:t>Introducción a Números</a:t>
            </a:r>
          </a:p>
          <a:p>
            <a:pPr marL="0" indent="0">
              <a:lnSpc>
                <a:spcPct val="150000"/>
              </a:lnSpc>
              <a:buNone/>
            </a:pPr>
            <a:r>
              <a:rPr lang="es-CR" sz="4000" dirty="0" smtClean="0"/>
              <a:t>Bosquejo</a:t>
            </a:r>
          </a:p>
          <a:p>
            <a:pPr marL="714375" indent="-714375">
              <a:lnSpc>
                <a:spcPct val="110000"/>
              </a:lnSpc>
              <a:buAutoNum type="romanUcPeriod"/>
            </a:pPr>
            <a:r>
              <a:rPr lang="es-CR" sz="3600" dirty="0" smtClean="0"/>
              <a:t>Preparativos para viajar a Canaán (1:1-10:10)</a:t>
            </a:r>
          </a:p>
          <a:p>
            <a:pPr marL="1428750" indent="-714375">
              <a:lnSpc>
                <a:spcPct val="110000"/>
              </a:lnSpc>
              <a:buFont typeface="+mj-lt"/>
              <a:buAutoNum type="alphaUcPeriod"/>
            </a:pPr>
            <a:r>
              <a:rPr lang="es-CR" sz="3600" dirty="0" smtClean="0"/>
              <a:t>El censo y la organización de Israel (Caps. 1-4)</a:t>
            </a:r>
          </a:p>
          <a:p>
            <a:pPr marL="1428750" indent="-714375">
              <a:lnSpc>
                <a:spcPct val="110000"/>
              </a:lnSpc>
              <a:buFont typeface="+mj-lt"/>
              <a:buAutoNum type="alphaUcPeriod"/>
            </a:pPr>
            <a:r>
              <a:rPr lang="es-CR" sz="3600" dirty="0" smtClean="0"/>
              <a:t>La santificación del campamento y leyes diversas (Caps. 5-8)</a:t>
            </a:r>
          </a:p>
          <a:p>
            <a:pPr marL="1428750" indent="-714375">
              <a:lnSpc>
                <a:spcPct val="110000"/>
              </a:lnSpc>
              <a:buFont typeface="+mj-lt"/>
              <a:buAutoNum type="alphaUcPeriod"/>
            </a:pPr>
            <a:r>
              <a:rPr lang="es-CR" sz="3600" dirty="0" smtClean="0"/>
              <a:t>La pascua y las trompetas (9:1-10:10).          </a:t>
            </a:r>
          </a:p>
          <a:p>
            <a:pPr marL="857250" indent="-857250">
              <a:lnSpc>
                <a:spcPct val="150000"/>
              </a:lnSpc>
              <a:buAutoNum type="romanUcPeriod"/>
            </a:pPr>
            <a:endParaRPr lang="es-CR" sz="4000" dirty="0" smtClean="0"/>
          </a:p>
          <a:p>
            <a:pPr marL="0" indent="0">
              <a:lnSpc>
                <a:spcPct val="150000"/>
              </a:lnSpc>
              <a:buNone/>
            </a:pPr>
            <a:endParaRPr lang="es-CR" sz="5400" b="1" dirty="0" smtClean="0"/>
          </a:p>
        </p:txBody>
      </p:sp>
    </p:spTree>
    <p:extLst>
      <p:ext uri="{BB962C8B-B14F-4D97-AF65-F5344CB8AC3E}">
        <p14:creationId xmlns:p14="http://schemas.microsoft.com/office/powerpoint/2010/main" val="358432704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p:cNvSpPr>
            <a:spLocks noGrp="1"/>
          </p:cNvSpPr>
          <p:nvPr>
            <p:ph idx="1"/>
          </p:nvPr>
        </p:nvSpPr>
        <p:spPr>
          <a:xfrm>
            <a:off x="-1" y="0"/>
            <a:ext cx="12301539" cy="6858000"/>
          </a:xfrm>
        </p:spPr>
        <p:txBody>
          <a:bodyPr>
            <a:normAutofit/>
          </a:bodyPr>
          <a:lstStyle/>
          <a:p>
            <a:pPr marL="0" indent="0">
              <a:lnSpc>
                <a:spcPct val="150000"/>
              </a:lnSpc>
              <a:buNone/>
            </a:pPr>
            <a:r>
              <a:rPr lang="es-CR" sz="5400" b="1" dirty="0" smtClean="0"/>
              <a:t>Introducción a Números</a:t>
            </a:r>
          </a:p>
          <a:p>
            <a:pPr marL="0" indent="0">
              <a:lnSpc>
                <a:spcPct val="150000"/>
              </a:lnSpc>
              <a:buNone/>
            </a:pPr>
            <a:endParaRPr lang="es-CR" sz="900" b="1" dirty="0" smtClean="0"/>
          </a:p>
          <a:p>
            <a:pPr marL="714375" indent="-714375">
              <a:lnSpc>
                <a:spcPct val="110000"/>
              </a:lnSpc>
              <a:buFont typeface="+mj-lt"/>
              <a:buAutoNum type="romanUcPeriod" startAt="2"/>
            </a:pPr>
            <a:r>
              <a:rPr lang="es-CR" sz="3600" dirty="0" smtClean="0"/>
              <a:t>El viaje de Sinaí a </a:t>
            </a:r>
            <a:r>
              <a:rPr lang="es-CR" sz="3600" dirty="0" err="1" smtClean="0"/>
              <a:t>Cades-barnea</a:t>
            </a:r>
            <a:r>
              <a:rPr lang="es-CR" sz="3600" dirty="0" smtClean="0"/>
              <a:t> (10:11-12:16)</a:t>
            </a:r>
          </a:p>
          <a:p>
            <a:pPr marL="1428750" indent="-714375">
              <a:lnSpc>
                <a:spcPct val="110000"/>
              </a:lnSpc>
              <a:buFont typeface="+mj-lt"/>
              <a:buAutoNum type="alphaUcPeriod"/>
            </a:pPr>
            <a:r>
              <a:rPr lang="es-CR" sz="3600" dirty="0" smtClean="0"/>
              <a:t>La partida de Israel; </a:t>
            </a:r>
            <a:r>
              <a:rPr lang="es-CR" sz="3600" dirty="0" err="1" smtClean="0"/>
              <a:t>Hobab</a:t>
            </a:r>
            <a:r>
              <a:rPr lang="es-CR" sz="3600" dirty="0" smtClean="0"/>
              <a:t> (10:11-36)</a:t>
            </a:r>
          </a:p>
          <a:p>
            <a:pPr marL="1428750" indent="-714375">
              <a:lnSpc>
                <a:spcPct val="110000"/>
              </a:lnSpc>
              <a:buFont typeface="+mj-lt"/>
              <a:buAutoNum type="alphaUcPeriod"/>
            </a:pPr>
            <a:r>
              <a:rPr lang="es-CR" sz="3600" dirty="0" smtClean="0"/>
              <a:t>El descontento del pueblo y el desaliento de Moisés (Cap. 11)</a:t>
            </a:r>
          </a:p>
          <a:p>
            <a:pPr marL="1428750" indent="-714375">
              <a:lnSpc>
                <a:spcPct val="110000"/>
              </a:lnSpc>
              <a:buFont typeface="+mj-lt"/>
              <a:buAutoNum type="alphaUcPeriod"/>
            </a:pPr>
            <a:r>
              <a:rPr lang="es-CR" sz="3600" dirty="0" smtClean="0"/>
              <a:t>Las críticas de María y Aarón (Cap. 12)</a:t>
            </a:r>
          </a:p>
          <a:p>
            <a:pPr marL="857250" indent="-857250">
              <a:lnSpc>
                <a:spcPct val="150000"/>
              </a:lnSpc>
              <a:buAutoNum type="romanUcPeriod"/>
            </a:pPr>
            <a:endParaRPr lang="es-CR" sz="4000" dirty="0" smtClean="0"/>
          </a:p>
          <a:p>
            <a:pPr marL="0" indent="0">
              <a:lnSpc>
                <a:spcPct val="150000"/>
              </a:lnSpc>
              <a:buNone/>
            </a:pPr>
            <a:endParaRPr lang="es-CR" sz="5400" b="1" dirty="0" smtClean="0"/>
          </a:p>
        </p:txBody>
      </p:sp>
    </p:spTree>
    <p:extLst>
      <p:ext uri="{BB962C8B-B14F-4D97-AF65-F5344CB8AC3E}">
        <p14:creationId xmlns:p14="http://schemas.microsoft.com/office/powerpoint/2010/main" val="19433165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p:cNvSpPr>
            <a:spLocks noGrp="1"/>
          </p:cNvSpPr>
          <p:nvPr>
            <p:ph idx="1"/>
          </p:nvPr>
        </p:nvSpPr>
        <p:spPr>
          <a:xfrm>
            <a:off x="-1" y="0"/>
            <a:ext cx="12301539" cy="6858000"/>
          </a:xfrm>
        </p:spPr>
        <p:txBody>
          <a:bodyPr>
            <a:normAutofit/>
          </a:bodyPr>
          <a:lstStyle/>
          <a:p>
            <a:pPr marL="0" indent="0">
              <a:lnSpc>
                <a:spcPct val="150000"/>
              </a:lnSpc>
              <a:buNone/>
            </a:pPr>
            <a:r>
              <a:rPr lang="es-CR" sz="5400" b="1" dirty="0" smtClean="0"/>
              <a:t>Introducción a Números</a:t>
            </a:r>
          </a:p>
          <a:p>
            <a:pPr marL="0" indent="0">
              <a:lnSpc>
                <a:spcPct val="150000"/>
              </a:lnSpc>
              <a:buNone/>
            </a:pPr>
            <a:endParaRPr lang="es-CR" sz="900" b="1" dirty="0" smtClean="0"/>
          </a:p>
          <a:p>
            <a:pPr marL="714375" indent="-714375">
              <a:lnSpc>
                <a:spcPct val="110000"/>
              </a:lnSpc>
              <a:buFont typeface="+mj-lt"/>
              <a:buAutoNum type="romanUcPeriod" startAt="3"/>
            </a:pPr>
            <a:r>
              <a:rPr lang="es-CR" sz="3600" dirty="0" smtClean="0"/>
              <a:t>El fracaso de </a:t>
            </a:r>
            <a:r>
              <a:rPr lang="es-CR" sz="3600" dirty="0" err="1" smtClean="0"/>
              <a:t>Cades-barnea</a:t>
            </a:r>
            <a:r>
              <a:rPr lang="es-CR" sz="3600" dirty="0" smtClean="0"/>
              <a:t> por la incredulidad (Caps. 18-15)</a:t>
            </a:r>
          </a:p>
          <a:p>
            <a:pPr marL="1428750" indent="-714375">
              <a:lnSpc>
                <a:spcPct val="110000"/>
              </a:lnSpc>
              <a:buFont typeface="+mj-lt"/>
              <a:buAutoNum type="alphaUcPeriod"/>
            </a:pPr>
            <a:r>
              <a:rPr lang="es-CR" sz="3600" dirty="0" smtClean="0"/>
              <a:t>Los espías exploran la tierra (Cap. 13)</a:t>
            </a:r>
          </a:p>
          <a:p>
            <a:pPr marL="1428750" indent="-714375">
              <a:lnSpc>
                <a:spcPct val="110000"/>
              </a:lnSpc>
              <a:buFont typeface="+mj-lt"/>
              <a:buAutoNum type="alphaUcPeriod"/>
            </a:pPr>
            <a:r>
              <a:rPr lang="es-CR" sz="3600" dirty="0" smtClean="0"/>
              <a:t>La reacción de Israel y el juicio de Dios (</a:t>
            </a:r>
            <a:r>
              <a:rPr lang="es-CR" sz="3600" dirty="0" err="1" smtClean="0"/>
              <a:t>Cap</a:t>
            </a:r>
            <a:r>
              <a:rPr lang="es-CR" sz="3600" dirty="0" smtClean="0"/>
              <a:t> 14)</a:t>
            </a:r>
          </a:p>
          <a:p>
            <a:pPr marL="1428750" indent="-714375">
              <a:lnSpc>
                <a:spcPct val="110000"/>
              </a:lnSpc>
              <a:buFont typeface="+mj-lt"/>
              <a:buAutoNum type="alphaUcPeriod"/>
            </a:pPr>
            <a:r>
              <a:rPr lang="es-CR" sz="3600" dirty="0" smtClean="0"/>
              <a:t>Preceptos varios (Cap. 15)</a:t>
            </a:r>
          </a:p>
          <a:p>
            <a:pPr marL="857250" indent="-857250">
              <a:lnSpc>
                <a:spcPct val="150000"/>
              </a:lnSpc>
              <a:buAutoNum type="romanUcPeriod"/>
            </a:pPr>
            <a:endParaRPr lang="es-CR" sz="4000" dirty="0" smtClean="0"/>
          </a:p>
          <a:p>
            <a:pPr marL="0" indent="0">
              <a:lnSpc>
                <a:spcPct val="150000"/>
              </a:lnSpc>
              <a:buNone/>
            </a:pPr>
            <a:endParaRPr lang="es-CR" sz="5400" b="1" dirty="0" smtClean="0"/>
          </a:p>
        </p:txBody>
      </p:sp>
    </p:spTree>
    <p:extLst>
      <p:ext uri="{BB962C8B-B14F-4D97-AF65-F5344CB8AC3E}">
        <p14:creationId xmlns:p14="http://schemas.microsoft.com/office/powerpoint/2010/main" val="36113560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p:cNvSpPr>
            <a:spLocks noGrp="1"/>
          </p:cNvSpPr>
          <p:nvPr>
            <p:ph idx="1"/>
          </p:nvPr>
        </p:nvSpPr>
        <p:spPr>
          <a:xfrm>
            <a:off x="-1" y="0"/>
            <a:ext cx="12301539" cy="6858000"/>
          </a:xfrm>
        </p:spPr>
        <p:txBody>
          <a:bodyPr>
            <a:normAutofit/>
          </a:bodyPr>
          <a:lstStyle/>
          <a:p>
            <a:pPr marL="0" indent="0">
              <a:lnSpc>
                <a:spcPct val="150000"/>
              </a:lnSpc>
              <a:buNone/>
            </a:pPr>
            <a:r>
              <a:rPr lang="es-CR" sz="5400" b="1" dirty="0" smtClean="0"/>
              <a:t>Introducción a Números</a:t>
            </a:r>
          </a:p>
          <a:p>
            <a:pPr marL="0" indent="0">
              <a:lnSpc>
                <a:spcPct val="150000"/>
              </a:lnSpc>
              <a:buNone/>
            </a:pPr>
            <a:endParaRPr lang="es-CR" sz="900" b="1" dirty="0" smtClean="0"/>
          </a:p>
          <a:p>
            <a:pPr marL="628650" indent="-628650">
              <a:lnSpc>
                <a:spcPct val="110000"/>
              </a:lnSpc>
              <a:buFont typeface="+mj-lt"/>
              <a:buAutoNum type="romanUcPeriod" startAt="4"/>
            </a:pPr>
            <a:r>
              <a:rPr lang="es-CR" sz="3600" dirty="0" smtClean="0"/>
              <a:t>La controversia acerca de la autoridad (Caps. 16-19)</a:t>
            </a:r>
          </a:p>
          <a:p>
            <a:pPr marL="1428750" indent="-714375">
              <a:lnSpc>
                <a:spcPct val="110000"/>
              </a:lnSpc>
              <a:buFont typeface="+mj-lt"/>
              <a:buAutoNum type="alphaUcPeriod"/>
            </a:pPr>
            <a:r>
              <a:rPr lang="es-CR" sz="3600" dirty="0" smtClean="0"/>
              <a:t>La rebelión de </a:t>
            </a:r>
            <a:r>
              <a:rPr lang="es-CR" sz="3600" dirty="0" err="1" smtClean="0"/>
              <a:t>Coré</a:t>
            </a:r>
            <a:r>
              <a:rPr lang="es-CR" sz="3600" dirty="0" smtClean="0"/>
              <a:t> (Cap. 16)</a:t>
            </a:r>
          </a:p>
          <a:p>
            <a:pPr marL="1428750" indent="-714375">
              <a:lnSpc>
                <a:spcPct val="110000"/>
              </a:lnSpc>
              <a:buFont typeface="+mj-lt"/>
              <a:buAutoNum type="alphaUcPeriod"/>
            </a:pPr>
            <a:r>
              <a:rPr lang="es-CR" sz="3600" dirty="0" smtClean="0"/>
              <a:t>La prueba de las varas (Cap. 17)</a:t>
            </a:r>
          </a:p>
          <a:p>
            <a:pPr marL="1428750" indent="-714375">
              <a:lnSpc>
                <a:spcPct val="110000"/>
              </a:lnSpc>
              <a:buFont typeface="+mj-lt"/>
              <a:buAutoNum type="alphaUcPeriod"/>
            </a:pPr>
            <a:r>
              <a:rPr lang="es-CR" sz="3600" dirty="0" smtClean="0"/>
              <a:t>La purificación del campamento (Cap. 19)</a:t>
            </a:r>
          </a:p>
          <a:p>
            <a:pPr marL="857250" indent="-857250">
              <a:lnSpc>
                <a:spcPct val="150000"/>
              </a:lnSpc>
              <a:buAutoNum type="romanUcPeriod"/>
            </a:pPr>
            <a:endParaRPr lang="es-CR" sz="4000" dirty="0" smtClean="0"/>
          </a:p>
          <a:p>
            <a:pPr marL="0" indent="0">
              <a:lnSpc>
                <a:spcPct val="150000"/>
              </a:lnSpc>
              <a:buNone/>
            </a:pPr>
            <a:endParaRPr lang="es-CR" sz="5400" b="1" dirty="0" smtClean="0"/>
          </a:p>
        </p:txBody>
      </p:sp>
    </p:spTree>
    <p:extLst>
      <p:ext uri="{BB962C8B-B14F-4D97-AF65-F5344CB8AC3E}">
        <p14:creationId xmlns:p14="http://schemas.microsoft.com/office/powerpoint/2010/main" val="23722311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1722</TotalTime>
  <Words>2034</Words>
  <Application>Microsoft Office PowerPoint</Application>
  <PresentationFormat>Panorámica</PresentationFormat>
  <Paragraphs>167</Paragraphs>
  <Slides>33</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33</vt:i4>
      </vt:variant>
    </vt:vector>
  </HeadingPairs>
  <TitlesOfParts>
    <vt:vector size="39" baseType="lpstr">
      <vt:lpstr>Arial</vt:lpstr>
      <vt:lpstr>Arial Black</vt:lpstr>
      <vt:lpstr>Arial Narrow</vt:lpstr>
      <vt:lpstr>Calibri</vt:lpstr>
      <vt:lpstr>Calibri Light</vt:lpstr>
      <vt:lpstr>Tema de Office</vt:lpstr>
      <vt:lpstr>Antiguo Testamento 2 NÚMEROS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El censo y la organización de Israel (Caps. 1-4)</vt:lpstr>
      <vt:lpstr>El censo y la organización de Israel (Caps. 1-4)</vt:lpstr>
      <vt:lpstr>Organización de Israel (Cap. 2)</vt:lpstr>
      <vt:lpstr>Organización de Israel (Cap. 2)</vt:lpstr>
      <vt:lpstr>Organización de Israel (Cap. 2)</vt:lpstr>
      <vt:lpstr>Presentación de PowerPoint</vt:lpstr>
      <vt:lpstr>Organización de Israel (Cap. 2)</vt:lpstr>
      <vt:lpstr>Organización de Israel (Cap. 2)</vt:lpstr>
      <vt:lpstr>Presentación de PowerPoint</vt:lpstr>
      <vt:lpstr>Los levitas (Caps. 3, 4)</vt:lpstr>
      <vt:lpstr>Los levitas (Caps. 3, 4)</vt:lpstr>
      <vt:lpstr>Los levitas (Caps. 3, 4)</vt:lpstr>
      <vt:lpstr>Presentación de PowerPoint</vt:lpstr>
      <vt:lpstr>La santificación del campamento y leyes diversas (Caps. 5-8)</vt:lpstr>
      <vt:lpstr>La santificación del campamento y leyes diversas (Caps. 5-8)</vt:lpstr>
      <vt:lpstr>La santificación del campamento y leyes diversas (Caps. 5-8)</vt:lpstr>
      <vt:lpstr>La santificación del campamento y leyes diversas (Caps. 5-8)</vt:lpstr>
      <vt:lpstr>La santificación del campamento y leyes diversas (Caps. 5-8)</vt:lpstr>
      <vt:lpstr>La santificación del campamento y leyes diversas (Caps. 5-8)</vt:lpstr>
      <vt:lpstr>La pascua y las trompetas (9:1-10:10)</vt:lpstr>
      <vt:lpstr>La pascua y las trompetas (9:1-10:10)</vt:lpstr>
      <vt:lpstr>La pascua y las trompetas (9:1-10:10)</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Antiguo Testamento 2 NÚMEROS</dc:title>
  <dc:creator>Bernie Villalobos</dc:creator>
  <cp:lastModifiedBy>Bernie Villalobos</cp:lastModifiedBy>
  <cp:revision>51</cp:revision>
  <dcterms:created xsi:type="dcterms:W3CDTF">2017-11-17T19:18:38Z</dcterms:created>
  <dcterms:modified xsi:type="dcterms:W3CDTF">2017-11-19T00:19:13Z</dcterms:modified>
</cp:coreProperties>
</file>