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5" r:id="rId8"/>
    <p:sldId id="262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80" r:id="rId22"/>
    <p:sldId id="277" r:id="rId23"/>
    <p:sldId id="278" r:id="rId24"/>
    <p:sldId id="279" r:id="rId25"/>
    <p:sldId id="281" r:id="rId26"/>
    <p:sldId id="282" r:id="rId27"/>
    <p:sldId id="283" r:id="rId28"/>
    <p:sldId id="284" r:id="rId29"/>
    <p:sldId id="285" r:id="rId30"/>
    <p:sldId id="288" r:id="rId31"/>
    <p:sldId id="289" r:id="rId32"/>
    <p:sldId id="287" r:id="rId3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nie Villalobos" initials="BV" lastIdx="1" clrIdx="0">
    <p:extLst>
      <p:ext uri="{19B8F6BF-5375-455C-9EA6-DF929625EA0E}">
        <p15:presenceInfo xmlns:p15="http://schemas.microsoft.com/office/powerpoint/2012/main" userId="c8ec860d039be18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0000"/>
    <a:srgbClr val="64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1" d="100"/>
          <a:sy n="71" d="100"/>
        </p:scale>
        <p:origin x="60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F71C-AF93-4CC0-8275-7115589CF6C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01/11/2017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00F61-2B3B-42FD-9AE7-3653AA77893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452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F71C-AF93-4CC0-8275-7115589CF6C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01/11/2017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00F61-2B3B-42FD-9AE7-3653AA77893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659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F71C-AF93-4CC0-8275-7115589CF6C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01/11/2017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00F61-2B3B-42FD-9AE7-3653AA77893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966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F71C-AF93-4CC0-8275-7115589CF6C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01/11/2017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00F61-2B3B-42FD-9AE7-3653AA77893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886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F71C-AF93-4CC0-8275-7115589CF6C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01/11/2017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00F61-2B3B-42FD-9AE7-3653AA77893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705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F71C-AF93-4CC0-8275-7115589CF6C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01/11/2017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00F61-2B3B-42FD-9AE7-3653AA77893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675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F71C-AF93-4CC0-8275-7115589CF6C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01/11/2017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00F61-2B3B-42FD-9AE7-3653AA77893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605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F71C-AF93-4CC0-8275-7115589CF6C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01/11/2017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00F61-2B3B-42FD-9AE7-3653AA77893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330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F71C-AF93-4CC0-8275-7115589CF6C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01/11/2017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00F61-2B3B-42FD-9AE7-3653AA77893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701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F71C-AF93-4CC0-8275-7115589CF6C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01/11/2017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00F61-2B3B-42FD-9AE7-3653AA77893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620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F71C-AF93-4CC0-8275-7115589CF6C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01/11/2017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00F61-2B3B-42FD-9AE7-3653AA77893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133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DF71C-AF93-4CC0-8275-7115589CF6CF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01/11/2017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00F61-2B3B-42FD-9AE7-3653AA778934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742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40114" y="512763"/>
            <a:ext cx="9144000" cy="2387600"/>
          </a:xfrm>
        </p:spPr>
        <p:txBody>
          <a:bodyPr/>
          <a:lstStyle/>
          <a:p>
            <a:r>
              <a:rPr lang="es-CR" b="1" dirty="0" smtClean="0">
                <a:solidFill>
                  <a:srgbClr val="00FFFF"/>
                </a:solidFill>
              </a:rPr>
              <a:t>Antiguo Testamento 2</a:t>
            </a:r>
            <a:endParaRPr lang="es-MX" b="1" dirty="0">
              <a:solidFill>
                <a:srgbClr val="00FFFF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CR" sz="5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Éxodo</a:t>
            </a:r>
          </a:p>
          <a:p>
            <a:pPr>
              <a:lnSpc>
                <a:spcPct val="100000"/>
              </a:lnSpc>
            </a:pPr>
            <a:r>
              <a:rPr lang="es-CR" sz="5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Lección </a:t>
            </a:r>
            <a:r>
              <a:rPr lang="es-CR" sz="5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#6</a:t>
            </a:r>
            <a:endParaRPr lang="es-MX" sz="5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43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08529"/>
          </a:xfr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C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El </a:t>
            </a:r>
            <a:r>
              <a:rPr lang="es-C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pecado de Israel - el becerro de oro (31:18-32:6)</a:t>
            </a:r>
            <a:endParaRPr lang="es-MX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438835" y="1317811"/>
            <a:ext cx="935915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 smtClean="0"/>
              <a:t>Salmos 106:19,20</a:t>
            </a:r>
          </a:p>
          <a:p>
            <a:pPr algn="ctr"/>
            <a:r>
              <a:rPr lang="es-MX" sz="4400" dirty="0" smtClean="0">
                <a:solidFill>
                  <a:srgbClr val="540000"/>
                </a:solidFill>
              </a:rPr>
              <a:t>“Hicieron </a:t>
            </a:r>
            <a:r>
              <a:rPr lang="es-MX" sz="4400" dirty="0">
                <a:solidFill>
                  <a:srgbClr val="540000"/>
                </a:solidFill>
              </a:rPr>
              <a:t>becerro en Horeb,</a:t>
            </a:r>
          </a:p>
          <a:p>
            <a:pPr algn="ctr"/>
            <a:r>
              <a:rPr lang="es-MX" sz="4400" dirty="0">
                <a:solidFill>
                  <a:srgbClr val="540000"/>
                </a:solidFill>
              </a:rPr>
              <a:t>Se postraron ante una imagen de </a:t>
            </a:r>
            <a:r>
              <a:rPr lang="es-MX" sz="4400" dirty="0" smtClean="0">
                <a:solidFill>
                  <a:srgbClr val="540000"/>
                </a:solidFill>
              </a:rPr>
              <a:t>fundición.</a:t>
            </a:r>
          </a:p>
          <a:p>
            <a:pPr algn="ctr"/>
            <a:r>
              <a:rPr lang="es-MX" sz="4400" dirty="0" smtClean="0">
                <a:solidFill>
                  <a:srgbClr val="540000"/>
                </a:solidFill>
              </a:rPr>
              <a:t> Así </a:t>
            </a:r>
            <a:r>
              <a:rPr lang="es-MX" sz="4400" dirty="0">
                <a:solidFill>
                  <a:srgbClr val="540000"/>
                </a:solidFill>
              </a:rPr>
              <a:t>cambiaron su gloria</a:t>
            </a:r>
          </a:p>
          <a:p>
            <a:pPr algn="ctr"/>
            <a:r>
              <a:rPr lang="es-MX" sz="4400" dirty="0">
                <a:solidFill>
                  <a:srgbClr val="540000"/>
                </a:solidFill>
              </a:rPr>
              <a:t>Por la imagen de un buey que come hierba</a:t>
            </a:r>
            <a:r>
              <a:rPr lang="es-MX" sz="4400" dirty="0" smtClean="0">
                <a:solidFill>
                  <a:srgbClr val="540000"/>
                </a:solidFill>
              </a:rPr>
              <a:t>.”</a:t>
            </a:r>
            <a:endParaRPr lang="es-MX" sz="4400" dirty="0">
              <a:solidFill>
                <a:srgbClr val="54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4400" dirty="0"/>
          </a:p>
        </p:txBody>
      </p:sp>
    </p:spTree>
    <p:extLst>
      <p:ext uri="{BB962C8B-B14F-4D97-AF65-F5344CB8AC3E}">
        <p14:creationId xmlns:p14="http://schemas.microsoft.com/office/powerpoint/2010/main" val="309019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08529"/>
          </a:xfr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C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El </a:t>
            </a:r>
            <a:r>
              <a:rPr lang="es-C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pecado de Israel - el becerro de oro (31:18-32:6)</a:t>
            </a:r>
            <a:endParaRPr lang="es-MX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0" y="1008529"/>
            <a:ext cx="12191999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4400" dirty="0" smtClean="0"/>
              <a:t>En el Nuevo Testamento, Esteban dijo: </a:t>
            </a:r>
            <a:r>
              <a:rPr lang="es-MX" sz="4400" dirty="0" smtClean="0">
                <a:solidFill>
                  <a:srgbClr val="540000"/>
                </a:solidFill>
              </a:rPr>
              <a:t>“Entonces hicieron un becerro, y ofrecieron sacrificio al ídolo, y en las obras de sus manos se regocijaron” </a:t>
            </a:r>
            <a:r>
              <a:rPr lang="es-MX" sz="4400" dirty="0" smtClean="0"/>
              <a:t>(</a:t>
            </a:r>
            <a:r>
              <a:rPr lang="es-MX" sz="4400" dirty="0" err="1" smtClean="0"/>
              <a:t>Hch</a:t>
            </a:r>
            <a:r>
              <a:rPr lang="es-MX" sz="4400" dirty="0" smtClean="0"/>
              <a:t> 7:41)</a:t>
            </a:r>
            <a:endParaRPr lang="es-MX" sz="4400" dirty="0">
              <a:solidFill>
                <a:srgbClr val="54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4400" dirty="0" smtClean="0"/>
              <a:t>El apóstol Pablo declaró que fueron culpables de idolatría (I Corintios 10:7)</a:t>
            </a:r>
          </a:p>
          <a:p>
            <a:r>
              <a:rPr lang="es-MX" sz="4000" dirty="0" smtClean="0">
                <a:solidFill>
                  <a:srgbClr val="540000"/>
                </a:solidFill>
              </a:rPr>
              <a:t>“Ni </a:t>
            </a:r>
            <a:r>
              <a:rPr lang="es-MX" sz="4000" dirty="0">
                <a:solidFill>
                  <a:srgbClr val="540000"/>
                </a:solidFill>
              </a:rPr>
              <a:t>seáis idólatras, como algunos de ellos, según está escrito: Se sentó el pueblo a comer y a beber, y se levantó a jugar</a:t>
            </a:r>
            <a:r>
              <a:rPr lang="es-MX" sz="4000" dirty="0" smtClean="0">
                <a:solidFill>
                  <a:srgbClr val="540000"/>
                </a:solidFill>
              </a:rPr>
              <a:t>.”</a:t>
            </a:r>
            <a:endParaRPr lang="es-MX" sz="4000" dirty="0">
              <a:solidFill>
                <a:srgbClr val="540000"/>
              </a:solidFill>
            </a:endParaRPr>
          </a:p>
          <a:p>
            <a:pPr lvl="1"/>
            <a:r>
              <a:rPr lang="es-MX" sz="4000" dirty="0">
                <a:solidFill>
                  <a:srgbClr val="54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999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08529"/>
          </a:xfr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C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La intercesión de Moisés (32:7-14)</a:t>
            </a:r>
            <a:endParaRPr lang="es-MX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0" y="1008529"/>
            <a:ext cx="12191999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buFont typeface="Arial" panose="020B0604020202020204" pitchFamily="34" charset="0"/>
              <a:buChar char="•"/>
            </a:pPr>
            <a:r>
              <a:rPr lang="es-CR" sz="4200" dirty="0" smtClean="0"/>
              <a:t>La ira de Dios con </a:t>
            </a:r>
            <a:r>
              <a:rPr lang="es-CR" sz="4200" dirty="0"/>
              <a:t>I</a:t>
            </a:r>
            <a:r>
              <a:rPr lang="es-CR" sz="4200" dirty="0" smtClean="0"/>
              <a:t>srael se evidencia de varias maneras:</a:t>
            </a:r>
          </a:p>
          <a:p>
            <a:pPr marL="901700" indent="-538163">
              <a:buFont typeface="Wingdings" panose="05000000000000000000" pitchFamily="2" charset="2"/>
              <a:buChar char="Ø"/>
            </a:pPr>
            <a:r>
              <a:rPr lang="es-CR" sz="4200" dirty="0" smtClean="0"/>
              <a:t>Al hablar con Moisés, Jehová denominó a Israel “tu pueblo” (v.7). Puesto que habían quebrantado el pacto, realmente ya no se les podía llamar el  pueblo de Dios.</a:t>
            </a:r>
          </a:p>
          <a:p>
            <a:pPr marL="901700" indent="-538163">
              <a:buFont typeface="Wingdings" panose="05000000000000000000" pitchFamily="2" charset="2"/>
              <a:buChar char="Ø"/>
            </a:pPr>
            <a:r>
              <a:rPr lang="es-CR" sz="4200" dirty="0" smtClean="0"/>
              <a:t>Dijo que se habían corrompido y que eran pueblo de dura cerviz (v.9)</a:t>
            </a:r>
          </a:p>
          <a:p>
            <a:pPr marL="901700" indent="-538163">
              <a:buFont typeface="Wingdings" panose="05000000000000000000" pitchFamily="2" charset="2"/>
              <a:buChar char="Ø"/>
            </a:pPr>
            <a:r>
              <a:rPr lang="es-CR" sz="4200" dirty="0" smtClean="0"/>
              <a:t>Dios amenazó con “consumir” al “pueblo” (v.10).</a:t>
            </a:r>
            <a:endParaRPr lang="es-MX" sz="4200" dirty="0"/>
          </a:p>
          <a:p>
            <a:pPr lvl="1"/>
            <a:r>
              <a:rPr lang="es-MX" sz="4000" dirty="0">
                <a:solidFill>
                  <a:srgbClr val="54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805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08529"/>
          </a:xfr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C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La intercesión de Moisés (32:7-14)</a:t>
            </a:r>
            <a:endParaRPr lang="es-MX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0" y="1008529"/>
            <a:ext cx="1219199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buFont typeface="Arial" panose="020B0604020202020204" pitchFamily="34" charset="0"/>
              <a:buChar char="•"/>
            </a:pPr>
            <a:r>
              <a:rPr lang="es-CR" sz="4400" dirty="0" smtClean="0"/>
              <a:t>Manifestó la opción de hacer de Moisés una nación grande (v.10)</a:t>
            </a:r>
          </a:p>
          <a:p>
            <a:pPr marL="901700" indent="-538163">
              <a:buFont typeface="Wingdings" panose="05000000000000000000" pitchFamily="2" charset="2"/>
              <a:buChar char="Ø"/>
            </a:pPr>
            <a:r>
              <a:rPr lang="es-CR" sz="4400" dirty="0" smtClean="0"/>
              <a:t>Le presentó a Moisés una alternativa, a saber, llevar a cabo por medio de Moisés las promesas que había hecho a los padres de Israel.</a:t>
            </a:r>
          </a:p>
          <a:p>
            <a:pPr marL="363537"/>
            <a:endParaRPr lang="es-MX" sz="4000" dirty="0"/>
          </a:p>
        </p:txBody>
      </p:sp>
    </p:spTree>
    <p:extLst>
      <p:ext uri="{BB962C8B-B14F-4D97-AF65-F5344CB8AC3E}">
        <p14:creationId xmlns:p14="http://schemas.microsoft.com/office/powerpoint/2010/main" val="230460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08529"/>
          </a:xfr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C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La intercesión de Moisés (32:7-14)</a:t>
            </a:r>
            <a:endParaRPr lang="es-MX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0" y="1008529"/>
            <a:ext cx="12191999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buFont typeface="Arial" panose="020B0604020202020204" pitchFamily="34" charset="0"/>
              <a:buChar char="•"/>
            </a:pPr>
            <a:r>
              <a:rPr lang="es-CR" sz="3800" dirty="0" smtClean="0"/>
              <a:t>Moisés demostró su grandeza negándose a buscar algo para sí mismo y más bien intercedió por su pueblo.</a:t>
            </a:r>
          </a:p>
          <a:p>
            <a:pPr marL="363538" indent="-363538">
              <a:buFont typeface="Arial" panose="020B0604020202020204" pitchFamily="34" charset="0"/>
              <a:buChar char="•"/>
            </a:pPr>
            <a:r>
              <a:rPr lang="es-CR" sz="3800" dirty="0" smtClean="0"/>
              <a:t>Le recalcó al Señor que los israelitas, a pesar de su pecado, constituían el pueblo de Dios, puesto que Él mismo los había sacado de Egipto.</a:t>
            </a:r>
          </a:p>
          <a:p>
            <a:pPr marL="363538" indent="-363538">
              <a:buFont typeface="Arial" panose="020B0604020202020204" pitchFamily="34" charset="0"/>
              <a:buChar char="•"/>
            </a:pPr>
            <a:r>
              <a:rPr lang="es-CR" sz="3800" dirty="0" smtClean="0"/>
              <a:t>Demostró preocupación por el honor de Dios. Si destruía a los israelitas, los egipcios atribuirían burlonamente malos motivos a Dios.</a:t>
            </a:r>
          </a:p>
          <a:p>
            <a:pPr marL="363538" indent="-363538">
              <a:buFont typeface="Arial" panose="020B0604020202020204" pitchFamily="34" charset="0"/>
              <a:buChar char="•"/>
            </a:pPr>
            <a:r>
              <a:rPr lang="es-CR" sz="3800" dirty="0" smtClean="0"/>
              <a:t>Le mencionó a Dios las promesas dadas a los patriarcas creyendo en su fidelidad.</a:t>
            </a:r>
          </a:p>
          <a:p>
            <a:pPr marL="363538" indent="-363538">
              <a:buFont typeface="Arial" panose="020B0604020202020204" pitchFamily="34" charset="0"/>
              <a:buChar char="•"/>
            </a:pPr>
            <a:endParaRPr lang="es-CR" sz="4000" dirty="0" smtClean="0"/>
          </a:p>
          <a:p>
            <a:pPr marL="363537"/>
            <a:endParaRPr lang="es-MX" sz="4000" dirty="0"/>
          </a:p>
        </p:txBody>
      </p:sp>
    </p:spTree>
    <p:extLst>
      <p:ext uri="{BB962C8B-B14F-4D97-AF65-F5344CB8AC3E}">
        <p14:creationId xmlns:p14="http://schemas.microsoft.com/office/powerpoint/2010/main" val="169962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08529"/>
          </a:xfr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C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La intercesión de Moisés (32:7-14)</a:t>
            </a:r>
            <a:endParaRPr lang="es-MX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0" y="1008529"/>
            <a:ext cx="121919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buFont typeface="Arial" panose="020B0604020202020204" pitchFamily="34" charset="0"/>
              <a:buChar char="•"/>
            </a:pPr>
            <a:r>
              <a:rPr lang="es-CR" sz="4400" dirty="0" smtClean="0"/>
              <a:t>Por medio de la intercesión de Moisés y su fe, Israel fue salvado de la destrucción (v.14).</a:t>
            </a:r>
          </a:p>
          <a:p>
            <a:pPr marL="363538" indent="-363538">
              <a:buFont typeface="Arial" panose="020B0604020202020204" pitchFamily="34" charset="0"/>
              <a:buChar char="•"/>
            </a:pPr>
            <a:endParaRPr lang="es-CR" sz="4000" dirty="0" smtClean="0"/>
          </a:p>
          <a:p>
            <a:pPr marL="363537"/>
            <a:endParaRPr lang="es-MX" sz="4000" dirty="0"/>
          </a:p>
        </p:txBody>
      </p:sp>
    </p:spTree>
    <p:extLst>
      <p:ext uri="{BB962C8B-B14F-4D97-AF65-F5344CB8AC3E}">
        <p14:creationId xmlns:p14="http://schemas.microsoft.com/office/powerpoint/2010/main" val="223245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08529"/>
          </a:xfr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C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Israel es castigado (32:15-29)</a:t>
            </a:r>
            <a:endParaRPr lang="es-MX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0" y="1008529"/>
            <a:ext cx="12191999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buFont typeface="Arial" panose="020B0604020202020204" pitchFamily="34" charset="0"/>
              <a:buChar char="•"/>
            </a:pPr>
            <a:r>
              <a:rPr lang="es-CR" sz="4400" dirty="0" smtClean="0"/>
              <a:t>La rebelión de Israel le acarreó castigo a pesar de la intercesión de Moisés y de la misericordia de Dios.</a:t>
            </a:r>
          </a:p>
          <a:p>
            <a:pPr marL="363538" indent="-363538">
              <a:buFont typeface="Arial" panose="020B0604020202020204" pitchFamily="34" charset="0"/>
              <a:buChar char="•"/>
            </a:pPr>
            <a:r>
              <a:rPr lang="es-CR" sz="4400" dirty="0" smtClean="0"/>
              <a:t>Los israelitas debían aprender que no es cosa insignificante menospreciar la revelación de un Dios santo y violar su pacto con ligereza.</a:t>
            </a:r>
          </a:p>
          <a:p>
            <a:pPr marL="363538" indent="-363538">
              <a:buFont typeface="Arial" panose="020B0604020202020204" pitchFamily="34" charset="0"/>
              <a:buChar char="•"/>
            </a:pPr>
            <a:endParaRPr lang="es-CR" sz="4400" dirty="0" smtClean="0"/>
          </a:p>
          <a:p>
            <a:pPr marL="363538" indent="-363538">
              <a:buFont typeface="Arial" panose="020B0604020202020204" pitchFamily="34" charset="0"/>
              <a:buChar char="•"/>
            </a:pPr>
            <a:endParaRPr lang="es-CR" sz="4000" dirty="0" smtClean="0"/>
          </a:p>
          <a:p>
            <a:pPr marL="363537"/>
            <a:endParaRPr lang="es-MX" sz="4000" dirty="0"/>
          </a:p>
        </p:txBody>
      </p:sp>
    </p:spTree>
    <p:extLst>
      <p:ext uri="{BB962C8B-B14F-4D97-AF65-F5344CB8AC3E}">
        <p14:creationId xmlns:p14="http://schemas.microsoft.com/office/powerpoint/2010/main" val="309845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08529"/>
          </a:xfr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C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Israel es castigado (32:15-29)</a:t>
            </a:r>
            <a:endParaRPr lang="es-MX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" y="1008529"/>
            <a:ext cx="5634318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buFont typeface="Arial" panose="020B0604020202020204" pitchFamily="34" charset="0"/>
              <a:buChar char="•"/>
            </a:pPr>
            <a:r>
              <a:rPr lang="es-CR" sz="4400" dirty="0" smtClean="0"/>
              <a:t>Primero tuvieron que ver cómo las tablas de la ley fueron rotas, un acto que simbolizó que la idolatría de ellos había anulado el pacto.</a:t>
            </a:r>
          </a:p>
          <a:p>
            <a:pPr marL="363538" indent="-363538">
              <a:buFont typeface="Arial" panose="020B0604020202020204" pitchFamily="34" charset="0"/>
              <a:buChar char="•"/>
            </a:pPr>
            <a:endParaRPr lang="es-CR" sz="4000" dirty="0" smtClean="0"/>
          </a:p>
          <a:p>
            <a:pPr marL="363537"/>
            <a:endParaRPr lang="es-MX" sz="4000" dirty="0"/>
          </a:p>
        </p:txBody>
      </p:sp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459" y="1008529"/>
            <a:ext cx="5831542" cy="589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6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08529"/>
          </a:xfr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C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Israel es castigado (32:15-29)</a:t>
            </a:r>
            <a:endParaRPr lang="es-MX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0" y="1008529"/>
            <a:ext cx="1219199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buFont typeface="Arial" panose="020B0604020202020204" pitchFamily="34" charset="0"/>
              <a:buChar char="•"/>
            </a:pPr>
            <a:r>
              <a:rPr lang="es-CR" sz="4200" dirty="0" smtClean="0"/>
              <a:t>Segundo, fueron obligados a beber el agua mezclada con el polvo del becerro de oro como símbolo de que tenían que llevar la culpa de su pecado.</a:t>
            </a:r>
          </a:p>
          <a:p>
            <a:pPr marL="363538" indent="-363538">
              <a:buFont typeface="Arial" panose="020B0604020202020204" pitchFamily="34" charset="0"/>
              <a:buChar char="•"/>
            </a:pPr>
            <a:r>
              <a:rPr lang="es-CR" sz="4200" dirty="0" smtClean="0"/>
              <a:t>Luego, Moisés invitó a todos los que quisieran juntarse con él. Los levitas se pusieron del lado de Moisés y le obedecieron matando a espada a tres mil de los que probablemente eran los mas obstinados de los idólatras.</a:t>
            </a:r>
          </a:p>
        </p:txBody>
      </p:sp>
    </p:spTree>
    <p:extLst>
      <p:ext uri="{BB962C8B-B14F-4D97-AF65-F5344CB8AC3E}">
        <p14:creationId xmlns:p14="http://schemas.microsoft.com/office/powerpoint/2010/main" val="411360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08529"/>
          </a:xfr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C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Israel es castigado (32:15-29)</a:t>
            </a:r>
            <a:endParaRPr lang="es-MX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0" y="1008529"/>
            <a:ext cx="1219199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buFont typeface="Arial" panose="020B0604020202020204" pitchFamily="34" charset="0"/>
              <a:buChar char="•"/>
            </a:pPr>
            <a:r>
              <a:rPr lang="es-MX" sz="4400" dirty="0"/>
              <a:t>Después de llevarse a cabo el castigo, Moisés mandó a los levitas a consagrarse </a:t>
            </a:r>
            <a:r>
              <a:rPr lang="es-MX" sz="4400" dirty="0" smtClean="0"/>
              <a:t>“a Jehová” (v.29).</a:t>
            </a:r>
          </a:p>
          <a:p>
            <a:pPr marL="363538" indent="-363538">
              <a:buFont typeface="Arial" panose="020B0604020202020204" pitchFamily="34" charset="0"/>
              <a:buChar char="•"/>
            </a:pPr>
            <a:r>
              <a:rPr lang="es-MX" sz="4400" dirty="0" smtClean="0"/>
              <a:t>La </a:t>
            </a:r>
            <a:r>
              <a:rPr lang="es-MX" sz="4400" dirty="0"/>
              <a:t>decisión de estar del lado del Señor calificaba a los levitas para la consagración. Debido a esta decisión, se convirtieron en la tribu sacerdotal y fueron bendecidos por Dios de una manera especial.</a:t>
            </a:r>
            <a:r>
              <a:rPr lang="es-CR" sz="4200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7244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61565"/>
          </a:xfr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C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/>
            </a:r>
            <a:br>
              <a:rPr lang="es-C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es-C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Lección </a:t>
            </a:r>
            <a:r>
              <a:rPr lang="es-C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6: </a:t>
            </a:r>
            <a:r>
              <a:rPr lang="es-C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El pacto </a:t>
            </a:r>
            <a:r>
              <a:rPr lang="es-C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violado y renovado (31:18-34:35)</a:t>
            </a:r>
            <a:r>
              <a:rPr lang="es-C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/>
            </a:r>
            <a:br>
              <a:rPr lang="es-C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endParaRPr lang="es-MX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0" y="1761565"/>
            <a:ext cx="12192000" cy="523090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R" sz="4400" dirty="0" smtClean="0">
                <a:solidFill>
                  <a:srgbClr val="800000"/>
                </a:solidFill>
              </a:rPr>
              <a:t>Bosquejo</a:t>
            </a:r>
          </a:p>
          <a:p>
            <a:pPr marL="742950" indent="-742950" algn="just">
              <a:buAutoNum type="arabicPeriod"/>
            </a:pPr>
            <a:r>
              <a:rPr lang="es-CR" sz="4400" dirty="0" smtClean="0"/>
              <a:t>El </a:t>
            </a:r>
            <a:r>
              <a:rPr lang="es-CR" sz="4400" dirty="0" smtClean="0"/>
              <a:t>pecado de Israel- el becerro de oro (31:18-32:6)</a:t>
            </a:r>
            <a:endParaRPr lang="es-CR" sz="4400" dirty="0" smtClean="0"/>
          </a:p>
          <a:p>
            <a:pPr marL="742950" indent="-742950" algn="just">
              <a:buAutoNum type="arabicPeriod"/>
            </a:pPr>
            <a:r>
              <a:rPr lang="es-CR" sz="4400" dirty="0" smtClean="0"/>
              <a:t>La intercesión de Moisés (32:7-14)</a:t>
            </a:r>
            <a:endParaRPr lang="es-CR" sz="4400" dirty="0" smtClean="0"/>
          </a:p>
          <a:p>
            <a:pPr marL="742950" indent="-742950" algn="just">
              <a:buAutoNum type="arabicPeriod"/>
            </a:pPr>
            <a:r>
              <a:rPr lang="es-CR" sz="4400" dirty="0" smtClean="0"/>
              <a:t>Israel es castigado (32:15-29)</a:t>
            </a:r>
            <a:endParaRPr lang="es-CR" sz="4400" dirty="0" smtClean="0"/>
          </a:p>
          <a:p>
            <a:pPr marL="742950" indent="-742950" algn="just">
              <a:buAutoNum type="arabicPeriod"/>
            </a:pPr>
            <a:r>
              <a:rPr lang="es-CR" sz="4400" dirty="0" smtClean="0"/>
              <a:t>Moisés vuelve a interceder (32:30-33:23)</a:t>
            </a:r>
          </a:p>
          <a:p>
            <a:pPr marL="742950" indent="-742950" algn="just">
              <a:buAutoNum type="arabicPeriod"/>
            </a:pPr>
            <a:r>
              <a:rPr lang="es-CR" sz="4400" dirty="0" smtClean="0"/>
              <a:t>El pacto es renovado (</a:t>
            </a:r>
            <a:r>
              <a:rPr lang="es-CR" sz="4400" dirty="0" err="1" smtClean="0"/>
              <a:t>Cap</a:t>
            </a:r>
            <a:r>
              <a:rPr lang="es-CR" sz="4400" dirty="0" smtClean="0"/>
              <a:t> 34)</a:t>
            </a:r>
            <a:endParaRPr lang="es-CR" sz="4400" dirty="0" smtClean="0"/>
          </a:p>
          <a:p>
            <a:pPr algn="just"/>
            <a:endParaRPr lang="es-CR" dirty="0" smtClean="0"/>
          </a:p>
          <a:p>
            <a:pPr marL="0" indent="0">
              <a:buNone/>
            </a:pPr>
            <a:endParaRPr lang="es-CR" dirty="0"/>
          </a:p>
          <a:p>
            <a:pPr marL="0" indent="0">
              <a:buNone/>
            </a:pPr>
            <a:endParaRPr lang="es-CR" dirty="0"/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114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08529"/>
          </a:xfr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C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Israel es castigado (32:15-29)</a:t>
            </a:r>
            <a:endParaRPr lang="es-MX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0" y="1008529"/>
            <a:ext cx="1219199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buFont typeface="Arial" panose="020B0604020202020204" pitchFamily="34" charset="0"/>
              <a:buChar char="•"/>
            </a:pPr>
            <a:r>
              <a:rPr lang="es-CR" sz="4000" dirty="0" smtClean="0"/>
              <a:t>En 32:35 leemos que</a:t>
            </a:r>
            <a:r>
              <a:rPr lang="es-MX" sz="4000" dirty="0" smtClean="0"/>
              <a:t> </a:t>
            </a:r>
            <a:r>
              <a:rPr lang="es-MX" sz="4000" dirty="0"/>
              <a:t>el Señor </a:t>
            </a:r>
            <a:r>
              <a:rPr lang="es-MX" sz="4000" dirty="0" smtClean="0"/>
              <a:t>“hirió </a:t>
            </a:r>
            <a:r>
              <a:rPr lang="es-MX" sz="4000" dirty="0"/>
              <a:t>al </a:t>
            </a:r>
            <a:r>
              <a:rPr lang="es-MX" sz="4000" dirty="0" smtClean="0"/>
              <a:t>pueblo”. Aparentemente fue otro castigo más por </a:t>
            </a:r>
            <a:r>
              <a:rPr lang="es-MX" sz="4000" dirty="0"/>
              <a:t>su pecado. </a:t>
            </a:r>
            <a:endParaRPr lang="es-MX" sz="4000" dirty="0" smtClean="0"/>
          </a:p>
          <a:p>
            <a:pPr marL="363538" indent="-363538">
              <a:buFont typeface="Arial" panose="020B0604020202020204" pitchFamily="34" charset="0"/>
              <a:buChar char="•"/>
            </a:pPr>
            <a:r>
              <a:rPr lang="es-MX" sz="4000" dirty="0" smtClean="0"/>
              <a:t>Algunas versiones dicen: </a:t>
            </a:r>
            <a:r>
              <a:rPr lang="es-MX" sz="4000" dirty="0" smtClean="0">
                <a:solidFill>
                  <a:srgbClr val="540000"/>
                </a:solidFill>
              </a:rPr>
              <a:t>“el </a:t>
            </a:r>
            <a:r>
              <a:rPr lang="es-MX" sz="4000" dirty="0">
                <a:solidFill>
                  <a:srgbClr val="540000"/>
                </a:solidFill>
              </a:rPr>
              <a:t>SEÑOR lanzó una plaga sobre el </a:t>
            </a:r>
            <a:r>
              <a:rPr lang="es-MX" sz="4000" dirty="0" smtClean="0">
                <a:solidFill>
                  <a:srgbClr val="540000"/>
                </a:solidFill>
              </a:rPr>
              <a:t>pueblo”</a:t>
            </a:r>
            <a:r>
              <a:rPr lang="es-MX" sz="4000" dirty="0" smtClean="0"/>
              <a:t> (NVI); </a:t>
            </a:r>
            <a:r>
              <a:rPr lang="es-MX" sz="4000" dirty="0" smtClean="0">
                <a:solidFill>
                  <a:srgbClr val="540000"/>
                </a:solidFill>
              </a:rPr>
              <a:t>“Después</a:t>
            </a:r>
            <a:r>
              <a:rPr lang="es-MX" sz="4000" dirty="0">
                <a:solidFill>
                  <a:srgbClr val="540000"/>
                </a:solidFill>
              </a:rPr>
              <a:t>, el SEÑOR envió una terrible plaga sobre </a:t>
            </a:r>
            <a:r>
              <a:rPr lang="es-MX" sz="4000" dirty="0" smtClean="0">
                <a:solidFill>
                  <a:srgbClr val="540000"/>
                </a:solidFill>
              </a:rPr>
              <a:t>ellos…” </a:t>
            </a:r>
            <a:r>
              <a:rPr lang="es-MX" sz="4000" dirty="0" smtClean="0"/>
              <a:t>(NTV); </a:t>
            </a:r>
            <a:r>
              <a:rPr lang="es-MX" sz="4000" dirty="0" smtClean="0">
                <a:solidFill>
                  <a:srgbClr val="540000"/>
                </a:solidFill>
              </a:rPr>
              <a:t>“Y </a:t>
            </a:r>
            <a:r>
              <a:rPr lang="es-MX" sz="4000" dirty="0">
                <a:solidFill>
                  <a:srgbClr val="540000"/>
                </a:solidFill>
              </a:rPr>
              <a:t>Jehovah hirió al pueblo con una </a:t>
            </a:r>
            <a:r>
              <a:rPr lang="es-MX" sz="4000" dirty="0" smtClean="0">
                <a:solidFill>
                  <a:srgbClr val="540000"/>
                </a:solidFill>
              </a:rPr>
              <a:t>plaga…” (RVA)</a:t>
            </a:r>
          </a:p>
          <a:p>
            <a:pPr marL="363538" indent="-363538">
              <a:buFont typeface="Arial" panose="020B0604020202020204" pitchFamily="34" charset="0"/>
              <a:buChar char="•"/>
            </a:pPr>
            <a:r>
              <a:rPr lang="es-MX" sz="4000" dirty="0" smtClean="0"/>
              <a:t>Al parecer Dios “hirió al pueblo” enviando una plaga sobre ellos. No se dan más detalles sobre el castigo.</a:t>
            </a:r>
            <a:endParaRPr lang="es-CR" sz="4000" dirty="0" smtClean="0"/>
          </a:p>
        </p:txBody>
      </p:sp>
    </p:spTree>
    <p:extLst>
      <p:ext uri="{BB962C8B-B14F-4D97-AF65-F5344CB8AC3E}">
        <p14:creationId xmlns:p14="http://schemas.microsoft.com/office/powerpoint/2010/main" val="40223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08529"/>
          </a:xfr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C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Israel es castigado (32:15-29)</a:t>
            </a:r>
            <a:endParaRPr lang="es-MX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0" y="1008529"/>
            <a:ext cx="121919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buFont typeface="Arial" panose="020B0604020202020204" pitchFamily="34" charset="0"/>
              <a:buChar char="•"/>
            </a:pPr>
            <a:r>
              <a:rPr lang="es-CR" sz="4400" dirty="0"/>
              <a:t>Finalmente, Dios retiró su presencia de entre los israelitas, enviaría un ángel delante de ellos. (33:2,3</a:t>
            </a:r>
            <a:r>
              <a:rPr lang="es-CR" sz="4400" dirty="0" smtClean="0"/>
              <a:t>).</a:t>
            </a:r>
            <a:endParaRPr lang="es-CR" sz="4400" dirty="0"/>
          </a:p>
        </p:txBody>
      </p:sp>
    </p:spTree>
    <p:extLst>
      <p:ext uri="{BB962C8B-B14F-4D97-AF65-F5344CB8AC3E}">
        <p14:creationId xmlns:p14="http://schemas.microsoft.com/office/powerpoint/2010/main" val="426112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08529"/>
          </a:xfr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C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Moisés vuelve a interceder (32:30-33:23)</a:t>
            </a:r>
            <a:endParaRPr lang="es-MX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0" y="1008529"/>
            <a:ext cx="121919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buFont typeface="Arial" panose="020B0604020202020204" pitchFamily="34" charset="0"/>
              <a:buChar char="•"/>
            </a:pPr>
            <a:r>
              <a:rPr lang="es-CR" sz="4000" dirty="0" smtClean="0"/>
              <a:t>Moisés no se conformó con la salvación física de Israel sino que pidió que Jehová perdonara completamente el pecado del pueblo y lo restaurara espiritualmente.</a:t>
            </a:r>
          </a:p>
          <a:p>
            <a:pPr marL="363538" indent="-363538">
              <a:buFont typeface="Arial" panose="020B0604020202020204" pitchFamily="34" charset="0"/>
              <a:buChar char="•"/>
            </a:pPr>
            <a:r>
              <a:rPr lang="es-MX" sz="4000" dirty="0" smtClean="0"/>
              <a:t>La profundidad de los sentimientos que Moisés sentía por sus conciudadanos israelitas se revela en su pedido de: </a:t>
            </a:r>
            <a:r>
              <a:rPr lang="es-MX" sz="4000" dirty="0" smtClean="0">
                <a:solidFill>
                  <a:srgbClr val="540000"/>
                </a:solidFill>
              </a:rPr>
              <a:t>“que perdones ahora su pecado, y si no, ráeme ahora de tu libro que has escrito.” </a:t>
            </a:r>
            <a:r>
              <a:rPr lang="es-MX" sz="4000" dirty="0" smtClean="0"/>
              <a:t>32:32. Nos recuerda la compasión de Pablo (</a:t>
            </a:r>
            <a:r>
              <a:rPr lang="es-MX" sz="4000" dirty="0" err="1" smtClean="0"/>
              <a:t>Rom</a:t>
            </a:r>
            <a:r>
              <a:rPr lang="es-MX" sz="4000" dirty="0" smtClean="0"/>
              <a:t> 9:3) e incluso la de Jesús, que fue hecho pecado por nosotros (II </a:t>
            </a:r>
            <a:r>
              <a:rPr lang="es-MX" sz="4000" dirty="0" err="1" smtClean="0"/>
              <a:t>Cor</a:t>
            </a:r>
            <a:r>
              <a:rPr lang="es-MX" sz="4000" dirty="0" smtClean="0"/>
              <a:t> 5:21)</a:t>
            </a:r>
          </a:p>
        </p:txBody>
      </p:sp>
    </p:spTree>
    <p:extLst>
      <p:ext uri="{BB962C8B-B14F-4D97-AF65-F5344CB8AC3E}">
        <p14:creationId xmlns:p14="http://schemas.microsoft.com/office/powerpoint/2010/main" val="71573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08529"/>
          </a:xfr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C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Moisés vuelve a interceder (32:30-33:23)</a:t>
            </a:r>
            <a:endParaRPr lang="es-MX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0" y="1008529"/>
            <a:ext cx="121919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buFont typeface="Arial" panose="020B0604020202020204" pitchFamily="34" charset="0"/>
              <a:buChar char="•"/>
            </a:pPr>
            <a:r>
              <a:rPr lang="es-CR" sz="4000" dirty="0" smtClean="0"/>
              <a:t>En 32:32 encontramos la primera mención en la Biblia de un libro que presumiblemente contiene los nombres de los que complacen a Dios (Sal 69:28; </a:t>
            </a:r>
            <a:r>
              <a:rPr lang="es-CR" sz="4000" dirty="0" err="1" smtClean="0"/>
              <a:t>Flp</a:t>
            </a:r>
            <a:r>
              <a:rPr lang="es-CR" sz="4000" dirty="0" smtClean="0"/>
              <a:t> 4:3; Ap. 3:5; 20:15)</a:t>
            </a:r>
          </a:p>
          <a:p>
            <a:pPr marL="363538" indent="-363538">
              <a:buFont typeface="Arial" panose="020B0604020202020204" pitchFamily="34" charset="0"/>
              <a:buChar char="•"/>
            </a:pPr>
            <a:r>
              <a:rPr lang="es-MX" sz="4000" dirty="0"/>
              <a:t>El Señor respondió el pedido de Moisés </a:t>
            </a:r>
            <a:r>
              <a:rPr lang="es-MX" sz="4000" dirty="0" smtClean="0"/>
              <a:t>declarando </a:t>
            </a:r>
            <a:r>
              <a:rPr lang="es-MX" sz="4000" dirty="0"/>
              <a:t>otro principio general que ha sido verídico por las </a:t>
            </a:r>
            <a:r>
              <a:rPr lang="es-MX" sz="4000" dirty="0" smtClean="0"/>
              <a:t>edades (32:33): </a:t>
            </a:r>
            <a:r>
              <a:rPr lang="es-MX" sz="4000" dirty="0"/>
              <a:t>Las personas son responsables únicamente por sus propios pecados. </a:t>
            </a:r>
            <a:r>
              <a:rPr lang="es-MX" sz="4000" dirty="0" smtClean="0">
                <a:solidFill>
                  <a:srgbClr val="540000"/>
                </a:solidFill>
              </a:rPr>
              <a:t>“El </a:t>
            </a:r>
            <a:r>
              <a:rPr lang="es-MX" sz="4000" dirty="0">
                <a:solidFill>
                  <a:srgbClr val="540000"/>
                </a:solidFill>
              </a:rPr>
              <a:t>alma que pecare, esa morirá; […] la impiedad del impío será sobre </a:t>
            </a:r>
            <a:r>
              <a:rPr lang="es-MX" sz="4000" dirty="0" smtClean="0">
                <a:solidFill>
                  <a:srgbClr val="540000"/>
                </a:solidFill>
              </a:rPr>
              <a:t>él” </a:t>
            </a:r>
            <a:r>
              <a:rPr lang="es-MX" sz="4000" dirty="0" err="1" smtClean="0"/>
              <a:t>Eze</a:t>
            </a:r>
            <a:r>
              <a:rPr lang="es-MX" sz="4000" dirty="0" smtClean="0"/>
              <a:t> 18:20</a:t>
            </a:r>
          </a:p>
        </p:txBody>
      </p:sp>
    </p:spTree>
    <p:extLst>
      <p:ext uri="{BB962C8B-B14F-4D97-AF65-F5344CB8AC3E}">
        <p14:creationId xmlns:p14="http://schemas.microsoft.com/office/powerpoint/2010/main" val="3793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08529"/>
          </a:xfr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C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Moisés vuelve a interceder (32:30-33:23)</a:t>
            </a:r>
            <a:endParaRPr lang="es-MX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0" y="1008529"/>
            <a:ext cx="121919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buFont typeface="Arial" panose="020B0604020202020204" pitchFamily="34" charset="0"/>
              <a:buChar char="•"/>
            </a:pPr>
            <a:r>
              <a:rPr lang="es-CR" sz="4000" dirty="0" smtClean="0"/>
              <a:t>Al escuchar la advertencia de Dios </a:t>
            </a:r>
            <a:r>
              <a:rPr lang="es-CR" sz="4000" i="1" dirty="0" smtClean="0">
                <a:solidFill>
                  <a:srgbClr val="540000"/>
                </a:solidFill>
              </a:rPr>
              <a:t>(“</a:t>
            </a:r>
            <a:r>
              <a:rPr lang="es-MX" sz="4000" i="1" dirty="0" smtClean="0">
                <a:solidFill>
                  <a:srgbClr val="540000"/>
                </a:solidFill>
              </a:rPr>
              <a:t>pero </a:t>
            </a:r>
            <a:r>
              <a:rPr lang="es-MX" sz="4000" i="1" dirty="0">
                <a:solidFill>
                  <a:srgbClr val="540000"/>
                </a:solidFill>
              </a:rPr>
              <a:t>yo no subiré en medio de ti, porque eres pueblo de dura cerviz, no sea que te consuma en el camino</a:t>
            </a:r>
            <a:r>
              <a:rPr lang="es-MX" sz="4000" i="1" dirty="0" smtClean="0">
                <a:solidFill>
                  <a:srgbClr val="540000"/>
                </a:solidFill>
              </a:rPr>
              <a:t>.” </a:t>
            </a:r>
            <a:r>
              <a:rPr lang="es-MX" sz="4000" dirty="0" smtClean="0"/>
              <a:t>33:3) de los labios de Moisés, el pueblo se enlutó, despojándose de sus atavíos (33:4-6).</a:t>
            </a:r>
            <a:endParaRPr lang="es-MX" sz="4000" dirty="0"/>
          </a:p>
          <a:p>
            <a:pPr marL="363538" indent="-363538">
              <a:buFont typeface="Arial" panose="020B0604020202020204" pitchFamily="34" charset="0"/>
              <a:buChar char="•"/>
            </a:pPr>
            <a:r>
              <a:rPr lang="es-MX" sz="4000" dirty="0" smtClean="0"/>
              <a:t>Los israelitas se </a:t>
            </a:r>
            <a:r>
              <a:rPr lang="es-MX" sz="4000" dirty="0"/>
              <a:t>abstuvieron de usar sus alhajas durante los años que pasaron en el </a:t>
            </a:r>
            <a:r>
              <a:rPr lang="es-MX" sz="4000" dirty="0" smtClean="0"/>
              <a:t>desierto.</a:t>
            </a:r>
          </a:p>
        </p:txBody>
      </p:sp>
    </p:spTree>
    <p:extLst>
      <p:ext uri="{BB962C8B-B14F-4D97-AF65-F5344CB8AC3E}">
        <p14:creationId xmlns:p14="http://schemas.microsoft.com/office/powerpoint/2010/main" val="354613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08529"/>
          </a:xfr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C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Moisés vuelve a interceder (32:30-33:23)</a:t>
            </a:r>
            <a:endParaRPr lang="es-MX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605882" y="1008529"/>
            <a:ext cx="758611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buFont typeface="Arial" panose="020B0604020202020204" pitchFamily="34" charset="0"/>
              <a:buChar char="•"/>
            </a:pPr>
            <a:r>
              <a:rPr lang="es-CR" sz="4400" dirty="0" smtClean="0"/>
              <a:t>Entonces Moisés levantó un “tabernáculo” fuera del campamento. Ahí, Dios descendería en una columna de nube y comunicaría Su palabra a Moisés (33:7-11).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08528"/>
            <a:ext cx="4605883" cy="584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58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08529"/>
          </a:xfr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C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Moisés vuelve a interceder (32:30-33:23)</a:t>
            </a:r>
            <a:endParaRPr lang="es-MX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0" y="1008529"/>
            <a:ext cx="1219199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buFont typeface="Arial" panose="020B0604020202020204" pitchFamily="34" charset="0"/>
              <a:buChar char="•"/>
            </a:pPr>
            <a:r>
              <a:rPr lang="es-CR" sz="4400" dirty="0" smtClean="0"/>
              <a:t>Como el Señor le pidió a Moisés: “</a:t>
            </a:r>
            <a:r>
              <a:rPr lang="es-MX" sz="4400" dirty="0" smtClean="0"/>
              <a:t>Anda</a:t>
            </a:r>
            <a:r>
              <a:rPr lang="es-MX" sz="4400" dirty="0"/>
              <a:t>, sube de aquí, tú y el pueblo que sacaste de la tierra de Egipto, a la tierra de la cual juré a Abraham, Isaac y Jacob, diciendo: A tu descendencia la </a:t>
            </a:r>
            <a:r>
              <a:rPr lang="es-MX" sz="4400" dirty="0" smtClean="0"/>
              <a:t>daré” (33:1) entonces Moisés le respondió haciendo tres peticiones:</a:t>
            </a:r>
            <a:endParaRPr lang="es-MX" sz="4400" dirty="0"/>
          </a:p>
          <a:p>
            <a:pPr marL="363538" indent="-363538">
              <a:buFont typeface="Arial" panose="020B0604020202020204" pitchFamily="34" charset="0"/>
              <a:buChar char="•"/>
            </a:pPr>
            <a:endParaRPr lang="es-CR" sz="4400" dirty="0" smtClean="0"/>
          </a:p>
        </p:txBody>
      </p:sp>
    </p:spTree>
    <p:extLst>
      <p:ext uri="{BB962C8B-B14F-4D97-AF65-F5344CB8AC3E}">
        <p14:creationId xmlns:p14="http://schemas.microsoft.com/office/powerpoint/2010/main" val="37031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08529"/>
          </a:xfr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C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Moisés vuelve a interceder (32:30-33:23)</a:t>
            </a:r>
            <a:endParaRPr lang="es-MX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0" y="1008529"/>
            <a:ext cx="1219199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arenR"/>
            </a:pPr>
            <a:r>
              <a:rPr lang="es-CR" sz="4400" dirty="0" smtClean="0"/>
              <a:t>Que la presencia divina fuera con él y el pueblo hacia la Tierra Prometida (33:12,14-17)</a:t>
            </a:r>
          </a:p>
          <a:p>
            <a:pPr marL="742950" indent="-742950">
              <a:buFont typeface="+mj-lt"/>
              <a:buAutoNum type="arabicParenR"/>
            </a:pPr>
            <a:r>
              <a:rPr lang="es-CR" sz="4400" dirty="0" smtClean="0"/>
              <a:t>Que Dios le concediera un conocimiento de las intenciones y propósitos divinos (“tu caminos”) a fin de conocerle mejor (33:13)</a:t>
            </a:r>
          </a:p>
          <a:p>
            <a:pPr marL="742950" indent="-742950">
              <a:buFont typeface="+mj-lt"/>
              <a:buAutoNum type="arabicParenR"/>
            </a:pPr>
            <a:r>
              <a:rPr lang="es-CR" sz="4400" dirty="0" smtClean="0"/>
              <a:t>Que Dios le concediera una visión de su gloria (33:18-23)</a:t>
            </a:r>
          </a:p>
        </p:txBody>
      </p:sp>
    </p:spTree>
    <p:extLst>
      <p:ext uri="{BB962C8B-B14F-4D97-AF65-F5344CB8AC3E}">
        <p14:creationId xmlns:p14="http://schemas.microsoft.com/office/powerpoint/2010/main" val="365017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08529"/>
          </a:xfr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C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LOS QUE “VIERON” A DIOS</a:t>
            </a:r>
            <a:endParaRPr lang="es-MX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0" y="1008529"/>
            <a:ext cx="1219199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Arial" panose="020B0604020202020204" pitchFamily="34" charset="0"/>
              <a:buChar char="•"/>
            </a:pPr>
            <a:r>
              <a:rPr lang="es-CR" sz="4400" dirty="0" smtClean="0"/>
              <a:t>Moisés vio Su espalda (Ex.33:23)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s-CR" sz="4400" dirty="0" smtClean="0"/>
              <a:t>Los ancianos de Israel vieron el </a:t>
            </a:r>
            <a:r>
              <a:rPr lang="es-CR" sz="4400" dirty="0" err="1" smtClean="0"/>
              <a:t>ambaldosado</a:t>
            </a:r>
            <a:r>
              <a:rPr lang="es-CR" sz="4400" dirty="0" smtClean="0"/>
              <a:t> debajo de Sus pies (Ex. 24:10)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s-CR" sz="4400" dirty="0" smtClean="0"/>
              <a:t>Isaías vio “sus faldas [que] llenaban el templo” (Isa 6:1)</a:t>
            </a:r>
            <a:endParaRPr lang="es-CR" sz="4400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286477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08529"/>
          </a:xfr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C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El Pacto es renovado (Cap. 34)</a:t>
            </a:r>
            <a:endParaRPr lang="es-MX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0" y="1008529"/>
            <a:ext cx="121919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buFont typeface="Arial" panose="020B0604020202020204" pitchFamily="34" charset="0"/>
              <a:buChar char="•"/>
            </a:pPr>
            <a:r>
              <a:rPr lang="es-CR" sz="4400" dirty="0" smtClean="0"/>
              <a:t>La intercesión de Moisés fue premiada grandemente. </a:t>
            </a:r>
          </a:p>
          <a:p>
            <a:pPr marL="363538" indent="-363538">
              <a:buFont typeface="Arial" panose="020B0604020202020204" pitchFamily="34" charset="0"/>
              <a:buChar char="•"/>
            </a:pPr>
            <a:r>
              <a:rPr lang="es-CR" sz="4400" dirty="0" smtClean="0"/>
              <a:t>Dios pidió a Moisés subir al monte para renovar el pacto. Nuevas tablas de la ley (con los Diez Mandamientos) fueron escritas (vs.1-4).</a:t>
            </a:r>
          </a:p>
          <a:p>
            <a:pPr marL="363538" indent="-363538">
              <a:buFont typeface="Arial" panose="020B0604020202020204" pitchFamily="34" charset="0"/>
              <a:buChar char="•"/>
            </a:pPr>
            <a:endParaRPr lang="es-CR" sz="4400" dirty="0" smtClean="0"/>
          </a:p>
        </p:txBody>
      </p:sp>
    </p:spTree>
    <p:extLst>
      <p:ext uri="{BB962C8B-B14F-4D97-AF65-F5344CB8AC3E}">
        <p14:creationId xmlns:p14="http://schemas.microsoft.com/office/powerpoint/2010/main" val="314464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08529"/>
          </a:xfr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C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El </a:t>
            </a:r>
            <a:r>
              <a:rPr lang="es-C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pecado de Israel - el becerro de oro (31:18-32:6)</a:t>
            </a:r>
            <a:endParaRPr lang="es-MX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4902" r="4802" b="2156"/>
          <a:stretch/>
        </p:blipFill>
        <p:spPr>
          <a:xfrm>
            <a:off x="2380130" y="1008529"/>
            <a:ext cx="7167282" cy="582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72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08529"/>
          </a:xfr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C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El Pacto es renovado (Cap. 34)</a:t>
            </a:r>
            <a:endParaRPr lang="es-MX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0" y="1008529"/>
            <a:ext cx="1219199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buFont typeface="Arial" panose="020B0604020202020204" pitchFamily="34" charset="0"/>
              <a:buChar char="•"/>
            </a:pPr>
            <a:r>
              <a:rPr lang="es-CR" sz="4400" dirty="0"/>
              <a:t>Se le concedió a Moisés una nueva revelación del carácter divino proclamando su nombre: </a:t>
            </a:r>
            <a:r>
              <a:rPr lang="es-CR" sz="4400" dirty="0">
                <a:solidFill>
                  <a:srgbClr val="540000"/>
                </a:solidFill>
              </a:rPr>
              <a:t>“Jehová fuerte, misericordioso y piadoso; tardo para la ira y grande en misericordia…que perdona…y que de ningún tendrá por inocente al malvado” </a:t>
            </a:r>
            <a:r>
              <a:rPr lang="es-CR" sz="4400" dirty="0"/>
              <a:t>(vs.6,7</a:t>
            </a:r>
            <a:r>
              <a:rPr lang="es-CR" sz="4400" dirty="0" smtClean="0"/>
              <a:t>).</a:t>
            </a:r>
          </a:p>
          <a:p>
            <a:pPr marL="363538" indent="-363538">
              <a:buFont typeface="Arial" panose="020B0604020202020204" pitchFamily="34" charset="0"/>
              <a:buChar char="•"/>
            </a:pPr>
            <a:r>
              <a:rPr lang="es-CR" sz="4400" dirty="0" smtClean="0"/>
              <a:t>En la ocasión descrita aquí en el éxodo, Dios manifestó su misericordia perdonando a su pueblo.</a:t>
            </a:r>
            <a:endParaRPr lang="es-CR" sz="4400" dirty="0"/>
          </a:p>
          <a:p>
            <a:pPr marL="363538" indent="-363538">
              <a:buFont typeface="Arial" panose="020B0604020202020204" pitchFamily="34" charset="0"/>
              <a:buChar char="•"/>
            </a:pPr>
            <a:endParaRPr lang="es-CR" sz="4400" dirty="0" smtClean="0"/>
          </a:p>
        </p:txBody>
      </p:sp>
    </p:spTree>
    <p:extLst>
      <p:ext uri="{BB962C8B-B14F-4D97-AF65-F5344CB8AC3E}">
        <p14:creationId xmlns:p14="http://schemas.microsoft.com/office/powerpoint/2010/main" val="174839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08529"/>
          </a:xfr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C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El Pacto es renovado (Cap. 34)</a:t>
            </a:r>
            <a:endParaRPr lang="es-MX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0" y="1008529"/>
            <a:ext cx="121919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buFont typeface="Arial" panose="020B0604020202020204" pitchFamily="34" charset="0"/>
              <a:buChar char="•"/>
            </a:pPr>
            <a:r>
              <a:rPr lang="es-MX" sz="4400" dirty="0"/>
              <a:t>Moisés le pidió a Dios que perdonara al pueblo (</a:t>
            </a:r>
            <a:r>
              <a:rPr lang="es-MX" sz="4400" dirty="0" smtClean="0"/>
              <a:t>vs. </a:t>
            </a:r>
            <a:r>
              <a:rPr lang="es-MX" sz="4400" dirty="0"/>
              <a:t>8, 9) y Dios dijo que haría un pacto con Israel y expulsaría las naciones de Canaán delante de ellos (</a:t>
            </a:r>
            <a:r>
              <a:rPr lang="es-MX" sz="4400" dirty="0" smtClean="0"/>
              <a:t>vs. </a:t>
            </a:r>
            <a:r>
              <a:rPr lang="es-MX" sz="4400" dirty="0"/>
              <a:t>10, 11). </a:t>
            </a:r>
            <a:endParaRPr lang="es-MX" sz="4400" dirty="0" smtClean="0"/>
          </a:p>
          <a:p>
            <a:pPr marL="363538" indent="-363538">
              <a:buFont typeface="Arial" panose="020B0604020202020204" pitchFamily="34" charset="0"/>
              <a:buChar char="•"/>
            </a:pPr>
            <a:r>
              <a:rPr lang="es-MX" sz="4400" dirty="0" smtClean="0"/>
              <a:t>No </a:t>
            </a:r>
            <a:r>
              <a:rPr lang="es-MX" sz="4400" dirty="0"/>
              <a:t>habían de hacer pactos con esas naciones idólatras (</a:t>
            </a:r>
            <a:r>
              <a:rPr lang="es-MX" sz="4400" dirty="0" smtClean="0"/>
              <a:t>vs. </a:t>
            </a:r>
            <a:r>
              <a:rPr lang="es-MX" sz="4400" dirty="0"/>
              <a:t>12–16)</a:t>
            </a:r>
            <a:endParaRPr lang="es-CR" sz="4400" dirty="0" smtClean="0"/>
          </a:p>
        </p:txBody>
      </p:sp>
    </p:spTree>
    <p:extLst>
      <p:ext uri="{BB962C8B-B14F-4D97-AF65-F5344CB8AC3E}">
        <p14:creationId xmlns:p14="http://schemas.microsoft.com/office/powerpoint/2010/main" val="82482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08529"/>
          </a:xfr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C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El Pacto es renovado (Cap. 34)</a:t>
            </a:r>
            <a:endParaRPr lang="es-MX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0" y="1008529"/>
            <a:ext cx="12191999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buFont typeface="Arial" panose="020B0604020202020204" pitchFamily="34" charset="0"/>
              <a:buChar char="•"/>
            </a:pPr>
            <a:r>
              <a:rPr lang="es-CR" sz="4200" dirty="0" smtClean="0"/>
              <a:t>Dios repitió algunas de las leyes y estatutos que ya le había dado a Moisés, enfatizando las regulaciones para la adoración (vs.17-26).</a:t>
            </a:r>
          </a:p>
          <a:p>
            <a:pPr marL="363538" indent="-363538">
              <a:buFont typeface="Arial" panose="020B0604020202020204" pitchFamily="34" charset="0"/>
              <a:buChar char="•"/>
            </a:pPr>
            <a:r>
              <a:rPr lang="es-CR" sz="4200" dirty="0" smtClean="0"/>
              <a:t>Moisés escribió las palabras de Dios (el resto de las leyes y estatutos) mientras estuvo en el monte por cuarenta días y cuarenta noches (vs.27,28)</a:t>
            </a:r>
          </a:p>
          <a:p>
            <a:pPr marL="363538" indent="-363538">
              <a:buFont typeface="Arial" panose="020B0604020202020204" pitchFamily="34" charset="0"/>
              <a:buChar char="•"/>
            </a:pPr>
            <a:r>
              <a:rPr lang="es-CR" sz="4200" dirty="0" smtClean="0"/>
              <a:t>Después de ello, su rostro resplandeció por haber estado en la presencia de Dios (vs. 29,30,33-35).</a:t>
            </a:r>
          </a:p>
          <a:p>
            <a:pPr marL="363538" indent="-363538">
              <a:buFont typeface="Arial" panose="020B0604020202020204" pitchFamily="34" charset="0"/>
              <a:buChar char="•"/>
            </a:pPr>
            <a:r>
              <a:rPr lang="es-CR" sz="4200" dirty="0" smtClean="0"/>
              <a:t>Volvió a referir las palabras al pueblo (vs.31,32)</a:t>
            </a:r>
          </a:p>
          <a:p>
            <a:pPr marL="363538" indent="-363538">
              <a:buFont typeface="Arial" panose="020B0604020202020204" pitchFamily="34" charset="0"/>
              <a:buChar char="•"/>
            </a:pPr>
            <a:endParaRPr lang="es-CR" sz="4400" dirty="0" smtClean="0"/>
          </a:p>
          <a:p>
            <a:pPr marL="363538" indent="-363538">
              <a:buFont typeface="Arial" panose="020B0604020202020204" pitchFamily="34" charset="0"/>
              <a:buChar char="•"/>
            </a:pPr>
            <a:endParaRPr lang="es-CR" sz="4400" dirty="0" smtClean="0"/>
          </a:p>
        </p:txBody>
      </p:sp>
    </p:spTree>
    <p:extLst>
      <p:ext uri="{BB962C8B-B14F-4D97-AF65-F5344CB8AC3E}">
        <p14:creationId xmlns:p14="http://schemas.microsoft.com/office/powerpoint/2010/main" val="381760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08529"/>
          </a:xfr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C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El </a:t>
            </a:r>
            <a:r>
              <a:rPr lang="es-C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pecado de Israel - el becerro de oro (31:18-32:6)</a:t>
            </a:r>
            <a:endParaRPr lang="es-MX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0" y="1008528"/>
            <a:ext cx="12192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4400" dirty="0" smtClean="0"/>
              <a:t>Menos de cuarenta días después de haber prometido solemnemente que guardarían la ley, los israelitas quebrantaron el pacto con el Rey divino.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4400" dirty="0" smtClean="0"/>
              <a:t>Mientras Moisés estaba en el monte con Jehová, la gente israelitas se cansó de esperar a su líder y pidieron a Aarón que les hiciera una representación visible de la divinidad.</a:t>
            </a:r>
            <a:endParaRPr lang="es-MX" sz="4400" dirty="0"/>
          </a:p>
        </p:txBody>
      </p:sp>
    </p:spTree>
    <p:extLst>
      <p:ext uri="{BB962C8B-B14F-4D97-AF65-F5344CB8AC3E}">
        <p14:creationId xmlns:p14="http://schemas.microsoft.com/office/powerpoint/2010/main" val="97891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08529"/>
          </a:xfr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C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El </a:t>
            </a:r>
            <a:r>
              <a:rPr lang="es-C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pecado de Israel - el becerro de oro (31:18-32:6)</a:t>
            </a:r>
            <a:endParaRPr lang="es-MX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0" y="1008528"/>
            <a:ext cx="12192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4400" dirty="0" smtClean="0"/>
              <a:t>Se pone de manifiesto la tendencia idólatra del corazón humano. No se contenta con un Dios invisible; quiere tener siempre un Dios a quien se pueda ver y palpar.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4400" dirty="0" smtClean="0"/>
              <a:t>Israel quería servir a Dios por medio de una imagen y la hizo probablemente en la forma del dios egipcio, el buey Apis.</a:t>
            </a:r>
            <a:endParaRPr lang="es-MX" sz="4400" dirty="0"/>
          </a:p>
        </p:txBody>
      </p:sp>
    </p:spTree>
    <p:extLst>
      <p:ext uri="{BB962C8B-B14F-4D97-AF65-F5344CB8AC3E}">
        <p14:creationId xmlns:p14="http://schemas.microsoft.com/office/powerpoint/2010/main" val="66795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08529"/>
          </a:xfr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C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El </a:t>
            </a:r>
            <a:r>
              <a:rPr lang="es-C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pecado de Israel - el becerro de oro (31:18-32:6)</a:t>
            </a:r>
            <a:endParaRPr lang="es-MX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0" y="1008528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MX" sz="4400" dirty="0"/>
          </a:p>
        </p:txBody>
      </p:sp>
      <p:pic>
        <p:nvPicPr>
          <p:cNvPr id="1026" name="Picture 2" descr="Resultado de imagen para El buey Ap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759" y="1035425"/>
            <a:ext cx="5401242" cy="580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El buey Ap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8527"/>
            <a:ext cx="6790758" cy="583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8364071" y="1035424"/>
            <a:ext cx="382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800" dirty="0" smtClean="0">
                <a:solidFill>
                  <a:srgbClr val="5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BUEY APIS</a:t>
            </a:r>
            <a:endParaRPr lang="es-MX" sz="2800" dirty="0">
              <a:solidFill>
                <a:srgbClr val="54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7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08529"/>
          </a:xfr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C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El </a:t>
            </a:r>
            <a:r>
              <a:rPr lang="es-C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pecado de Israel - el becerro de oro (31:18-32:6)</a:t>
            </a:r>
            <a:endParaRPr lang="es-MX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0" y="1008528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MX" sz="4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847" y="1008527"/>
            <a:ext cx="10367682" cy="584058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27847" y="1110714"/>
            <a:ext cx="5405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3200" dirty="0" smtClean="0">
                <a:solidFill>
                  <a:schemeClr val="bg1"/>
                </a:solidFill>
              </a:rPr>
              <a:t>LA PROCESIÓN DEL TORO APIS</a:t>
            </a:r>
            <a:endParaRPr lang="es-MX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77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08529"/>
          </a:xfr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C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El </a:t>
            </a:r>
            <a:r>
              <a:rPr lang="es-C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pecado de Israel - el becerro de oro (31:18-32:6)</a:t>
            </a:r>
            <a:endParaRPr lang="es-MX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0" y="1008528"/>
            <a:ext cx="12192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4400" dirty="0" smtClean="0"/>
              <a:t>Sin embargo, la representación de un dios en forma de toro se extendía por todo el antiguo Cercano Oriente.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4400" dirty="0" smtClean="0"/>
              <a:t>El animal era un símbolo de señorío, fortaleza, energía vital y fertilidad y era deificado o convertido en objeto de adoración o, sobre el fundamento de estos atributos, usado en representación de la deidad.</a:t>
            </a:r>
            <a:endParaRPr lang="es-MX" sz="4400" dirty="0"/>
          </a:p>
        </p:txBody>
      </p:sp>
    </p:spTree>
    <p:extLst>
      <p:ext uri="{BB962C8B-B14F-4D97-AF65-F5344CB8AC3E}">
        <p14:creationId xmlns:p14="http://schemas.microsoft.com/office/powerpoint/2010/main" val="399239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08529"/>
          </a:xfr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C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El </a:t>
            </a:r>
            <a:r>
              <a:rPr lang="es-C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pecado de Israel - el becerro de oro (31:18-32:6)</a:t>
            </a:r>
            <a:endParaRPr lang="es-MX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0" y="1008528"/>
            <a:ext cx="12192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4400" dirty="0" smtClean="0"/>
              <a:t>Puede ser que no hayan tenido la intención de quebrantar el primer mandamiento de adorar a otro dios.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sz="4400" dirty="0" smtClean="0"/>
              <a:t>En todo caso, estaban quebrantando el segundo mandamiento al hacer una representación física del Dios espiritual y luego adorarle (32:8)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4400" dirty="0"/>
          </a:p>
        </p:txBody>
      </p:sp>
    </p:spTree>
    <p:extLst>
      <p:ext uri="{BB962C8B-B14F-4D97-AF65-F5344CB8AC3E}">
        <p14:creationId xmlns:p14="http://schemas.microsoft.com/office/powerpoint/2010/main" val="234340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3276</TotalTime>
  <Words>1840</Words>
  <Application>Microsoft Office PowerPoint</Application>
  <PresentationFormat>Panorámica</PresentationFormat>
  <Paragraphs>109</Paragraphs>
  <Slides>32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40" baseType="lpstr">
      <vt:lpstr>Arial</vt:lpstr>
      <vt:lpstr>Arial Black</vt:lpstr>
      <vt:lpstr>Calibri</vt:lpstr>
      <vt:lpstr>Calibri Light</vt:lpstr>
      <vt:lpstr>Cambria</vt:lpstr>
      <vt:lpstr>Times New Roman</vt:lpstr>
      <vt:lpstr>Wingdings</vt:lpstr>
      <vt:lpstr>1_Tema de Office</vt:lpstr>
      <vt:lpstr>Antiguo Testamento 2</vt:lpstr>
      <vt:lpstr> Lección 6: El pacto violado y renovado (31:18-34:35) </vt:lpstr>
      <vt:lpstr>El pecado de Israel - el becerro de oro (31:18-32:6)</vt:lpstr>
      <vt:lpstr>El pecado de Israel - el becerro de oro (31:18-32:6)</vt:lpstr>
      <vt:lpstr>El pecado de Israel - el becerro de oro (31:18-32:6)</vt:lpstr>
      <vt:lpstr>El pecado de Israel - el becerro de oro (31:18-32:6)</vt:lpstr>
      <vt:lpstr>El pecado de Israel - el becerro de oro (31:18-32:6)</vt:lpstr>
      <vt:lpstr>El pecado de Israel - el becerro de oro (31:18-32:6)</vt:lpstr>
      <vt:lpstr>El pecado de Israel - el becerro de oro (31:18-32:6)</vt:lpstr>
      <vt:lpstr>El pecado de Israel - el becerro de oro (31:18-32:6)</vt:lpstr>
      <vt:lpstr>El pecado de Israel - el becerro de oro (31:18-32:6)</vt:lpstr>
      <vt:lpstr>La intercesión de Moisés (32:7-14)</vt:lpstr>
      <vt:lpstr>La intercesión de Moisés (32:7-14)</vt:lpstr>
      <vt:lpstr>La intercesión de Moisés (32:7-14)</vt:lpstr>
      <vt:lpstr>La intercesión de Moisés (32:7-14)</vt:lpstr>
      <vt:lpstr>Israel es castigado (32:15-29)</vt:lpstr>
      <vt:lpstr>Israel es castigado (32:15-29)</vt:lpstr>
      <vt:lpstr>Israel es castigado (32:15-29)</vt:lpstr>
      <vt:lpstr>Israel es castigado (32:15-29)</vt:lpstr>
      <vt:lpstr>Israel es castigado (32:15-29)</vt:lpstr>
      <vt:lpstr>Israel es castigado (32:15-29)</vt:lpstr>
      <vt:lpstr>Moisés vuelve a interceder (32:30-33:23)</vt:lpstr>
      <vt:lpstr>Moisés vuelve a interceder (32:30-33:23)</vt:lpstr>
      <vt:lpstr>Moisés vuelve a interceder (32:30-33:23)</vt:lpstr>
      <vt:lpstr>Moisés vuelve a interceder (32:30-33:23)</vt:lpstr>
      <vt:lpstr>Moisés vuelve a interceder (32:30-33:23)</vt:lpstr>
      <vt:lpstr>Moisés vuelve a interceder (32:30-33:23)</vt:lpstr>
      <vt:lpstr>LOS QUE “VIERON” A DIOS</vt:lpstr>
      <vt:lpstr>El Pacto es renovado (Cap. 34)</vt:lpstr>
      <vt:lpstr>El Pacto es renovado (Cap. 34)</vt:lpstr>
      <vt:lpstr>El Pacto es renovado (Cap. 34)</vt:lpstr>
      <vt:lpstr>El Pacto es renovado (Cap. 34)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Antiguo Testamento 2</dc:title>
  <dc:creator>Bernie Villalobos</dc:creator>
  <cp:lastModifiedBy>Bernie Villalobos</cp:lastModifiedBy>
  <cp:revision>152</cp:revision>
  <dcterms:created xsi:type="dcterms:W3CDTF">2017-10-16T15:52:47Z</dcterms:created>
  <dcterms:modified xsi:type="dcterms:W3CDTF">2017-11-02T20:45:57Z</dcterms:modified>
</cp:coreProperties>
</file>