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76" r:id="rId4"/>
    <p:sldId id="366" r:id="rId5"/>
    <p:sldId id="367" r:id="rId6"/>
    <p:sldId id="368" r:id="rId7"/>
    <p:sldId id="369" r:id="rId8"/>
    <p:sldId id="370" r:id="rId9"/>
    <p:sldId id="371" r:id="rId10"/>
    <p:sldId id="372" r:id="rId11"/>
    <p:sldId id="373" r:id="rId12"/>
    <p:sldId id="374" r:id="rId13"/>
    <p:sldId id="430" r:id="rId14"/>
    <p:sldId id="375" r:id="rId15"/>
    <p:sldId id="377" r:id="rId16"/>
    <p:sldId id="376" r:id="rId17"/>
    <p:sldId id="378" r:id="rId18"/>
    <p:sldId id="379" r:id="rId19"/>
    <p:sldId id="380" r:id="rId20"/>
    <p:sldId id="381" r:id="rId21"/>
    <p:sldId id="385" r:id="rId22"/>
    <p:sldId id="342" r:id="rId23"/>
    <p:sldId id="382" r:id="rId24"/>
    <p:sldId id="383" r:id="rId25"/>
    <p:sldId id="384" r:id="rId26"/>
    <p:sldId id="355" r:id="rId27"/>
    <p:sldId id="354" r:id="rId28"/>
    <p:sldId id="340" r:id="rId29"/>
    <p:sldId id="287" r:id="rId30"/>
    <p:sldId id="341" r:id="rId31"/>
    <p:sldId id="343" r:id="rId32"/>
    <p:sldId id="344" r:id="rId33"/>
    <p:sldId id="345" r:id="rId34"/>
    <p:sldId id="346" r:id="rId35"/>
    <p:sldId id="347" r:id="rId36"/>
    <p:sldId id="348" r:id="rId37"/>
    <p:sldId id="349" r:id="rId38"/>
    <p:sldId id="350" r:id="rId39"/>
    <p:sldId id="351" r:id="rId40"/>
    <p:sldId id="352" r:id="rId41"/>
    <p:sldId id="353" r:id="rId42"/>
    <p:sldId id="356" r:id="rId43"/>
    <p:sldId id="357" r:id="rId44"/>
    <p:sldId id="358" r:id="rId45"/>
    <p:sldId id="359" r:id="rId46"/>
    <p:sldId id="361" r:id="rId47"/>
    <p:sldId id="429" r:id="rId48"/>
    <p:sldId id="362" r:id="rId49"/>
    <p:sldId id="363" r:id="rId50"/>
    <p:sldId id="364" r:id="rId51"/>
    <p:sldId id="365" r:id="rId52"/>
    <p:sldId id="386" r:id="rId53"/>
    <p:sldId id="387" r:id="rId54"/>
    <p:sldId id="389" r:id="rId55"/>
    <p:sldId id="390" r:id="rId56"/>
    <p:sldId id="391" r:id="rId57"/>
    <p:sldId id="392" r:id="rId58"/>
    <p:sldId id="393" r:id="rId59"/>
    <p:sldId id="400" r:id="rId60"/>
    <p:sldId id="401" r:id="rId61"/>
    <p:sldId id="402" r:id="rId62"/>
    <p:sldId id="403" r:id="rId63"/>
    <p:sldId id="404" r:id="rId64"/>
    <p:sldId id="405" r:id="rId65"/>
    <p:sldId id="406" r:id="rId66"/>
    <p:sldId id="407" r:id="rId67"/>
    <p:sldId id="409" r:id="rId68"/>
    <p:sldId id="411" r:id="rId69"/>
    <p:sldId id="412" r:id="rId70"/>
    <p:sldId id="414" r:id="rId71"/>
    <p:sldId id="408" r:id="rId72"/>
    <p:sldId id="415" r:id="rId73"/>
    <p:sldId id="416" r:id="rId74"/>
    <p:sldId id="417" r:id="rId75"/>
    <p:sldId id="418" r:id="rId76"/>
    <p:sldId id="423" r:id="rId77"/>
    <p:sldId id="421" r:id="rId78"/>
    <p:sldId id="424" r:id="rId79"/>
    <p:sldId id="425" r:id="rId80"/>
    <p:sldId id="426" r:id="rId81"/>
    <p:sldId id="427" r:id="rId82"/>
    <p:sldId id="428" r:id="rId8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e Villalobos" initials="BV" lastIdx="1" clrIdx="0">
    <p:extLst>
      <p:ext uri="{19B8F6BF-5375-455C-9EA6-DF929625EA0E}">
        <p15:presenceInfo xmlns:p15="http://schemas.microsoft.com/office/powerpoint/2012/main" userId="c8ec860d039be1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700000"/>
    <a:srgbClr val="7C0300"/>
    <a:srgbClr val="6600CC"/>
    <a:srgbClr val="677B6E"/>
    <a:srgbClr val="5B6D61"/>
    <a:srgbClr val="7B998B"/>
    <a:srgbClr val="5E6A65"/>
    <a:srgbClr val="637F72"/>
    <a:srgbClr val="A9C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7845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1865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329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018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6470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1467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860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133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547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36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41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DF71C-AF93-4CC0-8275-7115589CF6CF}" type="datetimeFigureOut">
              <a:rPr lang="es-MX" smtClean="0">
                <a:solidFill>
                  <a:prstClr val="black">
                    <a:tint val="75000"/>
                  </a:prstClr>
                </a:solidFill>
              </a:rPr>
              <a:pPr/>
              <a:t>14/11/2017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00F61-2B3B-42FD-9AE7-3653AA7789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98742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75771" y="-1"/>
            <a:ext cx="12467771" cy="6858001"/>
          </a:xfrm>
          <a:prstGeom prst="rect">
            <a:avLst/>
          </a:prstGeom>
        </p:spPr>
      </p:pic>
      <p:sp>
        <p:nvSpPr>
          <p:cNvPr id="2" name="Título 1"/>
          <p:cNvSpPr>
            <a:spLocks noGrp="1"/>
          </p:cNvSpPr>
          <p:nvPr>
            <p:ph type="ctrTitle"/>
          </p:nvPr>
        </p:nvSpPr>
        <p:spPr>
          <a:xfrm>
            <a:off x="1081314" y="607219"/>
            <a:ext cx="10029371" cy="2387600"/>
          </a:xfrm>
        </p:spPr>
        <p:txBody>
          <a:bodyPr/>
          <a:lstStyle/>
          <a:p>
            <a:r>
              <a:rPr lang="es-CR" b="1" dirty="0" smtClean="0">
                <a:solidFill>
                  <a:srgbClr val="540000"/>
                </a:solidFill>
                <a:latin typeface="Arial Black" panose="020B0A04020102020204" pitchFamily="34" charset="0"/>
              </a:rPr>
              <a:t>Antiguo Testamento 2</a:t>
            </a:r>
            <a:endParaRPr lang="es-MX" b="1" dirty="0">
              <a:solidFill>
                <a:srgbClr val="540000"/>
              </a:solidFill>
              <a:latin typeface="Arial Black" panose="020B0A04020102020204" pitchFamily="34" charset="0"/>
            </a:endParaRPr>
          </a:p>
        </p:txBody>
      </p:sp>
      <p:sp>
        <p:nvSpPr>
          <p:cNvPr id="3" name="Subtítulo 2"/>
          <p:cNvSpPr>
            <a:spLocks noGrp="1"/>
          </p:cNvSpPr>
          <p:nvPr>
            <p:ph type="subTitle" idx="1"/>
          </p:nvPr>
        </p:nvSpPr>
        <p:spPr/>
        <p:txBody>
          <a:bodyPr>
            <a:noAutofit/>
          </a:bodyPr>
          <a:lstStyle/>
          <a:p>
            <a:pPr>
              <a:lnSpc>
                <a:spcPct val="100000"/>
              </a:lnSpc>
            </a:pPr>
            <a:endParaRPr lang="es-CR" sz="5400" dirty="0" smtClean="0">
              <a:solidFill>
                <a:srgbClr val="FF0000"/>
              </a:solidFill>
              <a:latin typeface="Arial Black" panose="020B0A04020102020204" pitchFamily="34" charset="0"/>
            </a:endParaRPr>
          </a:p>
          <a:p>
            <a:pPr>
              <a:lnSpc>
                <a:spcPct val="100000"/>
              </a:lnSpc>
            </a:pPr>
            <a:r>
              <a:rPr lang="es-CR" sz="5400" dirty="0" smtClean="0">
                <a:solidFill>
                  <a:srgbClr val="540000"/>
                </a:solidFill>
                <a:latin typeface="Arial Black" panose="020B0A04020102020204" pitchFamily="34" charset="0"/>
              </a:rPr>
              <a:t>Lección # 9</a:t>
            </a:r>
            <a:endParaRPr lang="es-MX" sz="5400" dirty="0">
              <a:solidFill>
                <a:srgbClr val="540000"/>
              </a:solidFill>
              <a:latin typeface="Arial Black" panose="020B0A04020102020204" pitchFamily="34" charset="0"/>
            </a:endParaRPr>
          </a:p>
        </p:txBody>
      </p:sp>
    </p:spTree>
    <p:extLst>
      <p:ext uri="{BB962C8B-B14F-4D97-AF65-F5344CB8AC3E}">
        <p14:creationId xmlns:p14="http://schemas.microsoft.com/office/powerpoint/2010/main" val="315943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2554545"/>
          </a:xfrm>
          <a:prstGeom prst="rect">
            <a:avLst/>
          </a:prstGeom>
          <a:noFill/>
        </p:spPr>
        <p:txBody>
          <a:bodyPr wrap="square" rtlCol="0">
            <a:spAutoFit/>
          </a:bodyPr>
          <a:lstStyle/>
          <a:p>
            <a:pPr algn="ctr"/>
            <a:r>
              <a:rPr lang="es-CR" sz="4000" b="1" u="sng" dirty="0" smtClean="0"/>
              <a:t>Las vestiduras de los sacerdotes (Ex. 28)</a:t>
            </a:r>
          </a:p>
          <a:p>
            <a:pPr marL="363538" indent="-363538">
              <a:buFont typeface="Arial" panose="020B0604020202020204" pitchFamily="34" charset="0"/>
              <a:buChar char="•"/>
            </a:pPr>
            <a:r>
              <a:rPr lang="es-CR" sz="4000" dirty="0" smtClean="0"/>
              <a:t>Fueron hechas del mejor lino fino y eran de obra primorosa para que los sacerdotes estuviesen vestidos con dignidad y hermosura.</a:t>
            </a:r>
          </a:p>
        </p:txBody>
      </p:sp>
    </p:spTree>
    <p:extLst>
      <p:ext uri="{BB962C8B-B14F-4D97-AF65-F5344CB8AC3E}">
        <p14:creationId xmlns:p14="http://schemas.microsoft.com/office/powerpoint/2010/main" val="3371079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algn="ctr"/>
            <a:r>
              <a:rPr lang="es-CR" sz="4000" b="1" u="sng" dirty="0" smtClean="0"/>
              <a:t>Las vestiduras de los sacerdotes (Ex. 28)</a:t>
            </a:r>
          </a:p>
        </p:txBody>
      </p:sp>
      <p:pic>
        <p:nvPicPr>
          <p:cNvPr id="4" name="Imagen 3"/>
          <p:cNvPicPr>
            <a:picLocks noChangeAspect="1"/>
          </p:cNvPicPr>
          <p:nvPr/>
        </p:nvPicPr>
        <p:blipFill rotWithShape="1">
          <a:blip r:embed="rId2"/>
          <a:srcRect r="63883" b="-481"/>
          <a:stretch/>
        </p:blipFill>
        <p:spPr>
          <a:xfrm>
            <a:off x="9977718" y="1775789"/>
            <a:ext cx="2214282" cy="5082211"/>
          </a:xfrm>
          <a:prstGeom prst="rect">
            <a:avLst/>
          </a:prstGeom>
        </p:spPr>
      </p:pic>
      <p:sp>
        <p:nvSpPr>
          <p:cNvPr id="5" name="CuadroTexto 4"/>
          <p:cNvSpPr txBox="1"/>
          <p:nvPr/>
        </p:nvSpPr>
        <p:spPr>
          <a:xfrm>
            <a:off x="0" y="2394354"/>
            <a:ext cx="9870140" cy="3170099"/>
          </a:xfrm>
          <a:prstGeom prst="rect">
            <a:avLst/>
          </a:prstGeom>
          <a:noFill/>
        </p:spPr>
        <p:txBody>
          <a:bodyPr wrap="square" rtlCol="0">
            <a:spAutoFit/>
          </a:bodyPr>
          <a:lstStyle/>
          <a:p>
            <a:pPr marL="285750" indent="-285750">
              <a:buFont typeface="Arial" panose="020B0604020202020204" pitchFamily="34" charset="0"/>
              <a:buChar char="•"/>
            </a:pPr>
            <a:r>
              <a:rPr lang="es-CR" sz="4000" dirty="0" smtClean="0"/>
              <a:t>Todos losa sacerdotes llevaban una túnica blanca que les recordaba su deber de llevar una vida limpia y santa.</a:t>
            </a:r>
          </a:p>
          <a:p>
            <a:pPr marL="285750" indent="-285750">
              <a:buFont typeface="Arial" panose="020B0604020202020204" pitchFamily="34" charset="0"/>
              <a:buChar char="•"/>
            </a:pPr>
            <a:r>
              <a:rPr lang="es-CR" sz="4000" dirty="0" smtClean="0"/>
              <a:t>También llevaban un calzón, una faja y una mitra de lino fino. </a:t>
            </a:r>
            <a:endParaRPr lang="es-MX" sz="4000" dirty="0"/>
          </a:p>
        </p:txBody>
      </p:sp>
    </p:spTree>
    <p:extLst>
      <p:ext uri="{BB962C8B-B14F-4D97-AF65-F5344CB8AC3E}">
        <p14:creationId xmlns:p14="http://schemas.microsoft.com/office/powerpoint/2010/main" val="902074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b="1" u="sng" dirty="0" smtClean="0"/>
              <a:t>Las vestiduras de los sacerdotes (Ex. 28)</a:t>
            </a:r>
          </a:p>
          <a:p>
            <a:pPr marL="571500" indent="-571500">
              <a:buFont typeface="Arial" panose="020B0604020202020204" pitchFamily="34" charset="0"/>
              <a:buChar char="•"/>
            </a:pPr>
            <a:r>
              <a:rPr lang="es-CR" sz="4000" dirty="0"/>
              <a:t>El sumo sacerdote, además de lo que llevaba el sacerdote común, llevaba varias vestiduras especiales</a:t>
            </a:r>
            <a:endParaRPr lang="es-MX" sz="4000" dirty="0"/>
          </a:p>
          <a:p>
            <a:pPr marL="571500" indent="-571500">
              <a:buFont typeface="Arial" panose="020B0604020202020204" pitchFamily="34" charset="0"/>
              <a:buChar char="•"/>
            </a:pPr>
            <a:r>
              <a:rPr lang="es-CR" sz="4000" dirty="0" smtClean="0"/>
              <a:t>Encima de la túnica llevaba un manto azul que se extendía del cuello hasta por debajo de las rodillas.</a:t>
            </a:r>
          </a:p>
          <a:p>
            <a:pPr marL="571500" indent="-571500">
              <a:buFont typeface="Arial" panose="020B0604020202020204" pitchFamily="34" charset="0"/>
              <a:buChar char="•"/>
            </a:pPr>
            <a:r>
              <a:rPr lang="es-CR" sz="4000" dirty="0" smtClean="0"/>
              <a:t>Las orlas del manto estaban adornadas con campanillas de oro y granadas azules que se alternaban. Como la granada tiene muchas semillas, se le considera símbolo de una vida fructífera.</a:t>
            </a:r>
          </a:p>
        </p:txBody>
      </p:sp>
    </p:spTree>
    <p:extLst>
      <p:ext uri="{BB962C8B-B14F-4D97-AF65-F5344CB8AC3E}">
        <p14:creationId xmlns:p14="http://schemas.microsoft.com/office/powerpoint/2010/main" val="307376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3785652"/>
          </a:xfrm>
          <a:prstGeom prst="rect">
            <a:avLst/>
          </a:prstGeom>
          <a:noFill/>
        </p:spPr>
        <p:txBody>
          <a:bodyPr wrap="square" rtlCol="0">
            <a:spAutoFit/>
          </a:bodyPr>
          <a:lstStyle/>
          <a:p>
            <a:pPr algn="ctr"/>
            <a:r>
              <a:rPr lang="es-CR" sz="4000" b="1" u="sng" dirty="0" smtClean="0"/>
              <a:t>Las vestiduras de los sacerdotes (Ex. 28)</a:t>
            </a:r>
          </a:p>
          <a:p>
            <a:pPr marL="363538" indent="-363538">
              <a:buFont typeface="Arial" panose="020B0604020202020204" pitchFamily="34" charset="0"/>
              <a:buChar char="•"/>
            </a:pPr>
            <a:r>
              <a:rPr lang="es-CR" sz="4000" dirty="0"/>
              <a:t>L</a:t>
            </a:r>
            <a:r>
              <a:rPr lang="es-CR" sz="4000" dirty="0" smtClean="0"/>
              <a:t>as campanillas de oro anunciaban los movimientos del sumo sacerdote a la congregación afuera del tabernáculo en el día de la expiación.</a:t>
            </a:r>
          </a:p>
          <a:p>
            <a:pPr marL="363538" indent="-363538">
              <a:buFont typeface="Arial" panose="020B0604020202020204" pitchFamily="34" charset="0"/>
              <a:buChar char="•"/>
            </a:pPr>
            <a:r>
              <a:rPr lang="es-CR" sz="4000" dirty="0" smtClean="0"/>
              <a:t>Así sabían que él no había muerto al entrar en el lugar santísimo sino que su mediación había sido aceptada.</a:t>
            </a:r>
            <a:endParaRPr lang="es-CR" sz="4000" dirty="0" smtClean="0"/>
          </a:p>
        </p:txBody>
      </p:sp>
    </p:spTree>
    <p:extLst>
      <p:ext uri="{BB962C8B-B14F-4D97-AF65-F5344CB8AC3E}">
        <p14:creationId xmlns:p14="http://schemas.microsoft.com/office/powerpoint/2010/main" val="184703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b="1" u="sng" dirty="0" smtClean="0"/>
              <a:t>Las vestiduras de los sacerdotes (Ex. 28)</a:t>
            </a:r>
          </a:p>
          <a:p>
            <a:pPr marL="571500" indent="-571500">
              <a:buFont typeface="Arial" panose="020B0604020202020204" pitchFamily="34" charset="0"/>
              <a:buChar char="•"/>
            </a:pPr>
            <a:r>
              <a:rPr lang="es-CR" sz="4000" dirty="0" smtClean="0"/>
              <a:t>El efod era una especie de coraza sujeto por un ceñidor y hombreras. Estaba hecho de lino fino en los colores de oro, azul, púrpura y escarlata.  </a:t>
            </a:r>
          </a:p>
          <a:p>
            <a:pPr marL="571500" indent="-571500">
              <a:buFont typeface="Arial" panose="020B0604020202020204" pitchFamily="34" charset="0"/>
              <a:buChar char="•"/>
            </a:pPr>
            <a:r>
              <a:rPr lang="es-CR" sz="4000" dirty="0" smtClean="0"/>
              <a:t>Dos piedras de ónice iban puestas sobre las hombreras del efod. Cada piedra tenía grabado seis de los nombres de las tribus.</a:t>
            </a:r>
          </a:p>
          <a:p>
            <a:pPr marL="571500" indent="-571500">
              <a:buFont typeface="Arial" panose="020B0604020202020204" pitchFamily="34" charset="0"/>
              <a:buChar char="•"/>
            </a:pPr>
            <a:r>
              <a:rPr lang="es-CR" sz="4000" dirty="0" smtClean="0"/>
              <a:t>Así el sumo sacerdote representaba a todo Israel en el ministerio de la mediación.</a:t>
            </a:r>
          </a:p>
        </p:txBody>
      </p:sp>
    </p:spTree>
    <p:extLst>
      <p:ext uri="{BB962C8B-B14F-4D97-AF65-F5344CB8AC3E}">
        <p14:creationId xmlns:p14="http://schemas.microsoft.com/office/powerpoint/2010/main" val="376795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algn="ctr"/>
            <a:r>
              <a:rPr lang="es-CR" sz="4000" b="1" u="sng" dirty="0" smtClean="0"/>
              <a:t>Las vestiduras de los sacerdotes (Ex. 28)</a:t>
            </a:r>
          </a:p>
          <a:p>
            <a:pPr marL="571500" indent="-571500">
              <a:buFont typeface="Arial" panose="020B0604020202020204" pitchFamily="34" charset="0"/>
              <a:buChar char="•"/>
            </a:pPr>
            <a:r>
              <a:rPr lang="es-CR" sz="4000" dirty="0" smtClean="0"/>
              <a:t>Sobre el efod, por delante, se colocaba el pectoral. Era una bolsa cuadrada. Era la parte más magnífica de las vestiduras sacerdotales.</a:t>
            </a:r>
          </a:p>
          <a:p>
            <a:pPr marL="571500" indent="-571500">
              <a:buFont typeface="Arial" panose="020B0604020202020204" pitchFamily="34" charset="0"/>
              <a:buChar char="•"/>
            </a:pPr>
            <a:r>
              <a:rPr lang="es-CR" sz="4000" dirty="0" smtClean="0"/>
              <a:t>Llevaba delante doce piedras de distintas clases y colores. Cada piedra preciosa tenía el nombre de una de las tribus de Israel.</a:t>
            </a:r>
          </a:p>
          <a:p>
            <a:endParaRPr lang="es-CR" sz="4000" dirty="0" smtClean="0"/>
          </a:p>
        </p:txBody>
      </p:sp>
    </p:spTree>
    <p:extLst>
      <p:ext uri="{BB962C8B-B14F-4D97-AF65-F5344CB8AC3E}">
        <p14:creationId xmlns:p14="http://schemas.microsoft.com/office/powerpoint/2010/main" val="4115222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b="1" dirty="0" smtClean="0">
                <a:effectLst>
                  <a:outerShdw blurRad="38100" dist="38100" dir="2700000" algn="tl">
                    <a:srgbClr val="000000">
                      <a:alpha val="43137"/>
                    </a:srgbClr>
                  </a:outerShdw>
                </a:effectLst>
                <a:latin typeface="Century Gothic" panose="020B0502020202020204" pitchFamily="34" charset="0"/>
              </a:rPr>
              <a:t>EL EFOD DEL SUMO SACERDOTE</a:t>
            </a:r>
            <a:endParaRPr lang="es-MX" sz="4000" b="1" dirty="0">
              <a:effectLst>
                <a:outerShdw blurRad="38100" dist="38100" dir="2700000" algn="tl">
                  <a:srgbClr val="000000">
                    <a:alpha val="43137"/>
                  </a:srgbClr>
                </a:outerShdw>
              </a:effectLst>
              <a:latin typeface="Century Gothic" panose="020B0502020202020204" pitchFamily="34" charset="0"/>
            </a:endParaRPr>
          </a:p>
        </p:txBody>
      </p:sp>
      <p:pic>
        <p:nvPicPr>
          <p:cNvPr id="102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033" t="2410" r="2185" b="3931"/>
          <a:stretch/>
        </p:blipFill>
        <p:spPr bwMode="auto">
          <a:xfrm>
            <a:off x="0" y="1008530"/>
            <a:ext cx="12062011" cy="584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552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algn="ctr"/>
            <a:r>
              <a:rPr lang="es-CR" sz="4000" b="1" u="sng" dirty="0" smtClean="0"/>
              <a:t>Las vestiduras de los sacerdotes (Ex. 28)</a:t>
            </a:r>
          </a:p>
          <a:p>
            <a:pPr marL="571500" indent="-571500">
              <a:buFont typeface="Arial" panose="020B0604020202020204" pitchFamily="34" charset="0"/>
              <a:buChar char="•"/>
            </a:pPr>
            <a:r>
              <a:rPr lang="es-CR" sz="4000" dirty="0" smtClean="0"/>
              <a:t>Así que el sumo sacerdote llevaba los nombres de las tribus de Israel tanto sobre los hombros, la parte del cuerpo que representa la fuerza, y en el pectoral “sobre su corazón”.</a:t>
            </a:r>
          </a:p>
          <a:p>
            <a:pPr marL="571500" indent="-571500">
              <a:buFont typeface="Arial" panose="020B0604020202020204" pitchFamily="34" charset="0"/>
              <a:buChar char="•"/>
            </a:pPr>
            <a:r>
              <a:rPr lang="es-CR" sz="4000" dirty="0" smtClean="0"/>
              <a:t>Él no solo representaba a Israel delante de Dios sino también intercedía a favor de su nación.</a:t>
            </a:r>
          </a:p>
          <a:p>
            <a:endParaRPr lang="es-CR" sz="4000" dirty="0" smtClean="0"/>
          </a:p>
        </p:txBody>
      </p:sp>
    </p:spTree>
    <p:extLst>
      <p:ext uri="{BB962C8B-B14F-4D97-AF65-F5344CB8AC3E}">
        <p14:creationId xmlns:p14="http://schemas.microsoft.com/office/powerpoint/2010/main" val="15596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b="1" u="sng" dirty="0" smtClean="0"/>
              <a:t>Las vestiduras de los sacerdotes (Ex. 28)</a:t>
            </a:r>
          </a:p>
          <a:p>
            <a:pPr marL="363538" indent="-363538">
              <a:buFont typeface="Arial" panose="020B0604020202020204" pitchFamily="34" charset="0"/>
              <a:buChar char="•"/>
            </a:pPr>
            <a:r>
              <a:rPr lang="es-CR" sz="4000" dirty="0" smtClean="0"/>
              <a:t>El sumo sacerdote llevaba dentro del pectoral los </a:t>
            </a:r>
            <a:r>
              <a:rPr lang="es-CR" sz="4000" b="1" dirty="0" err="1" smtClean="0">
                <a:solidFill>
                  <a:srgbClr val="540000"/>
                </a:solidFill>
              </a:rPr>
              <a:t>Urim</a:t>
            </a:r>
            <a:r>
              <a:rPr lang="es-CR" sz="4000" dirty="0" smtClean="0"/>
              <a:t> y </a:t>
            </a:r>
            <a:r>
              <a:rPr lang="es-CR" sz="4000" b="1" dirty="0" err="1" smtClean="0">
                <a:solidFill>
                  <a:srgbClr val="540000"/>
                </a:solidFill>
              </a:rPr>
              <a:t>Tumim</a:t>
            </a:r>
            <a:r>
              <a:rPr lang="es-CR" sz="4000" b="1" dirty="0" smtClean="0">
                <a:solidFill>
                  <a:srgbClr val="540000"/>
                </a:solidFill>
              </a:rPr>
              <a:t>.</a:t>
            </a:r>
          </a:p>
          <a:p>
            <a:pPr marL="363538" indent="-363538">
              <a:buFont typeface="Arial" panose="020B0604020202020204" pitchFamily="34" charset="0"/>
              <a:buChar char="•"/>
            </a:pPr>
            <a:r>
              <a:rPr lang="es-CR" sz="4000" dirty="0" smtClean="0"/>
              <a:t>Se empleaban para consultar a Jehová. Según se cree eran dos piedritas, la una indicando una respuesta negativa y la otra una respuesta positiva</a:t>
            </a:r>
            <a:r>
              <a:rPr lang="es-CR" sz="4000" dirty="0" smtClean="0">
                <a:solidFill>
                  <a:srgbClr val="540000"/>
                </a:solidFill>
              </a:rPr>
              <a:t> .</a:t>
            </a:r>
          </a:p>
          <a:p>
            <a:pPr marL="363538" indent="-363538">
              <a:buFont typeface="Arial" panose="020B0604020202020204" pitchFamily="34" charset="0"/>
              <a:buChar char="•"/>
            </a:pPr>
            <a:r>
              <a:rPr lang="es-CR" sz="4000" dirty="0" smtClean="0"/>
              <a:t>No se sabe cómo se usaban, pero es probable que eran sacadas o echadas al azar.</a:t>
            </a:r>
          </a:p>
          <a:p>
            <a:endParaRPr lang="es-CR" sz="4000" dirty="0" smtClean="0"/>
          </a:p>
        </p:txBody>
      </p:sp>
    </p:spTree>
    <p:extLst>
      <p:ext uri="{BB962C8B-B14F-4D97-AF65-F5344CB8AC3E}">
        <p14:creationId xmlns:p14="http://schemas.microsoft.com/office/powerpoint/2010/main" val="4069337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3785652"/>
          </a:xfrm>
          <a:prstGeom prst="rect">
            <a:avLst/>
          </a:prstGeom>
          <a:noFill/>
        </p:spPr>
        <p:txBody>
          <a:bodyPr wrap="square" rtlCol="0">
            <a:spAutoFit/>
          </a:bodyPr>
          <a:lstStyle/>
          <a:p>
            <a:pPr algn="ctr"/>
            <a:r>
              <a:rPr lang="es-CR" sz="4000" b="1" u="sng" dirty="0" smtClean="0"/>
              <a:t>Las vestiduras de los sacerdotes (Ex. 28)</a:t>
            </a:r>
          </a:p>
          <a:p>
            <a:pPr marL="363538" indent="-363538">
              <a:buFont typeface="Arial" panose="020B0604020202020204" pitchFamily="34" charset="0"/>
              <a:buChar char="•"/>
            </a:pPr>
            <a:r>
              <a:rPr lang="es-CR" sz="4000" dirty="0" smtClean="0"/>
              <a:t>Como vemos a veces, se hacía la consulta proponiendo una alternativa: ¿Haré esto o aquello? Y según salieron los </a:t>
            </a:r>
            <a:r>
              <a:rPr lang="es-CR" sz="4000" dirty="0" err="1" smtClean="0"/>
              <a:t>Urim</a:t>
            </a:r>
            <a:r>
              <a:rPr lang="es-CR" sz="4000" dirty="0" smtClean="0"/>
              <a:t> y </a:t>
            </a:r>
            <a:r>
              <a:rPr lang="es-CR" sz="4000" dirty="0" err="1" smtClean="0"/>
              <a:t>Tumim</a:t>
            </a:r>
            <a:r>
              <a:rPr lang="es-CR" sz="4000" dirty="0" smtClean="0"/>
              <a:t> se interpretaba la respuesta (I Sam 14:36-42; II Sam 5:19)</a:t>
            </a:r>
          </a:p>
          <a:p>
            <a:endParaRPr lang="es-CR" sz="4000" dirty="0" smtClean="0"/>
          </a:p>
        </p:txBody>
      </p:sp>
    </p:spTree>
    <p:extLst>
      <p:ext uri="{BB962C8B-B14F-4D97-AF65-F5344CB8AC3E}">
        <p14:creationId xmlns:p14="http://schemas.microsoft.com/office/powerpoint/2010/main" val="55110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Bosquejo de la lección</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3416320"/>
          </a:xfrm>
          <a:prstGeom prst="rect">
            <a:avLst/>
          </a:prstGeom>
          <a:noFill/>
        </p:spPr>
        <p:txBody>
          <a:bodyPr wrap="square" rtlCol="0">
            <a:spAutoFit/>
          </a:bodyPr>
          <a:lstStyle/>
          <a:p>
            <a:pPr marL="742950" indent="-742950">
              <a:buFont typeface="+mj-lt"/>
              <a:buAutoNum type="arabicParenR"/>
            </a:pPr>
            <a:r>
              <a:rPr lang="es-CR" sz="4400" dirty="0" smtClean="0"/>
              <a:t>Introducción: El sacerdocio</a:t>
            </a:r>
          </a:p>
          <a:p>
            <a:pPr marL="742950" indent="-742950">
              <a:buFont typeface="+mj-lt"/>
              <a:buAutoNum type="arabicParenR"/>
            </a:pPr>
            <a:r>
              <a:rPr lang="es-CR" sz="4400" dirty="0" smtClean="0"/>
              <a:t>La consagración de los sacerdotes (Caps. 8, 9)</a:t>
            </a:r>
          </a:p>
          <a:p>
            <a:pPr marL="742950" indent="-742950">
              <a:buFont typeface="+mj-lt"/>
              <a:buAutoNum type="arabicParenR"/>
            </a:pPr>
            <a:r>
              <a:rPr lang="es-CR" sz="4400" dirty="0" smtClean="0"/>
              <a:t>La muerte de </a:t>
            </a:r>
            <a:r>
              <a:rPr lang="es-CR" sz="4400" dirty="0" err="1" smtClean="0"/>
              <a:t>Nadab</a:t>
            </a:r>
            <a:r>
              <a:rPr lang="es-CR" sz="4400" dirty="0" smtClean="0"/>
              <a:t> y </a:t>
            </a:r>
            <a:r>
              <a:rPr lang="es-CR" sz="4400" dirty="0" err="1" smtClean="0"/>
              <a:t>Abiú</a:t>
            </a:r>
            <a:r>
              <a:rPr lang="es-CR" sz="4400" dirty="0" smtClean="0"/>
              <a:t> (</a:t>
            </a:r>
            <a:r>
              <a:rPr lang="es-CR" sz="4400" dirty="0" err="1" smtClean="0"/>
              <a:t>Cap</a:t>
            </a:r>
            <a:r>
              <a:rPr lang="es-CR" sz="4400" dirty="0" smtClean="0"/>
              <a:t> 10)</a:t>
            </a:r>
          </a:p>
          <a:p>
            <a:pPr marL="742950" indent="-742950">
              <a:buFont typeface="+mj-lt"/>
              <a:buAutoNum type="arabicParenR"/>
            </a:pPr>
            <a:r>
              <a:rPr lang="es-CR" sz="4400" dirty="0" smtClean="0"/>
              <a:t>Leyes de lo limpio y lo inmundo (11-15)</a:t>
            </a:r>
          </a:p>
          <a:p>
            <a:pPr marL="742950" indent="-742950">
              <a:buFont typeface="+mj-lt"/>
              <a:buAutoNum type="arabicParenR"/>
            </a:pPr>
            <a:endParaRPr lang="es-CR" sz="4000" dirty="0" smtClean="0"/>
          </a:p>
        </p:txBody>
      </p:sp>
    </p:spTree>
    <p:extLst>
      <p:ext uri="{BB962C8B-B14F-4D97-AF65-F5344CB8AC3E}">
        <p14:creationId xmlns:p14="http://schemas.microsoft.com/office/powerpoint/2010/main" val="416204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247864"/>
          </a:xfrm>
          <a:prstGeom prst="rect">
            <a:avLst/>
          </a:prstGeom>
          <a:noFill/>
        </p:spPr>
        <p:txBody>
          <a:bodyPr wrap="square" rtlCol="0">
            <a:spAutoFit/>
          </a:bodyPr>
          <a:lstStyle/>
          <a:p>
            <a:pPr algn="ctr"/>
            <a:r>
              <a:rPr lang="es-CR" sz="4000" b="1" u="sng" dirty="0" smtClean="0"/>
              <a:t>Las vestiduras de los sacerdotes (Ex. 28)</a:t>
            </a:r>
          </a:p>
          <a:p>
            <a:pPr marL="363538" indent="-363538">
              <a:buFont typeface="Arial" panose="020B0604020202020204" pitchFamily="34" charset="0"/>
              <a:buChar char="•"/>
            </a:pPr>
            <a:r>
              <a:rPr lang="es-CR" sz="4000" dirty="0" smtClean="0"/>
              <a:t>En el turbante (mitra) del sumo sacerdote estaba colocada una lámina de oro puro con las palabras “SANTIDAD A JEHOVÁ” grabadas sobre ella.</a:t>
            </a:r>
          </a:p>
          <a:p>
            <a:pPr marL="363538" indent="-363538">
              <a:buFont typeface="Arial" panose="020B0604020202020204" pitchFamily="34" charset="0"/>
              <a:buChar char="•"/>
            </a:pPr>
            <a:r>
              <a:rPr lang="es-CR" sz="4000" dirty="0" smtClean="0"/>
              <a:t>Proclamaba que la santidad es la esencia de la naturaleza de Dios e indispensable para todo culto a él.</a:t>
            </a:r>
          </a:p>
          <a:p>
            <a:pPr marL="363538" indent="-363538">
              <a:buFont typeface="Arial" panose="020B0604020202020204" pitchFamily="34" charset="0"/>
              <a:buChar char="•"/>
            </a:pPr>
            <a:r>
              <a:rPr lang="es-CR" sz="4000" dirty="0" smtClean="0"/>
              <a:t>El sumo sacerdote era la personificación de Israel y siempre era su deber traer a la memoria de su pueblo la santidad de Dios.</a:t>
            </a:r>
          </a:p>
          <a:p>
            <a:endParaRPr lang="es-CR" sz="4000" dirty="0" smtClean="0"/>
          </a:p>
        </p:txBody>
      </p:sp>
    </p:spTree>
    <p:extLst>
      <p:ext uri="{BB962C8B-B14F-4D97-AF65-F5344CB8AC3E}">
        <p14:creationId xmlns:p14="http://schemas.microsoft.com/office/powerpoint/2010/main" val="269000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31169"/>
            <a:ext cx="12192001" cy="6701325"/>
          </a:xfrm>
          <a:prstGeom prst="rect">
            <a:avLst/>
          </a:prstGeom>
        </p:spPr>
      </p:pic>
      <p:sp>
        <p:nvSpPr>
          <p:cNvPr id="6" name="CuadroTexto 5"/>
          <p:cNvSpPr txBox="1"/>
          <p:nvPr/>
        </p:nvSpPr>
        <p:spPr>
          <a:xfrm>
            <a:off x="-1" y="900954"/>
            <a:ext cx="3859306" cy="1323439"/>
          </a:xfrm>
          <a:prstGeom prst="rect">
            <a:avLst/>
          </a:prstGeom>
          <a:noFill/>
        </p:spPr>
        <p:txBody>
          <a:bodyPr wrap="square" rtlCol="0">
            <a:spAutoFit/>
          </a:bodyPr>
          <a:lstStyle/>
          <a:p>
            <a:pPr algn="ctr"/>
            <a:r>
              <a:rPr lang="es-CR" sz="4000" b="1" dirty="0" smtClean="0"/>
              <a:t>La mitra del sumo sacerdote</a:t>
            </a:r>
            <a:endParaRPr lang="es-MX" sz="4000" b="1" dirty="0"/>
          </a:p>
        </p:txBody>
      </p:sp>
    </p:spTree>
    <p:extLst>
      <p:ext uri="{BB962C8B-B14F-4D97-AF65-F5344CB8AC3E}">
        <p14:creationId xmlns:p14="http://schemas.microsoft.com/office/powerpoint/2010/main" val="151782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3" name="CuadroTexto 2"/>
          <p:cNvSpPr txBox="1"/>
          <p:nvPr/>
        </p:nvSpPr>
        <p:spPr>
          <a:xfrm>
            <a:off x="0" y="1032171"/>
            <a:ext cx="12192000" cy="677108"/>
          </a:xfrm>
          <a:prstGeom prst="rect">
            <a:avLst/>
          </a:prstGeom>
          <a:noFill/>
        </p:spPr>
        <p:txBody>
          <a:bodyPr wrap="square" rtlCol="0">
            <a:spAutoFit/>
          </a:bodyPr>
          <a:lstStyle/>
          <a:p>
            <a:pPr algn="ctr"/>
            <a:endParaRPr lang="es-CR" sz="3800" dirty="0" smtClean="0"/>
          </a:p>
        </p:txBody>
      </p:sp>
      <p:pic>
        <p:nvPicPr>
          <p:cNvPr id="7" name="Imagen 6"/>
          <p:cNvPicPr>
            <a:picLocks noChangeAspect="1"/>
          </p:cNvPicPr>
          <p:nvPr/>
        </p:nvPicPr>
        <p:blipFill>
          <a:blip r:embed="rId2"/>
          <a:stretch>
            <a:fillRect/>
          </a:stretch>
        </p:blipFill>
        <p:spPr>
          <a:xfrm>
            <a:off x="3629220" y="0"/>
            <a:ext cx="4586934" cy="6862482"/>
          </a:xfrm>
          <a:prstGeom prst="rect">
            <a:avLst/>
          </a:prstGeom>
        </p:spPr>
      </p:pic>
      <p:sp>
        <p:nvSpPr>
          <p:cNvPr id="9" name="CuadroTexto 8"/>
          <p:cNvSpPr txBox="1"/>
          <p:nvPr/>
        </p:nvSpPr>
        <p:spPr>
          <a:xfrm>
            <a:off x="1801163" y="362196"/>
            <a:ext cx="1748118" cy="646331"/>
          </a:xfrm>
          <a:prstGeom prst="rect">
            <a:avLst/>
          </a:prstGeom>
          <a:noFill/>
        </p:spPr>
        <p:txBody>
          <a:bodyPr wrap="square" rtlCol="0">
            <a:spAutoFit/>
          </a:bodyPr>
          <a:lstStyle/>
          <a:p>
            <a:r>
              <a:rPr lang="es-CR" sz="3600" dirty="0" smtClean="0"/>
              <a:t>La mitra </a:t>
            </a:r>
            <a:endParaRPr lang="es-MX" sz="3600" dirty="0"/>
          </a:p>
        </p:txBody>
      </p:sp>
      <p:cxnSp>
        <p:nvCxnSpPr>
          <p:cNvPr id="11" name="Conector recto de flecha 10"/>
          <p:cNvCxnSpPr/>
          <p:nvPr/>
        </p:nvCxnSpPr>
        <p:spPr>
          <a:xfrm flipV="1">
            <a:off x="3469341" y="470648"/>
            <a:ext cx="1613647" cy="2147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8552329" y="362196"/>
            <a:ext cx="3639671" cy="646331"/>
          </a:xfrm>
          <a:prstGeom prst="rect">
            <a:avLst/>
          </a:prstGeom>
          <a:noFill/>
        </p:spPr>
        <p:txBody>
          <a:bodyPr wrap="square" rtlCol="0">
            <a:spAutoFit/>
          </a:bodyPr>
          <a:lstStyle/>
          <a:p>
            <a:r>
              <a:rPr lang="es-CR" sz="3600" dirty="0" smtClean="0"/>
              <a:t>La lámina de oro</a:t>
            </a:r>
            <a:endParaRPr lang="es-MX" sz="3600" dirty="0"/>
          </a:p>
        </p:txBody>
      </p:sp>
      <p:cxnSp>
        <p:nvCxnSpPr>
          <p:cNvPr id="17" name="Conector recto de flecha 16"/>
          <p:cNvCxnSpPr>
            <a:stCxn id="13" idx="1"/>
          </p:cNvCxnSpPr>
          <p:nvPr/>
        </p:nvCxnSpPr>
        <p:spPr>
          <a:xfrm flipH="1" flipV="1">
            <a:off x="5620871" y="362196"/>
            <a:ext cx="2931458" cy="3231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9022975" y="5325035"/>
            <a:ext cx="2017059" cy="646331"/>
          </a:xfrm>
          <a:prstGeom prst="rect">
            <a:avLst/>
          </a:prstGeom>
          <a:noFill/>
        </p:spPr>
        <p:txBody>
          <a:bodyPr wrap="square" rtlCol="0">
            <a:spAutoFit/>
          </a:bodyPr>
          <a:lstStyle/>
          <a:p>
            <a:r>
              <a:rPr lang="es-CR" sz="3600" dirty="0" smtClean="0"/>
              <a:t>La túnica</a:t>
            </a:r>
            <a:endParaRPr lang="es-MX" sz="3600" dirty="0"/>
          </a:p>
        </p:txBody>
      </p:sp>
      <p:cxnSp>
        <p:nvCxnSpPr>
          <p:cNvPr id="20" name="Conector recto de flecha 19"/>
          <p:cNvCxnSpPr>
            <a:stCxn id="18" idx="1"/>
          </p:cNvCxnSpPr>
          <p:nvPr/>
        </p:nvCxnSpPr>
        <p:spPr>
          <a:xfrm flipH="1">
            <a:off x="6293224" y="5648201"/>
            <a:ext cx="2729751" cy="4567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760079" y="4128247"/>
            <a:ext cx="1532966" cy="646331"/>
          </a:xfrm>
          <a:prstGeom prst="rect">
            <a:avLst/>
          </a:prstGeom>
          <a:noFill/>
        </p:spPr>
        <p:txBody>
          <a:bodyPr wrap="square" rtlCol="0">
            <a:spAutoFit/>
          </a:bodyPr>
          <a:lstStyle/>
          <a:p>
            <a:r>
              <a:rPr lang="es-CR" sz="3600" dirty="0" smtClean="0"/>
              <a:t>El efod</a:t>
            </a:r>
            <a:endParaRPr lang="es-MX" sz="3600" dirty="0"/>
          </a:p>
        </p:txBody>
      </p:sp>
      <p:cxnSp>
        <p:nvCxnSpPr>
          <p:cNvPr id="23" name="Conector recto de flecha 22"/>
          <p:cNvCxnSpPr>
            <a:stCxn id="21" idx="3"/>
          </p:cNvCxnSpPr>
          <p:nvPr/>
        </p:nvCxnSpPr>
        <p:spPr>
          <a:xfrm flipV="1">
            <a:off x="3293045" y="4128247"/>
            <a:ext cx="2193355" cy="3231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492624" y="5648200"/>
            <a:ext cx="1976717" cy="646331"/>
          </a:xfrm>
          <a:prstGeom prst="rect">
            <a:avLst/>
          </a:prstGeom>
          <a:noFill/>
        </p:spPr>
        <p:txBody>
          <a:bodyPr wrap="square" rtlCol="0">
            <a:spAutoFit/>
          </a:bodyPr>
          <a:lstStyle/>
          <a:p>
            <a:r>
              <a:rPr lang="es-CR" sz="3600" dirty="0" smtClean="0"/>
              <a:t>El manto</a:t>
            </a:r>
            <a:endParaRPr lang="es-MX" sz="3600" dirty="0"/>
          </a:p>
        </p:txBody>
      </p:sp>
      <p:cxnSp>
        <p:nvCxnSpPr>
          <p:cNvPr id="26" name="Conector recto de flecha 25"/>
          <p:cNvCxnSpPr/>
          <p:nvPr/>
        </p:nvCxnSpPr>
        <p:spPr>
          <a:xfrm flipV="1">
            <a:off x="3293045" y="5325035"/>
            <a:ext cx="2193355" cy="6463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8552328" y="2769021"/>
            <a:ext cx="3293045" cy="646331"/>
          </a:xfrm>
          <a:prstGeom prst="rect">
            <a:avLst/>
          </a:prstGeom>
          <a:noFill/>
        </p:spPr>
        <p:txBody>
          <a:bodyPr wrap="square" rtlCol="0">
            <a:spAutoFit/>
          </a:bodyPr>
          <a:lstStyle/>
          <a:p>
            <a:r>
              <a:rPr lang="es-CR" sz="3600" dirty="0" smtClean="0"/>
              <a:t>El cinto del efod</a:t>
            </a:r>
            <a:endParaRPr lang="es-MX" sz="3600" dirty="0"/>
          </a:p>
        </p:txBody>
      </p:sp>
      <p:cxnSp>
        <p:nvCxnSpPr>
          <p:cNvPr id="29" name="Conector recto de flecha 28"/>
          <p:cNvCxnSpPr>
            <a:stCxn id="27" idx="1"/>
          </p:cNvCxnSpPr>
          <p:nvPr/>
        </p:nvCxnSpPr>
        <p:spPr>
          <a:xfrm flipH="1" flipV="1">
            <a:off x="6051176" y="2864224"/>
            <a:ext cx="2501152" cy="2279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8216155" y="1869141"/>
            <a:ext cx="3975846" cy="646331"/>
          </a:xfrm>
          <a:prstGeom prst="rect">
            <a:avLst/>
          </a:prstGeom>
          <a:noFill/>
        </p:spPr>
        <p:txBody>
          <a:bodyPr wrap="square" rtlCol="0">
            <a:spAutoFit/>
          </a:bodyPr>
          <a:lstStyle/>
          <a:p>
            <a:r>
              <a:rPr lang="es-CR" sz="3600" dirty="0" smtClean="0"/>
              <a:t>El pectoral del juicio</a:t>
            </a:r>
            <a:endParaRPr lang="es-MX" sz="3600" dirty="0"/>
          </a:p>
        </p:txBody>
      </p:sp>
      <p:cxnSp>
        <p:nvCxnSpPr>
          <p:cNvPr id="32" name="Conector recto de flecha 31"/>
          <p:cNvCxnSpPr>
            <a:stCxn id="30" idx="1"/>
          </p:cNvCxnSpPr>
          <p:nvPr/>
        </p:nvCxnSpPr>
        <p:spPr>
          <a:xfrm flipH="1" flipV="1">
            <a:off x="6051176" y="1976718"/>
            <a:ext cx="2164979" cy="215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228600" y="1600200"/>
            <a:ext cx="3240741" cy="1754326"/>
          </a:xfrm>
          <a:prstGeom prst="rect">
            <a:avLst/>
          </a:prstGeom>
          <a:noFill/>
        </p:spPr>
        <p:txBody>
          <a:bodyPr wrap="square" rtlCol="0">
            <a:spAutoFit/>
          </a:bodyPr>
          <a:lstStyle/>
          <a:p>
            <a:pPr algn="ctr"/>
            <a:r>
              <a:rPr lang="es-CR" sz="5400" u="sng" dirty="0" smtClean="0">
                <a:solidFill>
                  <a:srgbClr val="540000"/>
                </a:solidFill>
              </a:rPr>
              <a:t>El sumo sacerdote</a:t>
            </a:r>
            <a:endParaRPr lang="es-MX" sz="5400" u="sng" dirty="0">
              <a:solidFill>
                <a:srgbClr val="540000"/>
              </a:solidFill>
            </a:endParaRPr>
          </a:p>
        </p:txBody>
      </p:sp>
    </p:spTree>
    <p:extLst>
      <p:ext uri="{BB962C8B-B14F-4D97-AF65-F5344CB8AC3E}">
        <p14:creationId xmlns:p14="http://schemas.microsoft.com/office/powerpoint/2010/main" val="95983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algn="ctr"/>
            <a:r>
              <a:rPr lang="es-CR" sz="4000" b="1" u="sng" dirty="0" smtClean="0"/>
              <a:t>El sostén de los sacerdotes (</a:t>
            </a:r>
            <a:r>
              <a:rPr lang="es-CR" sz="4000" b="1" u="sng" dirty="0" err="1" smtClean="0"/>
              <a:t>Num</a:t>
            </a:r>
            <a:r>
              <a:rPr lang="es-CR" sz="4000" b="1" u="sng" dirty="0" smtClean="0"/>
              <a:t> 18:8-32)</a:t>
            </a:r>
          </a:p>
          <a:p>
            <a:pPr marL="363538" indent="-363538">
              <a:buFont typeface="Arial" panose="020B0604020202020204" pitchFamily="34" charset="0"/>
              <a:buChar char="•"/>
            </a:pPr>
            <a:r>
              <a:rPr lang="es-CR" sz="4000" dirty="0" smtClean="0"/>
              <a:t>Los sacerdotes recibieron trece de las cuarenta y ocho ciudades que fueron dadas a los levitas. Ni los levitas ni los sacerdotes recibieron terreno </a:t>
            </a:r>
            <a:r>
              <a:rPr lang="es-CR" sz="4000" dirty="0" smtClean="0"/>
              <a:t>cuando </a:t>
            </a:r>
            <a:r>
              <a:rPr lang="es-CR" sz="4000" dirty="0" smtClean="0"/>
              <a:t>Josué repartió Canaán porque Jehová había de ser su parte y heredad (18:20)</a:t>
            </a:r>
          </a:p>
          <a:p>
            <a:pPr marL="363538" indent="-363538">
              <a:buFont typeface="Arial" panose="020B0604020202020204" pitchFamily="34" charset="0"/>
              <a:buChar char="•"/>
            </a:pPr>
            <a:r>
              <a:rPr lang="es-CR" sz="4000" dirty="0" smtClean="0"/>
              <a:t>Los levitas que cuidaban del tabernáculo y lo llevaban, recibían los diezmos de las otras tribus.</a:t>
            </a:r>
          </a:p>
        </p:txBody>
      </p:sp>
    </p:spTree>
    <p:extLst>
      <p:ext uri="{BB962C8B-B14F-4D97-AF65-F5344CB8AC3E}">
        <p14:creationId xmlns:p14="http://schemas.microsoft.com/office/powerpoint/2010/main" val="271427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algn="ctr"/>
            <a:r>
              <a:rPr lang="es-CR" sz="4000" b="1" u="sng" dirty="0" smtClean="0"/>
              <a:t>El sostén de los sacerdotes (</a:t>
            </a:r>
            <a:r>
              <a:rPr lang="es-CR" sz="4000" b="1" u="sng" dirty="0" err="1" smtClean="0"/>
              <a:t>Num</a:t>
            </a:r>
            <a:r>
              <a:rPr lang="es-CR" sz="4000" b="1" u="sng" dirty="0" smtClean="0"/>
              <a:t> 18:8-32)</a:t>
            </a:r>
          </a:p>
          <a:p>
            <a:pPr marL="363538" indent="-363538">
              <a:buFont typeface="Arial" panose="020B0604020202020204" pitchFamily="34" charset="0"/>
              <a:buChar char="•"/>
            </a:pPr>
            <a:r>
              <a:rPr lang="es-CR" sz="4000" dirty="0" smtClean="0"/>
              <a:t>A su vez daban sus diezmos a los sacerdotes (18:28).</a:t>
            </a:r>
          </a:p>
          <a:p>
            <a:pPr marL="363538" indent="-363538">
              <a:buFont typeface="Arial" panose="020B0604020202020204" pitchFamily="34" charset="0"/>
              <a:buChar char="•"/>
            </a:pPr>
            <a:r>
              <a:rPr lang="es-CR" sz="4000" dirty="0" smtClean="0"/>
              <a:t>Además los sacerdotes recibían la carne de ciertos sacrificios, las primicias, lo consagrado de los votos y los primogénitos de los animales.</a:t>
            </a:r>
          </a:p>
          <a:p>
            <a:pPr marL="363538" indent="-363538">
              <a:buFont typeface="Arial" panose="020B0604020202020204" pitchFamily="34" charset="0"/>
              <a:buChar char="•"/>
            </a:pPr>
            <a:r>
              <a:rPr lang="es-CR" sz="4000" dirty="0" smtClean="0"/>
              <a:t>Así se sostenían bien pero a la vez no tan abundantemente como los sacerdotes de ciertas naciones paganas.</a:t>
            </a:r>
          </a:p>
        </p:txBody>
      </p:sp>
    </p:spTree>
    <p:extLst>
      <p:ext uri="{BB962C8B-B14F-4D97-AF65-F5344CB8AC3E}">
        <p14:creationId xmlns:p14="http://schemas.microsoft.com/office/powerpoint/2010/main" val="2824249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b="1" u="sng" dirty="0" smtClean="0"/>
              <a:t>El sostén de los sacerdotes (</a:t>
            </a:r>
            <a:r>
              <a:rPr lang="es-CR" sz="4000" b="1" u="sng" dirty="0" err="1" smtClean="0"/>
              <a:t>Num</a:t>
            </a:r>
            <a:r>
              <a:rPr lang="es-CR" sz="4000" b="1" u="sng" dirty="0" smtClean="0"/>
              <a:t> 18:8-32)</a:t>
            </a:r>
          </a:p>
          <a:p>
            <a:pPr marL="363538" indent="-363538">
              <a:buFont typeface="Arial" panose="020B0604020202020204" pitchFamily="34" charset="0"/>
              <a:buChar char="•"/>
            </a:pPr>
            <a:r>
              <a:rPr lang="es-CR" sz="4000" dirty="0" smtClean="0"/>
              <a:t>Se ilustra el principio expresado por el apóstol Pablo: “¿No sabéis que los que trabajan en las cosas sagradas, comen del templo?...Así también ordenó el Señor a los que anuncian el evangelio, que vivan del evangelio (I </a:t>
            </a:r>
            <a:r>
              <a:rPr lang="es-CR" sz="4000" dirty="0" err="1" smtClean="0"/>
              <a:t>Cor</a:t>
            </a:r>
            <a:r>
              <a:rPr lang="es-CR" sz="4000" dirty="0" smtClean="0"/>
              <a:t> 9:13, 14).</a:t>
            </a:r>
          </a:p>
          <a:p>
            <a:pPr marL="363538" indent="-363538">
              <a:buFont typeface="Arial" panose="020B0604020202020204" pitchFamily="34" charset="0"/>
              <a:buChar char="•"/>
            </a:pPr>
            <a:r>
              <a:rPr lang="es-CR" sz="4000" dirty="0" smtClean="0"/>
              <a:t>Y los ministros del Señor deben tener la actitud del salmista: </a:t>
            </a:r>
            <a:r>
              <a:rPr lang="es-CR" sz="4000" dirty="0" smtClean="0">
                <a:solidFill>
                  <a:srgbClr val="540000"/>
                </a:solidFill>
              </a:rPr>
              <a:t>“Jehová es la Proción de mi heredad y de mi copa; Tú sustentas mi suerte…” </a:t>
            </a:r>
            <a:r>
              <a:rPr lang="es-CR" sz="4000" dirty="0" smtClean="0"/>
              <a:t>(Sal 16:5,6).</a:t>
            </a:r>
          </a:p>
        </p:txBody>
      </p:sp>
    </p:spTree>
    <p:extLst>
      <p:ext uri="{BB962C8B-B14F-4D97-AF65-F5344CB8AC3E}">
        <p14:creationId xmlns:p14="http://schemas.microsoft.com/office/powerpoint/2010/main" val="3994584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b="1"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b="1"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pic>
        <p:nvPicPr>
          <p:cNvPr id="4" name="Imagen 3"/>
          <p:cNvPicPr>
            <a:picLocks noChangeAspect="1"/>
          </p:cNvPicPr>
          <p:nvPr/>
        </p:nvPicPr>
        <p:blipFill>
          <a:blip r:embed="rId2"/>
          <a:stretch>
            <a:fillRect/>
          </a:stretch>
        </p:blipFill>
        <p:spPr>
          <a:xfrm>
            <a:off x="0" y="1008528"/>
            <a:ext cx="12192000" cy="5864629"/>
          </a:xfrm>
          <a:prstGeom prst="rect">
            <a:avLst/>
          </a:prstGeom>
        </p:spPr>
      </p:pic>
    </p:spTree>
    <p:extLst>
      <p:ext uri="{BB962C8B-B14F-4D97-AF65-F5344CB8AC3E}">
        <p14:creationId xmlns:p14="http://schemas.microsoft.com/office/powerpoint/2010/main" val="1950604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4401205"/>
          </a:xfrm>
          <a:prstGeom prst="rect">
            <a:avLst/>
          </a:prstGeom>
          <a:noFill/>
        </p:spPr>
        <p:txBody>
          <a:bodyPr wrap="square" rtlCol="0">
            <a:spAutoFit/>
          </a:bodyPr>
          <a:lstStyle/>
          <a:p>
            <a:pPr marL="363538" indent="-363538">
              <a:buFont typeface="Arial" panose="020B0604020202020204" pitchFamily="34" charset="0"/>
              <a:buChar char="•"/>
            </a:pPr>
            <a:r>
              <a:rPr lang="es-CR" sz="4000" dirty="0" smtClean="0"/>
              <a:t>La ceremonia en que se consagraba a los sacerdotes se celebraba en presencia de todo el pueblo.</a:t>
            </a:r>
          </a:p>
          <a:p>
            <a:pPr marL="363538" indent="-363538">
              <a:buFont typeface="Arial" panose="020B0604020202020204" pitchFamily="34" charset="0"/>
              <a:buChar char="•"/>
            </a:pPr>
            <a:r>
              <a:rPr lang="es-CR" sz="4000" dirty="0" smtClean="0"/>
              <a:t>Moisés ministraba como sacerdote oficiante.</a:t>
            </a:r>
          </a:p>
          <a:p>
            <a:pPr marL="363538" indent="-363538">
              <a:buFont typeface="Arial" panose="020B0604020202020204" pitchFamily="34" charset="0"/>
              <a:buChar char="•"/>
            </a:pPr>
            <a:r>
              <a:rPr lang="es-CR" sz="4000" dirty="0" smtClean="0"/>
              <a:t>Todos los detalles de la ceremonia señalan la trascendencia de Dios. Él está con su pueblo pero ellos no deben tratarlo con familiaridad. Solamente pueden acercarse a él por los medios que Él prescribe.</a:t>
            </a:r>
          </a:p>
        </p:txBody>
      </p:sp>
    </p:spTree>
    <p:extLst>
      <p:ext uri="{BB962C8B-B14F-4D97-AF65-F5344CB8AC3E}">
        <p14:creationId xmlns:p14="http://schemas.microsoft.com/office/powerpoint/2010/main" val="858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4401205"/>
          </a:xfrm>
          <a:prstGeom prst="rect">
            <a:avLst/>
          </a:prstGeom>
          <a:noFill/>
        </p:spPr>
        <p:txBody>
          <a:bodyPr wrap="square" rtlCol="0">
            <a:spAutoFit/>
          </a:bodyPr>
          <a:lstStyle/>
          <a:p>
            <a:pPr marL="363538" indent="-363538">
              <a:buFont typeface="Arial" panose="020B0604020202020204" pitchFamily="34" charset="0"/>
              <a:buChar char="•"/>
            </a:pPr>
            <a:r>
              <a:rPr lang="es-CR" sz="4000" dirty="0"/>
              <a:t>El pecado impide a los hombres acercarse a su presencia</a:t>
            </a:r>
            <a:r>
              <a:rPr lang="es-CR" sz="4000" dirty="0" smtClean="0"/>
              <a:t>.</a:t>
            </a:r>
          </a:p>
          <a:p>
            <a:pPr marL="363538" indent="-363538">
              <a:buFont typeface="Arial" panose="020B0604020202020204" pitchFamily="34" charset="0"/>
              <a:buChar char="•"/>
            </a:pPr>
            <a:r>
              <a:rPr lang="es-CR" sz="4000" dirty="0" smtClean="0"/>
              <a:t>Los sacerdotes y todo lo empleado por ellos tenía que ser consagrado al servicio divino.</a:t>
            </a:r>
          </a:p>
          <a:p>
            <a:pPr marL="363538" indent="-363538">
              <a:buFont typeface="Arial" panose="020B0604020202020204" pitchFamily="34" charset="0"/>
              <a:buChar char="•"/>
            </a:pPr>
            <a:r>
              <a:rPr lang="es-CR" sz="4000" dirty="0" smtClean="0"/>
              <a:t>Por lo tanto, Aarón y sus hijos tenían que estar debidamente limpios y ataviados y haber expiado sus pecados antes de asumir los deberes sacerdotales.</a:t>
            </a:r>
            <a:endParaRPr lang="es-MX" sz="4000" dirty="0"/>
          </a:p>
        </p:txBody>
      </p:sp>
    </p:spTree>
    <p:extLst>
      <p:ext uri="{BB962C8B-B14F-4D97-AF65-F5344CB8AC3E}">
        <p14:creationId xmlns:p14="http://schemas.microsoft.com/office/powerpoint/2010/main" val="1905263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a:pPr>
            <a:r>
              <a:rPr lang="es-CR" sz="4000" dirty="0" smtClean="0"/>
              <a:t>El lavamiento: </a:t>
            </a:r>
            <a:r>
              <a:rPr lang="es-MX" sz="4000" dirty="0" smtClean="0">
                <a:solidFill>
                  <a:srgbClr val="540000"/>
                </a:solidFill>
              </a:rPr>
              <a:t>“Entonces </a:t>
            </a:r>
            <a:r>
              <a:rPr lang="es-MX" sz="4000" dirty="0">
                <a:solidFill>
                  <a:srgbClr val="540000"/>
                </a:solidFill>
              </a:rPr>
              <a:t>Moisés hizo acercarse a Aarón y a sus hijos, y los lavó con </a:t>
            </a:r>
            <a:r>
              <a:rPr lang="es-MX" sz="4000" dirty="0" smtClean="0">
                <a:solidFill>
                  <a:srgbClr val="540000"/>
                </a:solidFill>
              </a:rPr>
              <a:t>agua”</a:t>
            </a:r>
            <a:r>
              <a:rPr lang="es-MX" sz="4000" dirty="0" smtClean="0"/>
              <a:t>(8:6)</a:t>
            </a:r>
          </a:p>
        </p:txBody>
      </p:sp>
      <p:pic>
        <p:nvPicPr>
          <p:cNvPr id="7" name="Imagen 6"/>
          <p:cNvPicPr>
            <a:picLocks noChangeAspect="1"/>
          </p:cNvPicPr>
          <p:nvPr/>
        </p:nvPicPr>
        <p:blipFill>
          <a:blip r:embed="rId2"/>
          <a:stretch>
            <a:fillRect/>
          </a:stretch>
        </p:blipFill>
        <p:spPr>
          <a:xfrm>
            <a:off x="7234518" y="3160059"/>
            <a:ext cx="4957482" cy="3697941"/>
          </a:xfrm>
          <a:prstGeom prst="rect">
            <a:avLst/>
          </a:prstGeom>
        </p:spPr>
      </p:pic>
      <p:sp>
        <p:nvSpPr>
          <p:cNvPr id="8" name="CuadroTexto 7"/>
          <p:cNvSpPr txBox="1"/>
          <p:nvPr/>
        </p:nvSpPr>
        <p:spPr>
          <a:xfrm>
            <a:off x="0" y="3160059"/>
            <a:ext cx="6844553" cy="3785652"/>
          </a:xfrm>
          <a:prstGeom prst="rect">
            <a:avLst/>
          </a:prstGeom>
          <a:noFill/>
        </p:spPr>
        <p:txBody>
          <a:bodyPr wrap="square" rtlCol="0">
            <a:spAutoFit/>
          </a:bodyPr>
          <a:lstStyle/>
          <a:p>
            <a:pPr algn="just"/>
            <a:r>
              <a:rPr lang="es-CR" sz="4000" dirty="0"/>
              <a:t>Aarón y sus hijos fueron sometidos a </a:t>
            </a:r>
            <a:r>
              <a:rPr lang="es-CR" sz="4000" dirty="0" smtClean="0"/>
              <a:t>un baño completo que simbolizaba la purificación interna sin la cual nadie podía acercarse a Dios ni servir en las cosas sagradas.</a:t>
            </a:r>
            <a:endParaRPr lang="es-CR" sz="4000" dirty="0"/>
          </a:p>
        </p:txBody>
      </p:sp>
    </p:spTree>
    <p:extLst>
      <p:ext uri="{BB962C8B-B14F-4D97-AF65-F5344CB8AC3E}">
        <p14:creationId xmlns:p14="http://schemas.microsoft.com/office/powerpoint/2010/main" val="110587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b="1"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b="1"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18209"/>
            <a:ext cx="12192001" cy="58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95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323439"/>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2"/>
            </a:pPr>
            <a:r>
              <a:rPr lang="es-CR" sz="4000" dirty="0" smtClean="0"/>
              <a:t>La entrega de las vestiduras sagradas (8:7-9)</a:t>
            </a:r>
          </a:p>
        </p:txBody>
      </p:sp>
      <p:sp>
        <p:nvSpPr>
          <p:cNvPr id="5" name="CuadroTexto 4"/>
          <p:cNvSpPr txBox="1"/>
          <p:nvPr/>
        </p:nvSpPr>
        <p:spPr>
          <a:xfrm>
            <a:off x="4195481" y="2331966"/>
            <a:ext cx="7996519" cy="4401205"/>
          </a:xfrm>
          <a:prstGeom prst="rect">
            <a:avLst/>
          </a:prstGeom>
          <a:noFill/>
        </p:spPr>
        <p:txBody>
          <a:bodyPr wrap="square" rtlCol="0">
            <a:spAutoFit/>
          </a:bodyPr>
          <a:lstStyle/>
          <a:p>
            <a:r>
              <a:rPr lang="es-CR" sz="4000" dirty="0"/>
              <a:t>Primero Aarón, el sumo sacerdote, fue ataviado con las vestiduras santas. La magnificencia de ellas indicaba la dignidad del oficio de sumo sacerdote.</a:t>
            </a:r>
          </a:p>
          <a:p>
            <a:r>
              <a:rPr lang="es-CR" sz="4000" dirty="0"/>
              <a:t>Las vestiduras debían inspirar respeto hacia los ministros de la religión.</a:t>
            </a:r>
          </a:p>
        </p:txBody>
      </p:sp>
      <p:pic>
        <p:nvPicPr>
          <p:cNvPr id="6" name="Imagen 5"/>
          <p:cNvPicPr>
            <a:picLocks noChangeAspect="1"/>
          </p:cNvPicPr>
          <p:nvPr/>
        </p:nvPicPr>
        <p:blipFill>
          <a:blip r:embed="rId2"/>
          <a:stretch>
            <a:fillRect/>
          </a:stretch>
        </p:blipFill>
        <p:spPr>
          <a:xfrm>
            <a:off x="-1" y="2331437"/>
            <a:ext cx="3980329" cy="4526563"/>
          </a:xfrm>
          <a:prstGeom prst="rect">
            <a:avLst/>
          </a:prstGeom>
        </p:spPr>
      </p:pic>
    </p:spTree>
    <p:extLst>
      <p:ext uri="{BB962C8B-B14F-4D97-AF65-F5344CB8AC3E}">
        <p14:creationId xmlns:p14="http://schemas.microsoft.com/office/powerpoint/2010/main" val="965179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323439"/>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2"/>
            </a:pPr>
            <a:r>
              <a:rPr lang="es-CR" sz="4000" dirty="0" smtClean="0"/>
              <a:t>La entrega de las vestiduras sagradas (8:7-9)</a:t>
            </a:r>
          </a:p>
        </p:txBody>
      </p:sp>
      <p:sp>
        <p:nvSpPr>
          <p:cNvPr id="5" name="CuadroTexto 4"/>
          <p:cNvSpPr txBox="1"/>
          <p:nvPr/>
        </p:nvSpPr>
        <p:spPr>
          <a:xfrm>
            <a:off x="1331259" y="3321356"/>
            <a:ext cx="7839635" cy="1938992"/>
          </a:xfrm>
          <a:prstGeom prst="rect">
            <a:avLst/>
          </a:prstGeom>
          <a:noFill/>
        </p:spPr>
        <p:txBody>
          <a:bodyPr wrap="square" rtlCol="0">
            <a:spAutoFit/>
          </a:bodyPr>
          <a:lstStyle/>
          <a:p>
            <a:r>
              <a:rPr lang="es-CR" sz="4000" dirty="0" smtClean="0"/>
              <a:t>Los hijos de Aarón, los sacerdotes comunes, fueron vestidos con las  vestiduras blancas</a:t>
            </a:r>
            <a:endParaRPr lang="es-CR" sz="4000" dirty="0"/>
          </a:p>
        </p:txBody>
      </p:sp>
      <p:pic>
        <p:nvPicPr>
          <p:cNvPr id="7" name="Imagen 6"/>
          <p:cNvPicPr>
            <a:picLocks noChangeAspect="1"/>
          </p:cNvPicPr>
          <p:nvPr/>
        </p:nvPicPr>
        <p:blipFill rotWithShape="1">
          <a:blip r:embed="rId2"/>
          <a:srcRect l="61882" t="11425" r="8824" b="32681"/>
          <a:stretch/>
        </p:blipFill>
        <p:spPr>
          <a:xfrm>
            <a:off x="9641541" y="2441672"/>
            <a:ext cx="2550459" cy="4416328"/>
          </a:xfrm>
          <a:prstGeom prst="rect">
            <a:avLst/>
          </a:prstGeom>
        </p:spPr>
      </p:pic>
    </p:spTree>
    <p:extLst>
      <p:ext uri="{BB962C8B-B14F-4D97-AF65-F5344CB8AC3E}">
        <p14:creationId xmlns:p14="http://schemas.microsoft.com/office/powerpoint/2010/main" val="810478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323439"/>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3"/>
            </a:pPr>
            <a:r>
              <a:rPr lang="es-CR" sz="4000" dirty="0" smtClean="0"/>
              <a:t>El ungimiento de Aarón (8:12)</a:t>
            </a:r>
          </a:p>
        </p:txBody>
      </p:sp>
      <p:sp>
        <p:nvSpPr>
          <p:cNvPr id="5" name="CuadroTexto 4"/>
          <p:cNvSpPr txBox="1"/>
          <p:nvPr/>
        </p:nvSpPr>
        <p:spPr>
          <a:xfrm>
            <a:off x="3774142" y="2331966"/>
            <a:ext cx="8417858" cy="4401205"/>
          </a:xfrm>
          <a:prstGeom prst="rect">
            <a:avLst/>
          </a:prstGeom>
          <a:noFill/>
        </p:spPr>
        <p:txBody>
          <a:bodyPr wrap="square" rtlCol="0">
            <a:spAutoFit/>
          </a:bodyPr>
          <a:lstStyle/>
          <a:p>
            <a:r>
              <a:rPr lang="es-MX" sz="4000" dirty="0" smtClean="0">
                <a:solidFill>
                  <a:srgbClr val="540000"/>
                </a:solidFill>
              </a:rPr>
              <a:t>“Y </a:t>
            </a:r>
            <a:r>
              <a:rPr lang="es-MX" sz="4000" dirty="0">
                <a:solidFill>
                  <a:srgbClr val="540000"/>
                </a:solidFill>
              </a:rPr>
              <a:t>derramó del aceite de la unción sobre la cabeza de Aarón, y lo ungió para </a:t>
            </a:r>
            <a:r>
              <a:rPr lang="es-MX" sz="4000" dirty="0" smtClean="0">
                <a:solidFill>
                  <a:srgbClr val="540000"/>
                </a:solidFill>
              </a:rPr>
              <a:t>santificarlo”</a:t>
            </a:r>
          </a:p>
          <a:p>
            <a:r>
              <a:rPr lang="es-MX" sz="4000" dirty="0" smtClean="0"/>
              <a:t>Este </a:t>
            </a:r>
            <a:r>
              <a:rPr lang="es-MX" sz="4000" dirty="0"/>
              <a:t>"aceite de la unción" se men­ciona después en 10:7 y en 21:10; en los dos textos se nota la gran importancia de este acto.</a:t>
            </a:r>
            <a:endParaRPr lang="es-MX" sz="4000" dirty="0">
              <a:solidFill>
                <a:srgbClr val="540000"/>
              </a:solidFill>
            </a:endParaRPr>
          </a:p>
        </p:txBody>
      </p:sp>
      <p:pic>
        <p:nvPicPr>
          <p:cNvPr id="2050" name="Picture 2" descr="http://www.thestudiesinthescriptures.com/0%20images/Tabernacle/Drawings/B03B_Annointing_Aa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8112"/>
            <a:ext cx="3213847" cy="449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1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3785652"/>
          </a:xfrm>
          <a:prstGeom prst="rect">
            <a:avLst/>
          </a:prstGeom>
          <a:noFill/>
        </p:spPr>
        <p:txBody>
          <a:bodyPr wrap="square" rtlCol="0">
            <a:spAutoFit/>
          </a:bodyPr>
          <a:lstStyle/>
          <a:p>
            <a:pPr algn="ctr"/>
            <a:r>
              <a:rPr lang="es-CR" sz="4000" b="1" u="sng" dirty="0" smtClean="0"/>
              <a:t>La ceremonia de consagración</a:t>
            </a:r>
          </a:p>
          <a:p>
            <a:pPr algn="ctr"/>
            <a:endParaRPr lang="es-CR" sz="4000" b="1" u="sng" dirty="0" smtClean="0"/>
          </a:p>
          <a:p>
            <a:pPr marL="742950" indent="-742950">
              <a:buFont typeface="+mj-lt"/>
              <a:buAutoNum type="arabicParenR" startAt="4"/>
            </a:pPr>
            <a:r>
              <a:rPr lang="es-CR" sz="4000" dirty="0" smtClean="0"/>
              <a:t>Los sacrificios de consagración (8:14-36)</a:t>
            </a:r>
          </a:p>
          <a:p>
            <a:pPr marL="806450"/>
            <a:endParaRPr lang="es-CR" sz="4000" dirty="0" smtClean="0"/>
          </a:p>
          <a:p>
            <a:pPr marL="806450"/>
            <a:r>
              <a:rPr lang="es-CR" sz="4000" dirty="0" smtClean="0"/>
              <a:t>Las ofrendas fueron de casi todas las clases nombradas por Dios.</a:t>
            </a:r>
          </a:p>
        </p:txBody>
      </p:sp>
    </p:spTree>
    <p:extLst>
      <p:ext uri="{BB962C8B-B14F-4D97-AF65-F5344CB8AC3E}">
        <p14:creationId xmlns:p14="http://schemas.microsoft.com/office/powerpoint/2010/main" val="2072274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4"/>
            </a:pPr>
            <a:r>
              <a:rPr lang="es-CR" sz="4000" dirty="0" smtClean="0"/>
              <a:t>Los sacrificios de consagración: </a:t>
            </a:r>
            <a:r>
              <a:rPr lang="es-CR" sz="4000" b="1" dirty="0" smtClean="0">
                <a:solidFill>
                  <a:srgbClr val="540000"/>
                </a:solidFill>
              </a:rPr>
              <a:t>La ofrenda por el pecado</a:t>
            </a:r>
            <a:r>
              <a:rPr lang="es-CR" sz="4000" dirty="0" smtClean="0"/>
              <a:t>, el becerro de la expiación (8:14-17).</a:t>
            </a:r>
          </a:p>
        </p:txBody>
      </p:sp>
      <p:pic>
        <p:nvPicPr>
          <p:cNvPr id="5" name="Imagen 4"/>
          <p:cNvPicPr>
            <a:picLocks noChangeAspect="1"/>
          </p:cNvPicPr>
          <p:nvPr/>
        </p:nvPicPr>
        <p:blipFill>
          <a:blip r:embed="rId2"/>
          <a:stretch>
            <a:fillRect/>
          </a:stretch>
        </p:blipFill>
        <p:spPr>
          <a:xfrm>
            <a:off x="7868756" y="3671047"/>
            <a:ext cx="4323244" cy="2554940"/>
          </a:xfrm>
          <a:prstGeom prst="rect">
            <a:avLst/>
          </a:prstGeom>
        </p:spPr>
      </p:pic>
      <p:sp>
        <p:nvSpPr>
          <p:cNvPr id="7" name="Rectángulo 6"/>
          <p:cNvSpPr/>
          <p:nvPr/>
        </p:nvSpPr>
        <p:spPr>
          <a:xfrm>
            <a:off x="-1" y="2928353"/>
            <a:ext cx="7868757" cy="4031873"/>
          </a:xfrm>
          <a:prstGeom prst="rect">
            <a:avLst/>
          </a:prstGeom>
        </p:spPr>
        <p:txBody>
          <a:bodyPr wrap="square">
            <a:spAutoFit/>
          </a:bodyPr>
          <a:lstStyle/>
          <a:p>
            <a:r>
              <a:rPr lang="es-MX" sz="3200" dirty="0">
                <a:solidFill>
                  <a:srgbClr val="000000"/>
                </a:solidFill>
              </a:rPr>
              <a:t>Aarón y sus hijos eran pecadores también. Eran "débiles hombres" (</a:t>
            </a:r>
            <a:r>
              <a:rPr lang="es-MX" sz="3200" dirty="0" smtClean="0">
                <a:solidFill>
                  <a:srgbClr val="000000"/>
                </a:solidFill>
              </a:rPr>
              <a:t>He. </a:t>
            </a:r>
            <a:r>
              <a:rPr lang="es-MX" sz="3200" dirty="0">
                <a:solidFill>
                  <a:srgbClr val="000000"/>
                </a:solidFill>
              </a:rPr>
              <a:t>7:28). Le convenía al sumo sacerdote ser "paciente con los ignorantes y extraviados, puesto que él también está rodeado de debilidad; y por causa de ella debe ofrecer por los pecados, tanto por sí mismo como también por el pueblo" (</a:t>
            </a:r>
            <a:r>
              <a:rPr lang="es-MX" sz="3200" dirty="0" smtClean="0">
                <a:solidFill>
                  <a:srgbClr val="000000"/>
                </a:solidFill>
              </a:rPr>
              <a:t>He. </a:t>
            </a:r>
            <a:r>
              <a:rPr lang="es-MX" sz="3200" dirty="0">
                <a:solidFill>
                  <a:srgbClr val="000000"/>
                </a:solidFill>
              </a:rPr>
              <a:t>5:2, 3).</a:t>
            </a:r>
            <a:endParaRPr lang="es-MX" sz="3200" dirty="0"/>
          </a:p>
        </p:txBody>
      </p:sp>
    </p:spTree>
    <p:extLst>
      <p:ext uri="{BB962C8B-B14F-4D97-AF65-F5344CB8AC3E}">
        <p14:creationId xmlns:p14="http://schemas.microsoft.com/office/powerpoint/2010/main" val="1179351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4"/>
            </a:pPr>
            <a:r>
              <a:rPr lang="es-CR" sz="4000" dirty="0" smtClean="0"/>
              <a:t>Los sacrificios de consagración: </a:t>
            </a:r>
            <a:r>
              <a:rPr lang="es-CR" sz="4000" b="1" dirty="0" smtClean="0">
                <a:solidFill>
                  <a:srgbClr val="540000"/>
                </a:solidFill>
              </a:rPr>
              <a:t>El carnero del holocausto</a:t>
            </a:r>
            <a:r>
              <a:rPr lang="es-CR" sz="4000" dirty="0" smtClean="0"/>
              <a:t> (8:18-21).</a:t>
            </a:r>
          </a:p>
        </p:txBody>
      </p:sp>
      <p:pic>
        <p:nvPicPr>
          <p:cNvPr id="6" name="Imagen 5"/>
          <p:cNvPicPr>
            <a:picLocks noChangeAspect="1"/>
          </p:cNvPicPr>
          <p:nvPr/>
        </p:nvPicPr>
        <p:blipFill>
          <a:blip r:embed="rId2"/>
          <a:stretch>
            <a:fillRect/>
          </a:stretch>
        </p:blipFill>
        <p:spPr>
          <a:xfrm>
            <a:off x="0" y="3010860"/>
            <a:ext cx="4586568" cy="3860588"/>
          </a:xfrm>
          <a:prstGeom prst="rect">
            <a:avLst/>
          </a:prstGeom>
        </p:spPr>
      </p:pic>
      <p:sp>
        <p:nvSpPr>
          <p:cNvPr id="8" name="CuadroTexto 7"/>
          <p:cNvSpPr txBox="1"/>
          <p:nvPr/>
        </p:nvSpPr>
        <p:spPr>
          <a:xfrm>
            <a:off x="5468471" y="3663881"/>
            <a:ext cx="6723529" cy="2554545"/>
          </a:xfrm>
          <a:prstGeom prst="rect">
            <a:avLst/>
          </a:prstGeom>
          <a:noFill/>
        </p:spPr>
        <p:txBody>
          <a:bodyPr wrap="square" rtlCol="0">
            <a:spAutoFit/>
          </a:bodyPr>
          <a:lstStyle/>
          <a:p>
            <a:r>
              <a:rPr lang="es-CR" sz="4000" dirty="0" smtClean="0"/>
              <a:t>Servía para señalar que los sacerdotes se consagraban enteramente al servicio de Jehová.</a:t>
            </a:r>
            <a:endParaRPr lang="es-MX" sz="4000" dirty="0"/>
          </a:p>
        </p:txBody>
      </p:sp>
    </p:spTree>
    <p:extLst>
      <p:ext uri="{BB962C8B-B14F-4D97-AF65-F5344CB8AC3E}">
        <p14:creationId xmlns:p14="http://schemas.microsoft.com/office/powerpoint/2010/main" val="36568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4"/>
            </a:pPr>
            <a:r>
              <a:rPr lang="es-CR" sz="4000" dirty="0" smtClean="0"/>
              <a:t>Los sacrificios de consagración: </a:t>
            </a:r>
            <a:r>
              <a:rPr lang="es-CR" sz="4000" b="1" dirty="0" smtClean="0">
                <a:solidFill>
                  <a:srgbClr val="540000"/>
                </a:solidFill>
              </a:rPr>
              <a:t>La ofrenda de paz, </a:t>
            </a:r>
            <a:r>
              <a:rPr lang="es-CR" sz="4000" b="1" dirty="0" smtClean="0"/>
              <a:t>el carnero de las consagraciones</a:t>
            </a:r>
            <a:r>
              <a:rPr lang="es-CR" sz="4000" dirty="0" smtClean="0"/>
              <a:t> (8:22-30).</a:t>
            </a:r>
          </a:p>
        </p:txBody>
      </p:sp>
      <p:sp>
        <p:nvSpPr>
          <p:cNvPr id="8" name="CuadroTexto 7"/>
          <p:cNvSpPr txBox="1"/>
          <p:nvPr/>
        </p:nvSpPr>
        <p:spPr>
          <a:xfrm>
            <a:off x="0" y="3011885"/>
            <a:ext cx="7947212" cy="3416320"/>
          </a:xfrm>
          <a:prstGeom prst="rect">
            <a:avLst/>
          </a:prstGeom>
          <a:noFill/>
        </p:spPr>
        <p:txBody>
          <a:bodyPr wrap="square" rtlCol="0">
            <a:spAutoFit/>
          </a:bodyPr>
          <a:lstStyle/>
          <a:p>
            <a:r>
              <a:rPr lang="es-CR" sz="3600" dirty="0" smtClean="0"/>
              <a:t>Daba a entender la gratitud que sentían los sacerdotes al entrar en el servicio de Dios.</a:t>
            </a:r>
          </a:p>
          <a:p>
            <a:r>
              <a:rPr lang="es-CR" sz="3600" dirty="0" smtClean="0"/>
              <a:t>Aarón y sus hijos pusieron sus manos sobre los animales ofrecidos en sacrificio indicando así que ellos se ofrecían a Dios.</a:t>
            </a:r>
            <a:endParaRPr lang="es-MX" sz="3600" dirty="0"/>
          </a:p>
        </p:txBody>
      </p:sp>
      <p:pic>
        <p:nvPicPr>
          <p:cNvPr id="5" name="Imagen 4"/>
          <p:cNvPicPr>
            <a:picLocks noChangeAspect="1"/>
          </p:cNvPicPr>
          <p:nvPr/>
        </p:nvPicPr>
        <p:blipFill>
          <a:blip r:embed="rId2"/>
          <a:stretch>
            <a:fillRect/>
          </a:stretch>
        </p:blipFill>
        <p:spPr>
          <a:xfrm>
            <a:off x="7947212" y="3043755"/>
            <a:ext cx="4244788" cy="3814245"/>
          </a:xfrm>
          <a:prstGeom prst="rect">
            <a:avLst/>
          </a:prstGeom>
        </p:spPr>
      </p:pic>
    </p:spTree>
    <p:extLst>
      <p:ext uri="{BB962C8B-B14F-4D97-AF65-F5344CB8AC3E}">
        <p14:creationId xmlns:p14="http://schemas.microsoft.com/office/powerpoint/2010/main" val="2900828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4"/>
            </a:pPr>
            <a:r>
              <a:rPr lang="es-CR" sz="4000" dirty="0" smtClean="0"/>
              <a:t>Los sacrificios de consagración: </a:t>
            </a:r>
            <a:r>
              <a:rPr lang="es-CR" sz="4000" b="1" dirty="0" smtClean="0">
                <a:solidFill>
                  <a:srgbClr val="540000"/>
                </a:solidFill>
              </a:rPr>
              <a:t>La ofrenda de paz, </a:t>
            </a:r>
            <a:r>
              <a:rPr lang="es-CR" sz="4000" b="1" dirty="0" smtClean="0"/>
              <a:t>el carnero de las consagraciones</a:t>
            </a:r>
            <a:r>
              <a:rPr lang="es-CR" sz="4000" dirty="0" smtClean="0"/>
              <a:t> (8:22-30).</a:t>
            </a:r>
          </a:p>
        </p:txBody>
      </p:sp>
      <p:sp>
        <p:nvSpPr>
          <p:cNvPr id="8" name="CuadroTexto 7"/>
          <p:cNvSpPr txBox="1"/>
          <p:nvPr/>
        </p:nvSpPr>
        <p:spPr>
          <a:xfrm>
            <a:off x="2964144" y="2751721"/>
            <a:ext cx="9227856" cy="3970318"/>
          </a:xfrm>
          <a:prstGeom prst="rect">
            <a:avLst/>
          </a:prstGeom>
          <a:noFill/>
        </p:spPr>
        <p:txBody>
          <a:bodyPr wrap="square" rtlCol="0">
            <a:spAutoFit/>
          </a:bodyPr>
          <a:lstStyle/>
          <a:p>
            <a:r>
              <a:rPr lang="es-CR" sz="3600" dirty="0" smtClean="0"/>
              <a:t>La sangre de carnero de la consagración fue puesta sobre el lóbulo de la oreja derecha de Aarón, sobre el dedo pulgar de su mano derecha y sobre el dedo pulgar de su pie derecho. Así su oído debía estar atento a la voz del Señor, su mano pronta para hacer el trabajo divino y sus pies listos para correr en el servicio de Dios.</a:t>
            </a:r>
            <a:endParaRPr lang="es-MX" sz="3600" dirty="0"/>
          </a:p>
        </p:txBody>
      </p:sp>
      <p:pic>
        <p:nvPicPr>
          <p:cNvPr id="3074" name="Picture 2" descr="http://www.thestudiesinthescriptures.com/0%20images/Tabernacle/Drawings/B27B_Blood_on_the_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7519"/>
            <a:ext cx="2964143" cy="391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7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1938992"/>
          </a:xfrm>
          <a:prstGeom prst="rect">
            <a:avLst/>
          </a:prstGeom>
          <a:noFill/>
        </p:spPr>
        <p:txBody>
          <a:bodyPr wrap="square" rtlCol="0">
            <a:spAutoFit/>
          </a:bodyPr>
          <a:lstStyle/>
          <a:p>
            <a:pPr algn="ctr"/>
            <a:r>
              <a:rPr lang="es-CR" sz="4000" b="1" u="sng" dirty="0" smtClean="0"/>
              <a:t>La ceremonia de consagración</a:t>
            </a:r>
          </a:p>
          <a:p>
            <a:pPr marL="742950" indent="-742950">
              <a:buFont typeface="+mj-lt"/>
              <a:buAutoNum type="arabicParenR" startAt="4"/>
            </a:pPr>
            <a:r>
              <a:rPr lang="es-CR" sz="4000" dirty="0" smtClean="0"/>
              <a:t>Los sacrificios de consagración: </a:t>
            </a:r>
            <a:r>
              <a:rPr lang="es-CR" sz="4000" b="1" dirty="0" smtClean="0">
                <a:solidFill>
                  <a:srgbClr val="540000"/>
                </a:solidFill>
              </a:rPr>
              <a:t>La ofrenda de paz, </a:t>
            </a:r>
            <a:r>
              <a:rPr lang="es-CR" sz="4000" b="1" dirty="0" smtClean="0"/>
              <a:t>el carnero de las consagraciones</a:t>
            </a:r>
            <a:r>
              <a:rPr lang="es-CR" sz="4000" dirty="0" smtClean="0"/>
              <a:t> (8:22-30).</a:t>
            </a:r>
          </a:p>
        </p:txBody>
      </p:sp>
      <p:sp>
        <p:nvSpPr>
          <p:cNvPr id="8" name="CuadroTexto 7"/>
          <p:cNvSpPr txBox="1"/>
          <p:nvPr/>
        </p:nvSpPr>
        <p:spPr>
          <a:xfrm>
            <a:off x="53322" y="3289604"/>
            <a:ext cx="12116172" cy="1323439"/>
          </a:xfrm>
          <a:prstGeom prst="rect">
            <a:avLst/>
          </a:prstGeom>
          <a:noFill/>
        </p:spPr>
        <p:txBody>
          <a:bodyPr wrap="square" rtlCol="0">
            <a:spAutoFit/>
          </a:bodyPr>
          <a:lstStyle/>
          <a:p>
            <a:r>
              <a:rPr lang="es-CR" sz="4000" dirty="0" smtClean="0"/>
              <a:t>Junto con el carnero, Moisés ofreció oblaciones indicando la consagración de los frutos de sus trabajos.</a:t>
            </a:r>
            <a:endParaRPr lang="es-MX" sz="4000" dirty="0"/>
          </a:p>
        </p:txBody>
      </p:sp>
      <p:pic>
        <p:nvPicPr>
          <p:cNvPr id="5" name="Imagen 4"/>
          <p:cNvPicPr>
            <a:picLocks noChangeAspect="1"/>
          </p:cNvPicPr>
          <p:nvPr/>
        </p:nvPicPr>
        <p:blipFill>
          <a:blip r:embed="rId2"/>
          <a:stretch>
            <a:fillRect/>
          </a:stretch>
        </p:blipFill>
        <p:spPr>
          <a:xfrm>
            <a:off x="6392861" y="5043930"/>
            <a:ext cx="5776633" cy="1790756"/>
          </a:xfrm>
          <a:prstGeom prst="rect">
            <a:avLst/>
          </a:prstGeom>
        </p:spPr>
      </p:pic>
    </p:spTree>
    <p:extLst>
      <p:ext uri="{BB962C8B-B14F-4D97-AF65-F5344CB8AC3E}">
        <p14:creationId xmlns:p14="http://schemas.microsoft.com/office/powerpoint/2010/main" val="3908308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707886"/>
          </a:xfrm>
          <a:prstGeom prst="rect">
            <a:avLst/>
          </a:prstGeom>
          <a:noFill/>
        </p:spPr>
        <p:txBody>
          <a:bodyPr wrap="square" rtlCol="0">
            <a:spAutoFit/>
          </a:bodyPr>
          <a:lstStyle/>
          <a:p>
            <a:pPr algn="ctr"/>
            <a:r>
              <a:rPr lang="es-CR" sz="4000" b="1" u="sng" dirty="0" smtClean="0"/>
              <a:t>La ceremonia de consagración</a:t>
            </a:r>
          </a:p>
        </p:txBody>
      </p:sp>
      <p:sp>
        <p:nvSpPr>
          <p:cNvPr id="8" name="CuadroTexto 7"/>
          <p:cNvSpPr txBox="1"/>
          <p:nvPr/>
        </p:nvSpPr>
        <p:spPr>
          <a:xfrm>
            <a:off x="0" y="1823875"/>
            <a:ext cx="12192000" cy="1938992"/>
          </a:xfrm>
          <a:prstGeom prst="rect">
            <a:avLst/>
          </a:prstGeom>
          <a:noFill/>
        </p:spPr>
        <p:txBody>
          <a:bodyPr wrap="square" rtlCol="0">
            <a:spAutoFit/>
          </a:bodyPr>
          <a:lstStyle/>
          <a:p>
            <a:r>
              <a:rPr lang="es-CR" sz="4000" dirty="0" smtClean="0"/>
              <a:t>La sangre de los sacrificios fue rociada también sobre los enseres del tabernáculo para santificarlos para el uso sagrado.</a:t>
            </a:r>
            <a:endParaRPr lang="es-MX" sz="4000" dirty="0"/>
          </a:p>
        </p:txBody>
      </p:sp>
      <p:pic>
        <p:nvPicPr>
          <p:cNvPr id="6" name="Imagen 5"/>
          <p:cNvPicPr>
            <a:picLocks noChangeAspect="1"/>
          </p:cNvPicPr>
          <p:nvPr/>
        </p:nvPicPr>
        <p:blipFill>
          <a:blip r:embed="rId2"/>
          <a:stretch>
            <a:fillRect/>
          </a:stretch>
        </p:blipFill>
        <p:spPr>
          <a:xfrm>
            <a:off x="2093259" y="3238500"/>
            <a:ext cx="3810000" cy="3619500"/>
          </a:xfrm>
          <a:prstGeom prst="rect">
            <a:avLst/>
          </a:prstGeom>
        </p:spPr>
      </p:pic>
      <p:pic>
        <p:nvPicPr>
          <p:cNvPr id="7" name="Imagen 6"/>
          <p:cNvPicPr>
            <a:picLocks noChangeAspect="1"/>
          </p:cNvPicPr>
          <p:nvPr/>
        </p:nvPicPr>
        <p:blipFill>
          <a:blip r:embed="rId3"/>
          <a:stretch>
            <a:fillRect/>
          </a:stretch>
        </p:blipFill>
        <p:spPr>
          <a:xfrm>
            <a:off x="7194176" y="3197095"/>
            <a:ext cx="4997824" cy="3660906"/>
          </a:xfrm>
          <a:prstGeom prst="rect">
            <a:avLst/>
          </a:prstGeom>
        </p:spPr>
      </p:pic>
    </p:spTree>
    <p:extLst>
      <p:ext uri="{BB962C8B-B14F-4D97-AF65-F5344CB8AC3E}">
        <p14:creationId xmlns:p14="http://schemas.microsoft.com/office/powerpoint/2010/main" val="416429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marL="363538" indent="-363538">
              <a:buFont typeface="Arial" panose="020B0604020202020204" pitchFamily="34" charset="0"/>
              <a:buChar char="•"/>
            </a:pPr>
            <a:r>
              <a:rPr lang="es-CR" sz="4000" dirty="0" smtClean="0"/>
              <a:t>Puesto que Dios deseaba que Israel fuera una nación santa (Ex 19:6), nombró a Aarón y a sus hijos para formar el sacerdocio.</a:t>
            </a:r>
          </a:p>
          <a:p>
            <a:pPr marL="363538" indent="-363538">
              <a:buFont typeface="Arial" panose="020B0604020202020204" pitchFamily="34" charset="0"/>
              <a:buChar char="•"/>
            </a:pPr>
            <a:r>
              <a:rPr lang="es-CR" sz="4000" dirty="0" smtClean="0"/>
              <a:t>Antes del éxodo, el jefe de cada familia desempeñaba el papel de sacerdote familia. Pero la complicación de los ritos del tabernáculo y la exigencia de observarlos con exactitud hizo necesaria la institución de un sacerdocio dedicado totalmente al culto divino.</a:t>
            </a:r>
          </a:p>
        </p:txBody>
      </p:sp>
    </p:spTree>
    <p:extLst>
      <p:ext uri="{BB962C8B-B14F-4D97-AF65-F5344CB8AC3E}">
        <p14:creationId xmlns:p14="http://schemas.microsoft.com/office/powerpoint/2010/main" val="2764571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6247864"/>
          </a:xfrm>
          <a:prstGeom prst="rect">
            <a:avLst/>
          </a:prstGeom>
          <a:noFill/>
        </p:spPr>
        <p:txBody>
          <a:bodyPr wrap="square" rtlCol="0">
            <a:spAutoFit/>
          </a:bodyPr>
          <a:lstStyle/>
          <a:p>
            <a:pPr marL="742950" indent="-742950">
              <a:buFont typeface="+mj-lt"/>
              <a:buAutoNum type="arabicParenR" startAt="5"/>
            </a:pPr>
            <a:r>
              <a:rPr lang="es-CR" sz="4000" b="1" u="sng" dirty="0" smtClean="0"/>
              <a:t>La fiesta del sacrificio</a:t>
            </a:r>
          </a:p>
          <a:p>
            <a:pPr marL="571500" indent="-571500">
              <a:buFont typeface="Arial" panose="020B0604020202020204" pitchFamily="34" charset="0"/>
              <a:buChar char="•"/>
            </a:pPr>
            <a:r>
              <a:rPr lang="es-CR" sz="4000" dirty="0"/>
              <a:t>Esta puso fin a la </a:t>
            </a:r>
            <a:r>
              <a:rPr lang="es-CR" sz="4000" dirty="0" smtClean="0"/>
              <a:t>ceremonia. Encerraba 3 significados</a:t>
            </a:r>
            <a:r>
              <a:rPr lang="es-CR" sz="4000" dirty="0"/>
              <a:t>: </a:t>
            </a:r>
            <a:endParaRPr lang="es-CR" sz="4000" dirty="0" smtClean="0"/>
          </a:p>
          <a:p>
            <a:pPr marL="1076325" indent="-538163">
              <a:buFont typeface="+mj-lt"/>
              <a:buAutoNum type="arabicPeriod"/>
            </a:pPr>
            <a:r>
              <a:rPr lang="es-CR" sz="4000" dirty="0" smtClean="0"/>
              <a:t>Que </a:t>
            </a:r>
            <a:r>
              <a:rPr lang="es-CR" sz="4000" dirty="0"/>
              <a:t>losa sacerdotes habían entrado en una relación muy íntima con </a:t>
            </a:r>
            <a:r>
              <a:rPr lang="es-CR" sz="4000" dirty="0" smtClean="0"/>
              <a:t>Dios. </a:t>
            </a:r>
          </a:p>
          <a:p>
            <a:pPr marL="1076325" indent="-538163">
              <a:buFont typeface="+mj-lt"/>
              <a:buAutoNum type="arabicPeriod"/>
            </a:pPr>
            <a:r>
              <a:rPr lang="es-CR" sz="4000" dirty="0" smtClean="0"/>
              <a:t>Que </a:t>
            </a:r>
            <a:r>
              <a:rPr lang="es-CR" sz="4000" dirty="0"/>
              <a:t>la fuerza para cumplir los deberes de su oficio les era dad por aquel a quien servían pues comían de su </a:t>
            </a:r>
            <a:r>
              <a:rPr lang="es-CR" sz="4000" dirty="0" smtClean="0"/>
              <a:t>altar</a:t>
            </a:r>
          </a:p>
          <a:p>
            <a:pPr marL="1076325" indent="-538163">
              <a:buFont typeface="+mj-lt"/>
              <a:buAutoNum type="arabicPeriod"/>
            </a:pPr>
            <a:r>
              <a:rPr lang="es-CR" sz="4000" dirty="0" smtClean="0"/>
              <a:t>Que </a:t>
            </a:r>
            <a:r>
              <a:rPr lang="es-CR" sz="4000" dirty="0"/>
              <a:t>la fiesta era una acción de gracias por haberlos puesto en su servicio tan santo y exaltado.</a:t>
            </a:r>
            <a:endParaRPr lang="es-MX" sz="4000" dirty="0"/>
          </a:p>
          <a:p>
            <a:pPr marL="742950" indent="-742950">
              <a:buFont typeface="+mj-lt"/>
              <a:buAutoNum type="arabicParenR" startAt="5"/>
            </a:pPr>
            <a:endParaRPr lang="es-CR" sz="4000" b="1" u="sng" dirty="0" smtClean="0"/>
          </a:p>
        </p:txBody>
      </p:sp>
    </p:spTree>
    <p:extLst>
      <p:ext uri="{BB962C8B-B14F-4D97-AF65-F5344CB8AC3E}">
        <p14:creationId xmlns:p14="http://schemas.microsoft.com/office/powerpoint/2010/main" val="643301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CONSAGRACIÓN DE LOS SACERDOTES (8, 9)</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marL="742950" indent="-742950">
              <a:buFont typeface="+mj-lt"/>
              <a:buAutoNum type="arabicParenR" startAt="5"/>
            </a:pPr>
            <a:r>
              <a:rPr lang="es-CR" sz="4000" b="1" u="sng" dirty="0" smtClean="0"/>
              <a:t>La fiesta del sacrificio</a:t>
            </a:r>
          </a:p>
          <a:p>
            <a:pPr marL="571500" indent="-571500">
              <a:buFont typeface="Arial" panose="020B0604020202020204" pitchFamily="34" charset="0"/>
              <a:buChar char="•"/>
            </a:pPr>
            <a:r>
              <a:rPr lang="es-CR" sz="4000" dirty="0" smtClean="0"/>
              <a:t>La impresionante ceremonia de consagración de los sacerdotes duró siete días. </a:t>
            </a:r>
          </a:p>
          <a:p>
            <a:pPr marL="571500" indent="-571500">
              <a:buFont typeface="Arial" panose="020B0604020202020204" pitchFamily="34" charset="0"/>
              <a:buChar char="•"/>
            </a:pPr>
            <a:r>
              <a:rPr lang="es-CR" sz="4000" dirty="0" smtClean="0"/>
              <a:t>Durante ese periodo se observaron cada día los mistos ritos de sacrificios que el primero. </a:t>
            </a:r>
          </a:p>
          <a:p>
            <a:pPr marL="571500" indent="-571500">
              <a:buFont typeface="Arial" panose="020B0604020202020204" pitchFamily="34" charset="0"/>
              <a:buChar char="•"/>
            </a:pPr>
            <a:r>
              <a:rPr lang="es-CR" sz="4000" dirty="0" smtClean="0"/>
              <a:t>De esta manera toda la congregación podía comprender cuan santo es Dios y que fue Él mismo quien instituyó el orden sacerdotal.</a:t>
            </a:r>
          </a:p>
        </p:txBody>
      </p:sp>
    </p:spTree>
    <p:extLst>
      <p:ext uri="{BB962C8B-B14F-4D97-AF65-F5344CB8AC3E}">
        <p14:creationId xmlns:p14="http://schemas.microsoft.com/office/powerpoint/2010/main" val="42565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b="1"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b="1"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77108"/>
          </a:xfrm>
          <a:prstGeom prst="rect">
            <a:avLst/>
          </a:prstGeom>
          <a:noFill/>
        </p:spPr>
        <p:txBody>
          <a:bodyPr wrap="square" rtlCol="0">
            <a:spAutoFit/>
          </a:bodyPr>
          <a:lstStyle/>
          <a:p>
            <a:pPr algn="ctr"/>
            <a:endParaRPr lang="es-CR" sz="3800" dirty="0" smtClean="0"/>
          </a:p>
        </p:txBody>
      </p:sp>
      <p:pic>
        <p:nvPicPr>
          <p:cNvPr id="5" name="Imagen 4"/>
          <p:cNvPicPr>
            <a:picLocks noChangeAspect="1"/>
          </p:cNvPicPr>
          <p:nvPr/>
        </p:nvPicPr>
        <p:blipFill>
          <a:blip r:embed="rId2"/>
          <a:stretch>
            <a:fillRect/>
          </a:stretch>
        </p:blipFill>
        <p:spPr>
          <a:xfrm>
            <a:off x="0" y="1008528"/>
            <a:ext cx="12192000" cy="5810549"/>
          </a:xfrm>
          <a:prstGeom prst="rect">
            <a:avLst/>
          </a:prstGeom>
        </p:spPr>
      </p:pic>
    </p:spTree>
    <p:extLst>
      <p:ext uri="{BB962C8B-B14F-4D97-AF65-F5344CB8AC3E}">
        <p14:creationId xmlns:p14="http://schemas.microsoft.com/office/powerpoint/2010/main" val="1249055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4862870"/>
          </a:xfrm>
          <a:prstGeom prst="rect">
            <a:avLst/>
          </a:prstGeom>
          <a:noFill/>
        </p:spPr>
        <p:txBody>
          <a:bodyPr wrap="square" rtlCol="0">
            <a:spAutoFit/>
          </a:bodyPr>
          <a:lstStyle/>
          <a:p>
            <a:pPr marL="363538" indent="-363538">
              <a:buFont typeface="Arial" panose="020B0604020202020204" pitchFamily="34" charset="0"/>
              <a:buChar char="•"/>
            </a:pPr>
            <a:r>
              <a:rPr lang="es-MX" sz="4000" dirty="0"/>
              <a:t>Apenas se acabó la ordenación de los sacerdotes y dos de ellos cometieron </a:t>
            </a:r>
            <a:r>
              <a:rPr lang="es-MX" sz="4000" dirty="0" smtClean="0"/>
              <a:t>pecado.</a:t>
            </a:r>
          </a:p>
          <a:p>
            <a:pPr marL="444500"/>
            <a:r>
              <a:rPr lang="es-MX" sz="3800" dirty="0" smtClean="0">
                <a:solidFill>
                  <a:srgbClr val="540000"/>
                </a:solidFill>
              </a:rPr>
              <a:t>“</a:t>
            </a:r>
            <a:r>
              <a:rPr lang="es-MX" sz="3800" dirty="0" err="1" smtClean="0">
                <a:solidFill>
                  <a:srgbClr val="540000"/>
                </a:solidFill>
              </a:rPr>
              <a:t>Nadab</a:t>
            </a:r>
            <a:r>
              <a:rPr lang="es-MX" sz="3800" dirty="0" smtClean="0">
                <a:solidFill>
                  <a:srgbClr val="540000"/>
                </a:solidFill>
              </a:rPr>
              <a:t> </a:t>
            </a:r>
            <a:r>
              <a:rPr lang="es-MX" sz="3800" dirty="0">
                <a:solidFill>
                  <a:srgbClr val="540000"/>
                </a:solidFill>
              </a:rPr>
              <a:t>y </a:t>
            </a:r>
            <a:r>
              <a:rPr lang="es-MX" sz="3800" dirty="0" err="1">
                <a:solidFill>
                  <a:srgbClr val="540000"/>
                </a:solidFill>
              </a:rPr>
              <a:t>Abiú</a:t>
            </a:r>
            <a:r>
              <a:rPr lang="es-MX" sz="3800" dirty="0">
                <a:solidFill>
                  <a:srgbClr val="540000"/>
                </a:solidFill>
              </a:rPr>
              <a:t>, hijos de Aarón, tomaron cada uno su incensario, y pusieron en ellos fuego, sobre el cual pusieron incienso, y ofrecieron delante de Jehová fuego extraño, que él nunca les </a:t>
            </a:r>
            <a:r>
              <a:rPr lang="es-MX" sz="3800" dirty="0" smtClean="0">
                <a:solidFill>
                  <a:srgbClr val="540000"/>
                </a:solidFill>
              </a:rPr>
              <a:t>mandó.” </a:t>
            </a:r>
            <a:r>
              <a:rPr lang="es-MX" sz="3800" dirty="0" smtClean="0"/>
              <a:t>(10:1). </a:t>
            </a:r>
            <a:r>
              <a:rPr lang="es-MX" sz="3800" b="1" u="sng" dirty="0" err="1" smtClean="0"/>
              <a:t>Num</a:t>
            </a:r>
            <a:r>
              <a:rPr lang="es-MX" sz="3800" b="1" u="sng" dirty="0" smtClean="0"/>
              <a:t> 3:4; 26:61</a:t>
            </a:r>
          </a:p>
          <a:p>
            <a:pPr marL="444500"/>
            <a:endParaRPr lang="es-MX" sz="3800" b="1" u="sng" dirty="0" smtClean="0"/>
          </a:p>
          <a:p>
            <a:pPr marL="444500" indent="-444500">
              <a:buFont typeface="Arial" panose="020B0604020202020204" pitchFamily="34" charset="0"/>
              <a:buChar char="•"/>
            </a:pPr>
            <a:r>
              <a:rPr lang="es-MX" sz="4000" dirty="0"/>
              <a:t>"fuego extraño" es fuego que Dios "nunca les </a:t>
            </a:r>
            <a:r>
              <a:rPr lang="es-MX" sz="4000" dirty="0" smtClean="0"/>
              <a:t>mandó“.</a:t>
            </a:r>
          </a:p>
        </p:txBody>
      </p:sp>
    </p:spTree>
    <p:extLst>
      <p:ext uri="{BB962C8B-B14F-4D97-AF65-F5344CB8AC3E}">
        <p14:creationId xmlns:p14="http://schemas.microsoft.com/office/powerpoint/2010/main" val="2991047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6247864"/>
          </a:xfrm>
          <a:prstGeom prst="rect">
            <a:avLst/>
          </a:prstGeom>
          <a:noFill/>
        </p:spPr>
        <p:txBody>
          <a:bodyPr wrap="square" rtlCol="0">
            <a:spAutoFit/>
          </a:bodyPr>
          <a:lstStyle/>
          <a:p>
            <a:pPr marL="363538" indent="-363538">
              <a:buFont typeface="Arial" panose="020B0604020202020204" pitchFamily="34" charset="0"/>
              <a:buChar char="•"/>
            </a:pPr>
            <a:r>
              <a:rPr lang="es-CR" sz="4000" dirty="0" smtClean="0"/>
              <a:t>¿De que naturaleza fue el pecado de estos dos hijos de Aarón?</a:t>
            </a:r>
          </a:p>
          <a:p>
            <a:pPr marL="1076325" indent="-712788">
              <a:buFont typeface="+mj-lt"/>
              <a:buAutoNum type="arabicParenR"/>
            </a:pPr>
            <a:r>
              <a:rPr lang="es-CR" sz="4000" dirty="0" smtClean="0"/>
              <a:t>Encendieron sus incensarios no con fuego del altar de holocaustos (Lev 16:12; </a:t>
            </a:r>
            <a:r>
              <a:rPr lang="es-CR" sz="4000" dirty="0" err="1" smtClean="0"/>
              <a:t>Num</a:t>
            </a:r>
            <a:r>
              <a:rPr lang="es-CR" sz="4000" dirty="0" smtClean="0"/>
              <a:t> 16:46).</a:t>
            </a:r>
          </a:p>
          <a:p>
            <a:pPr marL="1076325" indent="-712788">
              <a:buFont typeface="+mj-lt"/>
              <a:buAutoNum type="arabicParenR"/>
            </a:pPr>
            <a:r>
              <a:rPr lang="es-CR" sz="4000" dirty="0" smtClean="0"/>
              <a:t>La hora de su ofrenda no era la correcta.</a:t>
            </a:r>
          </a:p>
          <a:p>
            <a:pPr marL="1076325" indent="-712788">
              <a:buFont typeface="+mj-lt"/>
              <a:buAutoNum type="arabicParenR"/>
            </a:pPr>
            <a:r>
              <a:rPr lang="es-CR" sz="4000" dirty="0" smtClean="0"/>
              <a:t>Querer entrar al santuario a ofrecer incienso cuando la presencia de Dios aún estaba en el tabernáculo (9:23)</a:t>
            </a:r>
          </a:p>
          <a:p>
            <a:pPr marL="1076325" indent="-712788">
              <a:buFont typeface="+mj-lt"/>
              <a:buAutoNum type="arabicParenR"/>
            </a:pPr>
            <a:r>
              <a:rPr lang="es-CR" sz="4000" dirty="0" smtClean="0"/>
              <a:t>Habían consumido “vino” (10:9,10).</a:t>
            </a:r>
          </a:p>
          <a:p>
            <a:pPr marL="1076325" indent="-712788">
              <a:buFont typeface="+mj-lt"/>
              <a:buAutoNum type="arabicParenR"/>
            </a:pPr>
            <a:endParaRPr lang="es-CR" sz="4000" dirty="0" smtClean="0"/>
          </a:p>
        </p:txBody>
      </p:sp>
    </p:spTree>
    <p:extLst>
      <p:ext uri="{BB962C8B-B14F-4D97-AF65-F5344CB8AC3E}">
        <p14:creationId xmlns:p14="http://schemas.microsoft.com/office/powerpoint/2010/main" val="495894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1323439"/>
          </a:xfrm>
          <a:prstGeom prst="rect">
            <a:avLst/>
          </a:prstGeom>
          <a:noFill/>
        </p:spPr>
        <p:txBody>
          <a:bodyPr wrap="square" rtlCol="0">
            <a:spAutoFit/>
          </a:bodyPr>
          <a:lstStyle/>
          <a:p>
            <a:pPr marL="444500" indent="-444500">
              <a:buFont typeface="Arial" panose="020B0604020202020204" pitchFamily="34" charset="0"/>
              <a:buChar char="•"/>
            </a:pPr>
            <a:r>
              <a:rPr lang="es-CR" sz="4000" dirty="0"/>
              <a:t>Podemos decir que su pecado básicamente fue </a:t>
            </a:r>
            <a:r>
              <a:rPr lang="es-CR" sz="4000" b="1" dirty="0">
                <a:solidFill>
                  <a:srgbClr val="540000"/>
                </a:solidFill>
              </a:rPr>
              <a:t>la desobediencia</a:t>
            </a:r>
            <a:r>
              <a:rPr lang="es-CR" sz="4000" dirty="0"/>
              <a:t> a Dios</a:t>
            </a:r>
            <a:r>
              <a:rPr lang="es-CR" sz="4000" dirty="0" smtClean="0"/>
              <a:t>.</a:t>
            </a:r>
          </a:p>
        </p:txBody>
      </p:sp>
      <p:pic>
        <p:nvPicPr>
          <p:cNvPr id="4" name="Imagen 3"/>
          <p:cNvPicPr>
            <a:picLocks noChangeAspect="1"/>
          </p:cNvPicPr>
          <p:nvPr/>
        </p:nvPicPr>
        <p:blipFill>
          <a:blip r:embed="rId2"/>
          <a:stretch>
            <a:fillRect/>
          </a:stretch>
        </p:blipFill>
        <p:spPr>
          <a:xfrm>
            <a:off x="6589059" y="2331967"/>
            <a:ext cx="5602941" cy="4526033"/>
          </a:xfrm>
          <a:prstGeom prst="rect">
            <a:avLst/>
          </a:prstGeom>
        </p:spPr>
      </p:pic>
      <p:sp>
        <p:nvSpPr>
          <p:cNvPr id="5" name="CuadroTexto 4"/>
          <p:cNvSpPr txBox="1"/>
          <p:nvPr/>
        </p:nvSpPr>
        <p:spPr>
          <a:xfrm>
            <a:off x="0" y="2331967"/>
            <a:ext cx="6589059" cy="4401205"/>
          </a:xfrm>
          <a:prstGeom prst="rect">
            <a:avLst/>
          </a:prstGeom>
          <a:noFill/>
        </p:spPr>
        <p:txBody>
          <a:bodyPr wrap="square" rtlCol="0">
            <a:spAutoFit/>
          </a:bodyPr>
          <a:lstStyle/>
          <a:p>
            <a:pPr marL="444500" indent="-444500">
              <a:buFont typeface="Arial" panose="020B0604020202020204" pitchFamily="34" charset="0"/>
              <a:buChar char="•"/>
            </a:pPr>
            <a:r>
              <a:rPr lang="es-CR" sz="4000" dirty="0"/>
              <a:t>Así como el Señor había demostrado su aceptación del sacerdocio de Aarón con fuego (9:24), también con fuego demostró su rechazo de la desobediencia sacerdotal.</a:t>
            </a:r>
          </a:p>
        </p:txBody>
      </p:sp>
    </p:spTree>
    <p:extLst>
      <p:ext uri="{BB962C8B-B14F-4D97-AF65-F5344CB8AC3E}">
        <p14:creationId xmlns:p14="http://schemas.microsoft.com/office/powerpoint/2010/main" val="2098020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dirty="0" smtClean="0"/>
              <a:t> </a:t>
            </a:r>
            <a:r>
              <a:rPr lang="es-CR" sz="4000" b="1" u="sng" dirty="0" smtClean="0"/>
              <a:t>¿Porqué de la severidad del castigo?</a:t>
            </a:r>
          </a:p>
          <a:p>
            <a:pPr marL="742950" indent="-742950">
              <a:buFont typeface="+mj-lt"/>
              <a:buAutoNum type="arabicParenR"/>
            </a:pPr>
            <a:r>
              <a:rPr lang="es-CR" sz="4000" dirty="0" smtClean="0"/>
              <a:t>Los sacerdotes acababan de ser investido con la autoridad sacerdotal y de presenciar la gloria de Dios. Si descuidaron las instrucciones de Dios al principio, ¿qué harían en el futuro?</a:t>
            </a:r>
          </a:p>
          <a:p>
            <a:pPr marL="742950" indent="-742950">
              <a:buFont typeface="+mj-lt"/>
              <a:buAutoNum type="arabicParenR"/>
            </a:pPr>
            <a:r>
              <a:rPr lang="es-CR" sz="4000" dirty="0" smtClean="0"/>
              <a:t>Siendo sacerdotes debieron haber sido más responsables, su acto involucró a toda la nación pues eran sus representantes.</a:t>
            </a:r>
            <a:endParaRPr lang="es-CR" sz="4000" dirty="0"/>
          </a:p>
          <a:p>
            <a:pPr marL="1076325" indent="-712788">
              <a:buFont typeface="+mj-lt"/>
              <a:buAutoNum type="arabicParenR"/>
            </a:pPr>
            <a:endParaRPr lang="es-CR" sz="4000" dirty="0" smtClean="0"/>
          </a:p>
        </p:txBody>
      </p:sp>
    </p:spTree>
    <p:extLst>
      <p:ext uri="{BB962C8B-B14F-4D97-AF65-F5344CB8AC3E}">
        <p14:creationId xmlns:p14="http://schemas.microsoft.com/office/powerpoint/2010/main" val="3317364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 MUERTE DE NADAB Y ABIÚ (Cap. 10)</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3170099"/>
          </a:xfrm>
          <a:prstGeom prst="rect">
            <a:avLst/>
          </a:prstGeom>
          <a:noFill/>
        </p:spPr>
        <p:txBody>
          <a:bodyPr wrap="square" rtlCol="0">
            <a:spAutoFit/>
          </a:bodyPr>
          <a:lstStyle/>
          <a:p>
            <a:pPr marL="742950" indent="-742950">
              <a:buFont typeface="+mj-lt"/>
              <a:buAutoNum type="arabicParenR" startAt="3"/>
            </a:pPr>
            <a:r>
              <a:rPr lang="es-CR" sz="4000" dirty="0"/>
              <a:t>La nación era muy joven y se acaba de inaugurar la dispensación del antiguo pacto. Israel necesitaba aprender que Dios </a:t>
            </a:r>
            <a:r>
              <a:rPr lang="es-CR" sz="4000"/>
              <a:t>es </a:t>
            </a:r>
            <a:r>
              <a:rPr lang="es-CR" sz="4000" smtClean="0"/>
              <a:t>Santo y </a:t>
            </a:r>
            <a:r>
              <a:rPr lang="es-CR" sz="4000" dirty="0"/>
              <a:t>que el hombre no debe hacer su propia voluntad y seguir agradándole.</a:t>
            </a:r>
          </a:p>
          <a:p>
            <a:pPr marL="1076325" indent="-712788">
              <a:buFont typeface="+mj-lt"/>
              <a:buAutoNum type="arabicParenR" startAt="3"/>
            </a:pPr>
            <a:endParaRPr lang="es-CR" sz="4000" dirty="0" smtClean="0"/>
          </a:p>
        </p:txBody>
      </p:sp>
    </p:spTree>
    <p:extLst>
      <p:ext uri="{BB962C8B-B14F-4D97-AF65-F5344CB8AC3E}">
        <p14:creationId xmlns:p14="http://schemas.microsoft.com/office/powerpoint/2010/main" val="2374321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b="1"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b="1"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pic>
        <p:nvPicPr>
          <p:cNvPr id="5" name="Imagen 4"/>
          <p:cNvPicPr>
            <a:picLocks noChangeAspect="1"/>
          </p:cNvPicPr>
          <p:nvPr/>
        </p:nvPicPr>
        <p:blipFill>
          <a:blip r:embed="rId2"/>
          <a:stretch>
            <a:fillRect/>
          </a:stretch>
        </p:blipFill>
        <p:spPr>
          <a:xfrm>
            <a:off x="0" y="1012115"/>
            <a:ext cx="12192000" cy="5809130"/>
          </a:xfrm>
          <a:prstGeom prst="rect">
            <a:avLst/>
          </a:prstGeom>
        </p:spPr>
      </p:pic>
    </p:spTree>
    <p:extLst>
      <p:ext uri="{BB962C8B-B14F-4D97-AF65-F5344CB8AC3E}">
        <p14:creationId xmlns:p14="http://schemas.microsoft.com/office/powerpoint/2010/main" val="999378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3170099"/>
          </a:xfrm>
          <a:prstGeom prst="rect">
            <a:avLst/>
          </a:prstGeom>
          <a:noFill/>
        </p:spPr>
        <p:txBody>
          <a:bodyPr wrap="square" rtlCol="0">
            <a:spAutoFit/>
          </a:bodyPr>
          <a:lstStyle/>
          <a:p>
            <a:pPr marL="285750" indent="-285750">
              <a:buFont typeface="Arial" panose="020B0604020202020204" pitchFamily="34" charset="0"/>
              <a:buChar char="•"/>
            </a:pPr>
            <a:r>
              <a:rPr lang="es-CR" sz="4000" dirty="0" smtClean="0"/>
              <a:t>Desde el capítulo 11 hasta el 15 se encuentra más de cien veces la palabra “inmundo”, pero pocas veces se halla el vocablo “pecado” en la misma porción</a:t>
            </a:r>
          </a:p>
          <a:p>
            <a:pPr marL="285750" indent="-285750">
              <a:buFont typeface="Arial" panose="020B0604020202020204" pitchFamily="34" charset="0"/>
              <a:buChar char="•"/>
            </a:pPr>
            <a:r>
              <a:rPr lang="es-CR" sz="4000" dirty="0" smtClean="0"/>
              <a:t>Esto nos deja ver que el énfasis en esta sección está en la </a:t>
            </a:r>
            <a:r>
              <a:rPr lang="es-CR" sz="4000" b="1" dirty="0" smtClean="0">
                <a:solidFill>
                  <a:srgbClr val="540000"/>
                </a:solidFill>
              </a:rPr>
              <a:t>pureza ceremonial</a:t>
            </a:r>
            <a:r>
              <a:rPr lang="es-CR" sz="4000" dirty="0" smtClean="0"/>
              <a:t>.</a:t>
            </a:r>
          </a:p>
        </p:txBody>
      </p:sp>
    </p:spTree>
    <p:extLst>
      <p:ext uri="{BB962C8B-B14F-4D97-AF65-F5344CB8AC3E}">
        <p14:creationId xmlns:p14="http://schemas.microsoft.com/office/powerpoint/2010/main" val="316144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3170099"/>
          </a:xfrm>
          <a:prstGeom prst="rect">
            <a:avLst/>
          </a:prstGeom>
          <a:noFill/>
        </p:spPr>
        <p:txBody>
          <a:bodyPr wrap="square" rtlCol="0">
            <a:spAutoFit/>
          </a:bodyPr>
          <a:lstStyle/>
          <a:p>
            <a:pPr marL="363538" indent="-363538">
              <a:buFont typeface="Arial" panose="020B0604020202020204" pitchFamily="34" charset="0"/>
              <a:buChar char="•"/>
            </a:pPr>
            <a:r>
              <a:rPr lang="es-CR" sz="4000" dirty="0" smtClean="0"/>
              <a:t>La vocación sacerdotal era hereditaria, así los sacerdotes podían transmitir a sus hijos las detalladas leyes relacionadas con el culto y las numerosas reglas a que vivían sujetos los sacerdotes a fin de conservar la pureza legal que les permitiera acercarse a Dios.</a:t>
            </a:r>
          </a:p>
        </p:txBody>
      </p:sp>
    </p:spTree>
    <p:extLst>
      <p:ext uri="{BB962C8B-B14F-4D97-AF65-F5344CB8AC3E}">
        <p14:creationId xmlns:p14="http://schemas.microsoft.com/office/powerpoint/2010/main" val="3061530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3170099"/>
          </a:xfrm>
          <a:prstGeom prst="rect">
            <a:avLst/>
          </a:prstGeom>
          <a:noFill/>
        </p:spPr>
        <p:txBody>
          <a:bodyPr wrap="square" rtlCol="0">
            <a:spAutoFit/>
          </a:bodyPr>
          <a:lstStyle/>
          <a:p>
            <a:pPr marL="285750" indent="-285750">
              <a:buFont typeface="Arial" panose="020B0604020202020204" pitchFamily="34" charset="0"/>
              <a:buChar char="•"/>
            </a:pPr>
            <a:r>
              <a:rPr lang="es-CR" sz="4000" dirty="0"/>
              <a:t>La impureza era con referencia a comer ciertos animales o insectos inmundos, al contacto con sus cadáveres, a actos y enfermedades sexuales y a la lepra (</a:t>
            </a:r>
            <a:r>
              <a:rPr lang="es-CR" sz="4000" dirty="0" err="1"/>
              <a:t>Num</a:t>
            </a:r>
            <a:r>
              <a:rPr lang="es-CR" sz="4000" dirty="0"/>
              <a:t> 19:11-16 añade a la lista el contacto con cadáveres humanos como igualmente impuro</a:t>
            </a:r>
            <a:r>
              <a:rPr lang="es-CR" sz="4000" dirty="0" smtClean="0"/>
              <a:t>).</a:t>
            </a:r>
          </a:p>
        </p:txBody>
      </p:sp>
    </p:spTree>
    <p:extLst>
      <p:ext uri="{BB962C8B-B14F-4D97-AF65-F5344CB8AC3E}">
        <p14:creationId xmlns:p14="http://schemas.microsoft.com/office/powerpoint/2010/main" val="302645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555641"/>
          </a:xfrm>
          <a:prstGeom prst="rect">
            <a:avLst/>
          </a:prstGeom>
          <a:noFill/>
        </p:spPr>
        <p:txBody>
          <a:bodyPr wrap="square" rtlCol="0">
            <a:spAutoFit/>
          </a:bodyPr>
          <a:lstStyle/>
          <a:p>
            <a:pPr marL="285750" indent="-285750">
              <a:buFont typeface="Arial" panose="020B0604020202020204" pitchFamily="34" charset="0"/>
              <a:buChar char="•"/>
            </a:pPr>
            <a:r>
              <a:rPr lang="es-CR" sz="3800" dirty="0"/>
              <a:t>En algunos casos la contaminación era temporaria, por ejemplo en el caso de tocar un animal que hubiera muerto por causas naturales, la persona era impura hasta la </a:t>
            </a:r>
            <a:r>
              <a:rPr lang="es-CR" sz="3800" dirty="0" smtClean="0"/>
              <a:t>tarde del mismo día; si tocaba un cadáver humano quedaba inmundo por siete días.</a:t>
            </a:r>
          </a:p>
          <a:p>
            <a:pPr marL="285750" indent="-285750">
              <a:buFont typeface="Arial" panose="020B0604020202020204" pitchFamily="34" charset="0"/>
              <a:buChar char="•"/>
            </a:pPr>
            <a:r>
              <a:rPr lang="es-CR" sz="3800" dirty="0" smtClean="0"/>
              <a:t>La forma de purificarse era lavarse el impuro a sí mismo y lavar la ropa.</a:t>
            </a:r>
          </a:p>
          <a:p>
            <a:pPr marL="285750" indent="-285750">
              <a:buFont typeface="Arial" panose="020B0604020202020204" pitchFamily="34" charset="0"/>
              <a:buChar char="•"/>
            </a:pPr>
            <a:r>
              <a:rPr lang="es-CR" sz="3800" dirty="0" smtClean="0"/>
              <a:t>La pena del contaminado era separarse del tabernáculo y de la congregación. Se ofrecían sacrificios para ser restaurado.</a:t>
            </a:r>
            <a:endParaRPr lang="es-MX" sz="3800" dirty="0"/>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2924472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32311"/>
          </a:xfrm>
          <a:prstGeom prst="rect">
            <a:avLst/>
          </a:prstGeom>
          <a:noFill/>
        </p:spPr>
        <p:txBody>
          <a:bodyPr wrap="square" rtlCol="0">
            <a:spAutoFit/>
          </a:bodyPr>
          <a:lstStyle/>
          <a:p>
            <a:pPr algn="ctr"/>
            <a:r>
              <a:rPr lang="es-CR" sz="4000" b="1" u="sng" dirty="0" smtClean="0"/>
              <a:t>Los propósitos de las reglas referentes a la pureza e impureza</a:t>
            </a:r>
          </a:p>
          <a:p>
            <a:pPr marL="742950" indent="-742950">
              <a:buFont typeface="+mj-lt"/>
              <a:buAutoNum type="arabicParenR"/>
            </a:pPr>
            <a:r>
              <a:rPr lang="es-CR" sz="4000" b="1" dirty="0" smtClean="0">
                <a:solidFill>
                  <a:srgbClr val="540000"/>
                </a:solidFill>
              </a:rPr>
              <a:t>Dios quería enseñar a su pueblo </a:t>
            </a:r>
            <a:r>
              <a:rPr lang="es-CR" sz="4000" b="1" dirty="0">
                <a:solidFill>
                  <a:srgbClr val="540000"/>
                </a:solidFill>
              </a:rPr>
              <a:t>l</a:t>
            </a:r>
            <a:r>
              <a:rPr lang="es-CR" sz="4000" b="1" dirty="0" smtClean="0">
                <a:solidFill>
                  <a:srgbClr val="540000"/>
                </a:solidFill>
              </a:rPr>
              <a:t>a santidad.</a:t>
            </a:r>
          </a:p>
          <a:p>
            <a:pPr marL="1076325" indent="-363538">
              <a:buFont typeface="Arial" panose="020B0604020202020204" pitchFamily="34" charset="0"/>
              <a:buChar char="•"/>
            </a:pPr>
            <a:r>
              <a:rPr lang="es-CR" sz="4000" dirty="0" smtClean="0"/>
              <a:t>Según las reglas, era puro lo que podía aproximar a la persona hacia Dios y era impuro lo que la incapacitaba para el culto o la excluía de él.</a:t>
            </a:r>
          </a:p>
          <a:p>
            <a:pPr marL="1076325" indent="-363538">
              <a:buFont typeface="Arial" panose="020B0604020202020204" pitchFamily="34" charset="0"/>
              <a:buChar char="•"/>
            </a:pPr>
            <a:r>
              <a:rPr lang="es-CR" sz="4000" dirty="0" smtClean="0"/>
              <a:t>La pureza estaba relacionada con el culto y por lo tanto se hallaba ligada a la santidad.</a:t>
            </a:r>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1616210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555641"/>
          </a:xfrm>
          <a:prstGeom prst="rect">
            <a:avLst/>
          </a:prstGeom>
          <a:noFill/>
        </p:spPr>
        <p:txBody>
          <a:bodyPr wrap="square" rtlCol="0">
            <a:spAutoFit/>
          </a:bodyPr>
          <a:lstStyle/>
          <a:p>
            <a:pPr algn="ctr"/>
            <a:r>
              <a:rPr lang="es-CR" sz="3800" b="1" u="sng" dirty="0" smtClean="0"/>
              <a:t>Los propósitos de las reglas referentes a la pureza e impureza</a:t>
            </a:r>
          </a:p>
          <a:p>
            <a:pPr marL="742950" indent="-742950">
              <a:buFont typeface="+mj-lt"/>
              <a:buAutoNum type="arabicParenR"/>
            </a:pPr>
            <a:r>
              <a:rPr lang="es-CR" sz="3800" b="1" dirty="0" smtClean="0">
                <a:solidFill>
                  <a:srgbClr val="540000"/>
                </a:solidFill>
              </a:rPr>
              <a:t>Dios quería enseñar a su pueblo </a:t>
            </a:r>
            <a:r>
              <a:rPr lang="es-CR" sz="3800" b="1" dirty="0">
                <a:solidFill>
                  <a:srgbClr val="540000"/>
                </a:solidFill>
              </a:rPr>
              <a:t>l</a:t>
            </a:r>
            <a:r>
              <a:rPr lang="es-CR" sz="3800" b="1" dirty="0" smtClean="0">
                <a:solidFill>
                  <a:srgbClr val="540000"/>
                </a:solidFill>
              </a:rPr>
              <a:t>a santidad.</a:t>
            </a:r>
          </a:p>
          <a:p>
            <a:pPr marL="1076325" indent="-363538">
              <a:buFont typeface="Arial" panose="020B0604020202020204" pitchFamily="34" charset="0"/>
              <a:buChar char="•"/>
            </a:pPr>
            <a:r>
              <a:rPr lang="es-CR" sz="3800" dirty="0"/>
              <a:t>Se enseñaba que la inmundicia, aunque fuera ceremonial, no era cosa </a:t>
            </a:r>
            <a:r>
              <a:rPr lang="es-CR" sz="3800" dirty="0" smtClean="0"/>
              <a:t>liviana, pues alejaba </a:t>
            </a:r>
            <a:r>
              <a:rPr lang="es-CR" sz="3800" dirty="0"/>
              <a:t>al adorador de </a:t>
            </a:r>
            <a:r>
              <a:rPr lang="es-CR" sz="3800" dirty="0" smtClean="0"/>
              <a:t>su Dios.</a:t>
            </a:r>
          </a:p>
          <a:p>
            <a:pPr marL="1076325" indent="-363538">
              <a:buFont typeface="Arial" panose="020B0604020202020204" pitchFamily="34" charset="0"/>
              <a:buChar char="•"/>
            </a:pPr>
            <a:r>
              <a:rPr lang="es-CR" sz="3800" dirty="0" smtClean="0"/>
              <a:t>Sin santidad “nadie verá al Señor”.</a:t>
            </a:r>
          </a:p>
          <a:p>
            <a:pPr marL="1076325" indent="-363538">
              <a:buFont typeface="Arial" panose="020B0604020202020204" pitchFamily="34" charset="0"/>
              <a:buChar char="•"/>
            </a:pPr>
            <a:r>
              <a:rPr lang="es-CR" sz="3800" dirty="0" smtClean="0"/>
              <a:t>La purificación personal simbolizaba la santidad, y la purificación ceremonial debía ir acompañada de la purificación interior.</a:t>
            </a:r>
            <a:endParaRPr lang="es-MX" sz="3800" dirty="0"/>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2142219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Los propósitos de las reglas referentes a la pureza e impureza</a:t>
            </a:r>
          </a:p>
          <a:p>
            <a:pPr marL="742950" indent="-742950">
              <a:buFont typeface="+mj-lt"/>
              <a:buAutoNum type="arabicParenR"/>
            </a:pPr>
            <a:r>
              <a:rPr lang="es-CR" sz="4000" b="1" dirty="0" smtClean="0">
                <a:solidFill>
                  <a:srgbClr val="540000"/>
                </a:solidFill>
              </a:rPr>
              <a:t>Dios quería enseñar a su pueblo </a:t>
            </a:r>
            <a:r>
              <a:rPr lang="es-CR" sz="4000" b="1" dirty="0">
                <a:solidFill>
                  <a:srgbClr val="540000"/>
                </a:solidFill>
              </a:rPr>
              <a:t>l</a:t>
            </a:r>
            <a:r>
              <a:rPr lang="es-CR" sz="4000" b="1" dirty="0" smtClean="0">
                <a:solidFill>
                  <a:srgbClr val="540000"/>
                </a:solidFill>
              </a:rPr>
              <a:t>a santidad.</a:t>
            </a:r>
          </a:p>
          <a:p>
            <a:pPr marL="1076325" indent="-363538">
              <a:buFont typeface="Arial" panose="020B0604020202020204" pitchFamily="34" charset="0"/>
              <a:buChar char="•"/>
            </a:pPr>
            <a:r>
              <a:rPr lang="es-CR" sz="4000" dirty="0" smtClean="0"/>
              <a:t>Dios quería enseñar al pueblo a discernir entre lo santo y lo profano, entre lo limpio y lo inmundo.</a:t>
            </a:r>
          </a:p>
          <a:p>
            <a:pPr marL="1076325" indent="-363538">
              <a:buFont typeface="Arial" panose="020B0604020202020204" pitchFamily="34" charset="0"/>
              <a:buChar char="•"/>
            </a:pPr>
            <a:r>
              <a:rPr lang="es-CR" sz="4000" dirty="0" smtClean="0"/>
              <a:t>Empleaba las cosas materiales para enseñar verdades morales y espirituales.</a:t>
            </a:r>
            <a:endParaRPr lang="es-MX" sz="4000" dirty="0"/>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776793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247864"/>
          </a:xfrm>
          <a:prstGeom prst="rect">
            <a:avLst/>
          </a:prstGeom>
          <a:noFill/>
        </p:spPr>
        <p:txBody>
          <a:bodyPr wrap="square" rtlCol="0">
            <a:spAutoFit/>
          </a:bodyPr>
          <a:lstStyle/>
          <a:p>
            <a:pPr algn="ctr"/>
            <a:r>
              <a:rPr lang="es-CR" sz="4000" b="1" u="sng" dirty="0" smtClean="0"/>
              <a:t>Los propósitos de las reglas referentes a la pureza e impureza</a:t>
            </a:r>
          </a:p>
          <a:p>
            <a:pPr marL="742950" indent="-742950">
              <a:buFont typeface="+mj-lt"/>
              <a:buAutoNum type="arabicParenR" startAt="2"/>
            </a:pPr>
            <a:r>
              <a:rPr lang="es-CR" sz="4000" b="1" dirty="0" smtClean="0">
                <a:solidFill>
                  <a:srgbClr val="540000"/>
                </a:solidFill>
              </a:rPr>
              <a:t>Dios quería conservar la salud de su pueblo.</a:t>
            </a:r>
          </a:p>
          <a:p>
            <a:pPr marL="1076325" indent="-363538">
              <a:buFont typeface="Arial" panose="020B0604020202020204" pitchFamily="34" charset="0"/>
              <a:buChar char="•"/>
            </a:pPr>
            <a:r>
              <a:rPr lang="es-CR" sz="4000" dirty="0" smtClean="0"/>
              <a:t>Las leyes de purificación tenían también el fin de hacer más higiénica la vida de los israelitas para así protegerlos de las enfermedades.</a:t>
            </a:r>
          </a:p>
          <a:p>
            <a:pPr marL="1076325" indent="-363538">
              <a:buFont typeface="Arial" panose="020B0604020202020204" pitchFamily="34" charset="0"/>
              <a:buChar char="•"/>
            </a:pPr>
            <a:r>
              <a:rPr lang="es-CR" sz="4000" dirty="0" smtClean="0"/>
              <a:t>Antes del siglo XX, la humanidad no sabía nada de  gérmenes ni de parásitos ni del contagio de enfermedades.</a:t>
            </a:r>
            <a:endParaRPr lang="es-MX" sz="4000" dirty="0"/>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3597743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Animales limpios e impuros (Lev. 11)</a:t>
            </a:r>
          </a:p>
          <a:p>
            <a:pPr algn="ctr"/>
            <a:r>
              <a:rPr lang="es-CR" sz="4000" b="1" i="1" dirty="0" smtClean="0">
                <a:solidFill>
                  <a:srgbClr val="540000"/>
                </a:solidFill>
              </a:rPr>
              <a:t>Un bosquejo del cap. 11</a:t>
            </a:r>
          </a:p>
          <a:p>
            <a:pPr marL="857250" indent="-857250">
              <a:buFont typeface="+mj-lt"/>
              <a:buAutoNum type="romanUcPeriod"/>
            </a:pPr>
            <a:r>
              <a:rPr lang="es-CR" sz="4000" dirty="0" smtClean="0"/>
              <a:t>Animales domésticos (vs.1-8)</a:t>
            </a:r>
          </a:p>
          <a:p>
            <a:pPr marL="857250" indent="-857250">
              <a:buFont typeface="+mj-lt"/>
              <a:buAutoNum type="romanUcPeriod"/>
            </a:pPr>
            <a:r>
              <a:rPr lang="es-CR" sz="4000" dirty="0" smtClean="0"/>
              <a:t>Animales que viven en las aguas (vs.9-12)</a:t>
            </a:r>
          </a:p>
          <a:p>
            <a:pPr marL="857250" indent="-857250">
              <a:buFont typeface="+mj-lt"/>
              <a:buAutoNum type="romanUcPeriod"/>
            </a:pPr>
            <a:r>
              <a:rPr lang="es-CR" sz="4000" dirty="0" smtClean="0"/>
              <a:t>Aves del aire (vs.13-19)</a:t>
            </a:r>
          </a:p>
          <a:p>
            <a:pPr marL="857250" indent="-857250">
              <a:buFont typeface="+mj-lt"/>
              <a:buAutoNum type="romanUcPeriod"/>
            </a:pPr>
            <a:r>
              <a:rPr lang="es-CR" sz="4000" dirty="0" smtClean="0"/>
              <a:t>Todo insecto con alas (vs.20-24)</a:t>
            </a:r>
          </a:p>
          <a:p>
            <a:pPr marL="857250" indent="-857250">
              <a:buFont typeface="+mj-lt"/>
              <a:buAutoNum type="romanUcPeriod"/>
            </a:pPr>
            <a:r>
              <a:rPr lang="es-CR" sz="4000" dirty="0" smtClean="0"/>
              <a:t>Animales que estaba ya muertos (vs.24-26)</a:t>
            </a:r>
          </a:p>
          <a:p>
            <a:pPr marL="857250" indent="-857250">
              <a:buFont typeface="+mj-lt"/>
              <a:buAutoNum type="romanUcPeriod"/>
            </a:pPr>
            <a:r>
              <a:rPr lang="es-CR" sz="4000" dirty="0" smtClean="0"/>
              <a:t>Bestias salvajes (vs.26-28)</a:t>
            </a:r>
          </a:p>
        </p:txBody>
      </p:sp>
    </p:spTree>
    <p:extLst>
      <p:ext uri="{BB962C8B-B14F-4D97-AF65-F5344CB8AC3E}">
        <p14:creationId xmlns:p14="http://schemas.microsoft.com/office/powerpoint/2010/main" val="472782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985980"/>
          </a:xfrm>
          <a:prstGeom prst="rect">
            <a:avLst/>
          </a:prstGeom>
          <a:noFill/>
        </p:spPr>
        <p:txBody>
          <a:bodyPr wrap="square" rtlCol="0">
            <a:spAutoFit/>
          </a:bodyPr>
          <a:lstStyle/>
          <a:p>
            <a:pPr algn="ctr"/>
            <a:r>
              <a:rPr lang="es-CR" sz="4000" b="1" u="sng" dirty="0" smtClean="0"/>
              <a:t>Animales limpios e impuros (Lev. 11)</a:t>
            </a:r>
          </a:p>
          <a:p>
            <a:pPr marL="857250" indent="-857250">
              <a:buFont typeface="+mj-lt"/>
              <a:buAutoNum type="romanUcPeriod" startAt="7"/>
            </a:pPr>
            <a:r>
              <a:rPr lang="es-CR" sz="4000" dirty="0"/>
              <a:t>Criaturas que se mueven a ras de la tierra y en el agua (vs.29-31)</a:t>
            </a:r>
          </a:p>
          <a:p>
            <a:pPr marL="857250" indent="-857250">
              <a:buFont typeface="+mj-lt"/>
              <a:buAutoNum type="romanUcPeriod" startAt="7"/>
            </a:pPr>
            <a:r>
              <a:rPr lang="es-CR" sz="4000" dirty="0"/>
              <a:t>La limpieza de vestimentas y vasijas de cocina que tocaren cosas muertas (vs.32-37)</a:t>
            </a:r>
          </a:p>
          <a:p>
            <a:pPr marL="857250" indent="-857250">
              <a:buFont typeface="+mj-lt"/>
              <a:buAutoNum type="romanUcPeriod" startAt="7"/>
            </a:pPr>
            <a:r>
              <a:rPr lang="es-CR" sz="4000" dirty="0"/>
              <a:t>El uso apropiado del agua en cisternas como también de la que fluye (vs.36-38)</a:t>
            </a:r>
          </a:p>
          <a:p>
            <a:pPr marL="857250" indent="-857250">
              <a:buFont typeface="+mj-lt"/>
              <a:buAutoNum type="romanUcPeriod" startAt="7"/>
            </a:pPr>
            <a:r>
              <a:rPr lang="es-CR" sz="4000" dirty="0"/>
              <a:t>Un resumen de las leyes anteriores (vs.41-47)</a:t>
            </a:r>
          </a:p>
        </p:txBody>
      </p:sp>
    </p:spTree>
    <p:extLst>
      <p:ext uri="{BB962C8B-B14F-4D97-AF65-F5344CB8AC3E}">
        <p14:creationId xmlns:p14="http://schemas.microsoft.com/office/powerpoint/2010/main" val="2595419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985980"/>
          </a:xfrm>
          <a:prstGeom prst="rect">
            <a:avLst/>
          </a:prstGeom>
          <a:noFill/>
        </p:spPr>
        <p:txBody>
          <a:bodyPr wrap="square" rtlCol="0">
            <a:spAutoFit/>
          </a:bodyPr>
          <a:lstStyle/>
          <a:p>
            <a:pPr algn="ctr"/>
            <a:r>
              <a:rPr lang="es-CR" sz="4000" b="1" u="sng" dirty="0" smtClean="0"/>
              <a:t>Animales limpios e impuros (Lev. 11)</a:t>
            </a:r>
            <a:endParaRPr lang="es-CR" sz="4000" dirty="0" smtClean="0"/>
          </a:p>
          <a:p>
            <a:pPr marL="363538" indent="-363538" algn="just">
              <a:buFont typeface="Arial" panose="020B0604020202020204" pitchFamily="34" charset="0"/>
              <a:buChar char="•"/>
            </a:pPr>
            <a:r>
              <a:rPr lang="es-MX" sz="4000" dirty="0" smtClean="0"/>
              <a:t>Por </a:t>
            </a:r>
            <a:r>
              <a:rPr lang="es-MX" sz="4000" dirty="0"/>
              <a:t>qué Dios formuló ciertas restricciones y permitió otras </a:t>
            </a:r>
            <a:r>
              <a:rPr lang="es-MX" sz="4000" dirty="0" smtClean="0"/>
              <a:t>cosas?</a:t>
            </a:r>
          </a:p>
          <a:p>
            <a:pPr marL="363538" indent="-363538" algn="just">
              <a:buFont typeface="Arial" panose="020B0604020202020204" pitchFamily="34" charset="0"/>
              <a:buChar char="•"/>
            </a:pPr>
            <a:r>
              <a:rPr lang="es-MX" sz="4000" dirty="0"/>
              <a:t>Ciertas restricciones caen en </a:t>
            </a:r>
            <a:r>
              <a:rPr lang="es-MX" sz="4000" dirty="0" smtClean="0"/>
              <a:t>el ámbito de </a:t>
            </a:r>
            <a:r>
              <a:rPr lang="es-MX" sz="4000" dirty="0"/>
              <a:t>la salud (el cuerpo</a:t>
            </a:r>
            <a:r>
              <a:rPr lang="es-MX" sz="4000" dirty="0" smtClean="0"/>
              <a:t>). Se puede </a:t>
            </a:r>
            <a:r>
              <a:rPr lang="es-MX" sz="4000" dirty="0"/>
              <a:t>aludir a ciertas leyes de dietas en los alimentos que, para esa parte del territorio con el calor y la falta de medios de conservación, no habrían sido saludables que el pueblo </a:t>
            </a:r>
            <a:r>
              <a:rPr lang="es-MX" sz="4000" dirty="0" smtClean="0"/>
              <a:t>consumiera.</a:t>
            </a:r>
            <a:endParaRPr lang="es-CR" sz="4000" dirty="0" smtClean="0"/>
          </a:p>
        </p:txBody>
      </p:sp>
    </p:spTree>
    <p:extLst>
      <p:ext uri="{BB962C8B-B14F-4D97-AF65-F5344CB8AC3E}">
        <p14:creationId xmlns:p14="http://schemas.microsoft.com/office/powerpoint/2010/main" val="1668635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3724096"/>
          </a:xfrm>
          <a:prstGeom prst="rect">
            <a:avLst/>
          </a:prstGeom>
          <a:noFill/>
        </p:spPr>
        <p:txBody>
          <a:bodyPr wrap="square" rtlCol="0">
            <a:spAutoFit/>
          </a:bodyPr>
          <a:lstStyle/>
          <a:p>
            <a:pPr algn="ctr"/>
            <a:r>
              <a:rPr lang="es-CR" sz="4000" b="1" u="sng" dirty="0" smtClean="0"/>
              <a:t>Animales limpios e impuros (Lev. 11) </a:t>
            </a:r>
            <a:endParaRPr lang="es-CR" sz="4000" dirty="0" smtClean="0"/>
          </a:p>
          <a:p>
            <a:pPr marL="363538" indent="-363538" algn="just">
              <a:buFont typeface="Arial" panose="020B0604020202020204" pitchFamily="34" charset="0"/>
              <a:buChar char="•"/>
            </a:pPr>
            <a:r>
              <a:rPr lang="es-MX" sz="4000" dirty="0"/>
              <a:t>También podemos reconocer que muchas criaturas de esa región del mundo eran deificadas por los paganos alrededor de Israel. Esto incluía a los egipcios, de cuyo sometimiento e influencia acababa de liberarse </a:t>
            </a:r>
            <a:r>
              <a:rPr lang="es-MX" sz="4000" dirty="0" smtClean="0"/>
              <a:t>Israel.</a:t>
            </a:r>
          </a:p>
          <a:p>
            <a:pPr marL="363538" indent="-363538" algn="just">
              <a:buFont typeface="Arial" panose="020B0604020202020204" pitchFamily="34" charset="0"/>
              <a:buChar char="•"/>
            </a:pPr>
            <a:endParaRPr lang="es-CR" sz="3800" dirty="0" smtClean="0"/>
          </a:p>
        </p:txBody>
      </p:sp>
    </p:spTree>
    <p:extLst>
      <p:ext uri="{BB962C8B-B14F-4D97-AF65-F5344CB8AC3E}">
        <p14:creationId xmlns:p14="http://schemas.microsoft.com/office/powerpoint/2010/main" val="370781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4401205"/>
          </a:xfrm>
          <a:prstGeom prst="rect">
            <a:avLst/>
          </a:prstGeom>
          <a:noFill/>
        </p:spPr>
        <p:txBody>
          <a:bodyPr wrap="square" rtlCol="0">
            <a:spAutoFit/>
          </a:bodyPr>
          <a:lstStyle/>
          <a:p>
            <a:pPr marL="363538" indent="-363538">
              <a:buFont typeface="Arial" panose="020B0604020202020204" pitchFamily="34" charset="0"/>
              <a:buChar char="•"/>
            </a:pPr>
            <a:r>
              <a:rPr lang="es-CR" sz="4000" dirty="0" smtClean="0"/>
              <a:t>Los levitas eran los ayudantes de los sacerdotes. Por haber sido rescatados de la muerte, la noche de la pascua, los primogénitos de las familias hebreas pertenecían a Dios. Pero los levitas, por su celo espiritual, fueron elegidos divinamente como substitutos de los hijos mayores de cada familia (Ex 32:25-29; </a:t>
            </a:r>
            <a:r>
              <a:rPr lang="es-CR" sz="4000" dirty="0" err="1" smtClean="0"/>
              <a:t>Num</a:t>
            </a:r>
            <a:r>
              <a:rPr lang="es-CR" sz="4000" dirty="0" smtClean="0"/>
              <a:t> 3:11-13; 8:17-19).</a:t>
            </a:r>
          </a:p>
        </p:txBody>
      </p:sp>
    </p:spTree>
    <p:extLst>
      <p:ext uri="{BB962C8B-B14F-4D97-AF65-F5344CB8AC3E}">
        <p14:creationId xmlns:p14="http://schemas.microsoft.com/office/powerpoint/2010/main" val="3915475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01533"/>
          </a:xfrm>
          <a:prstGeom prst="rect">
            <a:avLst/>
          </a:prstGeom>
          <a:noFill/>
        </p:spPr>
        <p:txBody>
          <a:bodyPr wrap="square" rtlCol="0">
            <a:spAutoFit/>
          </a:bodyPr>
          <a:lstStyle/>
          <a:p>
            <a:pPr algn="ctr"/>
            <a:r>
              <a:rPr lang="es-CR" sz="4000" b="1" u="sng" dirty="0" smtClean="0"/>
              <a:t>Animales limpios e impuros (Lev. 11)</a:t>
            </a:r>
            <a:endParaRPr lang="es-CR" sz="4000" dirty="0" smtClean="0"/>
          </a:p>
          <a:p>
            <a:pPr marL="363538" indent="-363538">
              <a:buFont typeface="Arial" panose="020B0604020202020204" pitchFamily="34" charset="0"/>
              <a:buChar char="•"/>
            </a:pPr>
            <a:r>
              <a:rPr lang="es-MX" sz="4000" dirty="0"/>
              <a:t>El principio total de las leyes alimenticias yace en la sabiduría y el consejo de Dios mismo. El propósito de Dios al llamar a Israel para Sí era mantenerlos, en la mayoría de los aspectos, como una nación completamente separada de los paganos que los rodeaban. Sus leyes alimenticias eran recordatorios diarios del pacto que tenían con Jehová, </a:t>
            </a:r>
            <a:r>
              <a:rPr lang="es-MX" sz="4000" dirty="0" smtClean="0"/>
              <a:t>un </a:t>
            </a:r>
            <a:r>
              <a:rPr lang="es-MX" sz="4000" dirty="0"/>
              <a:t>pacto que los distinguía de </a:t>
            </a:r>
            <a:r>
              <a:rPr lang="es-MX" sz="4000" dirty="0" smtClean="0"/>
              <a:t>sus </a:t>
            </a:r>
            <a:r>
              <a:rPr lang="es-MX" sz="4000" dirty="0"/>
              <a:t>vecinos </a:t>
            </a:r>
            <a:r>
              <a:rPr lang="es-MX" sz="4000" dirty="0" smtClean="0"/>
              <a:t>inmediatos.</a:t>
            </a:r>
            <a:endParaRPr lang="es-CR" sz="4000" dirty="0" smtClean="0"/>
          </a:p>
        </p:txBody>
      </p:sp>
    </p:spTree>
    <p:extLst>
      <p:ext uri="{BB962C8B-B14F-4D97-AF65-F5344CB8AC3E}">
        <p14:creationId xmlns:p14="http://schemas.microsoft.com/office/powerpoint/2010/main" val="1808801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985980"/>
          </a:xfrm>
          <a:prstGeom prst="rect">
            <a:avLst/>
          </a:prstGeom>
          <a:noFill/>
        </p:spPr>
        <p:txBody>
          <a:bodyPr wrap="square" rtlCol="0">
            <a:spAutoFit/>
          </a:bodyPr>
          <a:lstStyle/>
          <a:p>
            <a:pPr algn="ctr"/>
            <a:r>
              <a:rPr lang="es-CR" sz="4000" b="1" u="sng" dirty="0" smtClean="0"/>
              <a:t>Animales limpios e impuros (Lev. 11)</a:t>
            </a:r>
            <a:endParaRPr lang="es-CR" sz="4000" dirty="0" smtClean="0"/>
          </a:p>
          <a:p>
            <a:pPr marL="363538" indent="-363538">
              <a:buFont typeface="Arial" panose="020B0604020202020204" pitchFamily="34" charset="0"/>
              <a:buChar char="•"/>
            </a:pPr>
            <a:r>
              <a:rPr lang="es-MX" sz="4000" dirty="0"/>
              <a:t>Los israelitas no habían de tener ninguna relación con cualquier cosa que los hiciera impuros a los ojos de Dios. En lugar de ello, habían de vivir de tal forma que imitaran la santidad de </a:t>
            </a:r>
            <a:r>
              <a:rPr lang="es-MX" sz="4000" dirty="0" smtClean="0"/>
              <a:t>Dios.</a:t>
            </a:r>
          </a:p>
          <a:p>
            <a:pPr marL="363538" indent="-363538">
              <a:buFont typeface="Arial" panose="020B0604020202020204" pitchFamily="34" charset="0"/>
              <a:buChar char="•"/>
            </a:pPr>
            <a:r>
              <a:rPr lang="es-MX" sz="4000" dirty="0"/>
              <a:t>Las restricciones de la ley de Moisés les daban esta conducta alta y moral que Su naturaleza y carácter exigía que ellos imitaran. </a:t>
            </a:r>
            <a:endParaRPr lang="es-CR" sz="4000" dirty="0" smtClean="0"/>
          </a:p>
        </p:txBody>
      </p:sp>
    </p:spTree>
    <p:extLst>
      <p:ext uri="{BB962C8B-B14F-4D97-AF65-F5344CB8AC3E}">
        <p14:creationId xmlns:p14="http://schemas.microsoft.com/office/powerpoint/2010/main" val="3521695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3170099"/>
          </a:xfrm>
          <a:prstGeom prst="rect">
            <a:avLst/>
          </a:prstGeom>
          <a:noFill/>
        </p:spPr>
        <p:txBody>
          <a:bodyPr wrap="square" rtlCol="0">
            <a:spAutoFit/>
          </a:bodyPr>
          <a:lstStyle/>
          <a:p>
            <a:pPr algn="ctr"/>
            <a:r>
              <a:rPr lang="es-CR" sz="4000" b="1" u="sng" dirty="0" smtClean="0"/>
              <a:t>Animales limpios e impuros (Lev. 11)</a:t>
            </a:r>
            <a:endParaRPr lang="es-CR" sz="4000" dirty="0" smtClean="0"/>
          </a:p>
          <a:p>
            <a:pPr marL="363538" indent="-363538">
              <a:buFont typeface="Arial" panose="020B0604020202020204" pitchFamily="34" charset="0"/>
              <a:buChar char="•"/>
            </a:pPr>
            <a:r>
              <a:rPr lang="es-MX" sz="4000" dirty="0"/>
              <a:t>Dios les recordó más adelante de la gran liberación de la esclavitud que recibieron. Por lo tanto, Él tenía el derecho de decirles qué hacer y lo que debían ser. Él era la cabeza indiscutible de la nación de Israel. </a:t>
            </a:r>
            <a:endParaRPr lang="es-CR" sz="4000" dirty="0"/>
          </a:p>
        </p:txBody>
      </p:sp>
    </p:spTree>
    <p:extLst>
      <p:ext uri="{BB962C8B-B14F-4D97-AF65-F5344CB8AC3E}">
        <p14:creationId xmlns:p14="http://schemas.microsoft.com/office/powerpoint/2010/main" val="562538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401205"/>
          </a:xfrm>
          <a:prstGeom prst="rect">
            <a:avLst/>
          </a:prstGeom>
          <a:noFill/>
        </p:spPr>
        <p:txBody>
          <a:bodyPr wrap="square" rtlCol="0">
            <a:spAutoFit/>
          </a:bodyPr>
          <a:lstStyle/>
          <a:p>
            <a:pPr algn="ctr"/>
            <a:r>
              <a:rPr lang="es-CR" sz="4000" b="1" u="sng" dirty="0" smtClean="0"/>
              <a:t>Animales limpios e impuros (Lev. 11)</a:t>
            </a:r>
          </a:p>
          <a:p>
            <a:pPr algn="ctr"/>
            <a:r>
              <a:rPr lang="es-CR" sz="4000" i="1" dirty="0" smtClean="0">
                <a:solidFill>
                  <a:srgbClr val="540000"/>
                </a:solidFill>
              </a:rPr>
              <a:t>Aplicación para nosotros</a:t>
            </a:r>
          </a:p>
          <a:p>
            <a:pPr marL="363538" indent="-363538">
              <a:buFont typeface="Arial" panose="020B0604020202020204" pitchFamily="34" charset="0"/>
              <a:buChar char="•"/>
            </a:pPr>
            <a:r>
              <a:rPr lang="es-CR" sz="4000" dirty="0" smtClean="0"/>
              <a:t>Puesto que Cristo nos liberó de la ley ceremonial del antiguo pacto y estamos bajo el nuevo pacto, no nos vemos obligados a cumplir las reglas levíticas. “Todo lo que Dios creó es bueno y nada es de desecharse si se toma con acción de gracias” (I Tim 4:4).</a:t>
            </a:r>
          </a:p>
        </p:txBody>
      </p:sp>
    </p:spTree>
    <p:extLst>
      <p:ext uri="{BB962C8B-B14F-4D97-AF65-F5344CB8AC3E}">
        <p14:creationId xmlns:p14="http://schemas.microsoft.com/office/powerpoint/2010/main" val="2188093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Animales limpios e impuros (Lev. 11)</a:t>
            </a:r>
          </a:p>
          <a:p>
            <a:pPr algn="ctr"/>
            <a:r>
              <a:rPr lang="es-CR" sz="4000" i="1" dirty="0" smtClean="0">
                <a:solidFill>
                  <a:srgbClr val="540000"/>
                </a:solidFill>
              </a:rPr>
              <a:t>Aplicación para nosotros</a:t>
            </a:r>
          </a:p>
          <a:p>
            <a:pPr marL="363538" indent="-363538">
              <a:buFont typeface="Arial" panose="020B0604020202020204" pitchFamily="34" charset="0"/>
              <a:buChar char="•"/>
            </a:pPr>
            <a:r>
              <a:rPr lang="es-CR" sz="4000" dirty="0"/>
              <a:t>Sin embargo, aunque tenemos libertad para consumir cualquier alimento no debemos olvidar que el Nuevo Testamento requiere del cristiano un estilo de vida que exige disciplina, tanto del cuerpo como del espíritu, para poder llevar a acabo el llamamiento ideal de Dios de ser santos como Él es santo.</a:t>
            </a:r>
          </a:p>
        </p:txBody>
      </p:sp>
    </p:spTree>
    <p:extLst>
      <p:ext uri="{BB962C8B-B14F-4D97-AF65-F5344CB8AC3E}">
        <p14:creationId xmlns:p14="http://schemas.microsoft.com/office/powerpoint/2010/main" val="35591242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relacionada con la reproducción (Caps. 12, 15)</a:t>
            </a:r>
          </a:p>
          <a:p>
            <a:r>
              <a:rPr lang="es-CR" sz="4000" b="1" dirty="0">
                <a:solidFill>
                  <a:srgbClr val="540000"/>
                </a:solidFill>
              </a:rPr>
              <a:t>La purificación de la mujer después del parto (Cap.12)</a:t>
            </a:r>
          </a:p>
          <a:p>
            <a:pPr marL="268288" indent="-268288">
              <a:buFont typeface="Arial" panose="020B0604020202020204" pitchFamily="34" charset="0"/>
              <a:buChar char="•"/>
            </a:pPr>
            <a:r>
              <a:rPr lang="es-CR" sz="4000" dirty="0" smtClean="0"/>
              <a:t>La mujer que daba a luz un varón, quedaba ceremonialmente impura durante una semana al fin de la cual el niño era circuncidado.</a:t>
            </a:r>
          </a:p>
          <a:p>
            <a:pPr marL="268288" indent="-268288">
              <a:buFont typeface="Arial" panose="020B0604020202020204" pitchFamily="34" charset="0"/>
              <a:buChar char="•"/>
            </a:pPr>
            <a:r>
              <a:rPr lang="es-CR" sz="4000" dirty="0" smtClean="0"/>
              <a:t>La madre de una niña era inmunda dos semanas y su periodo de purificación era el doble </a:t>
            </a:r>
            <a:r>
              <a:rPr lang="es-CR" sz="4000" dirty="0" smtClean="0"/>
              <a:t>del de la </a:t>
            </a:r>
            <a:r>
              <a:rPr lang="es-CR" sz="4000" dirty="0" smtClean="0"/>
              <a:t>madre de un varón.</a:t>
            </a:r>
          </a:p>
        </p:txBody>
      </p:sp>
    </p:spTree>
    <p:extLst>
      <p:ext uri="{BB962C8B-B14F-4D97-AF65-F5344CB8AC3E}">
        <p14:creationId xmlns:p14="http://schemas.microsoft.com/office/powerpoint/2010/main" val="4209349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01533"/>
          </a:xfrm>
          <a:prstGeom prst="rect">
            <a:avLst/>
          </a:prstGeom>
          <a:noFill/>
        </p:spPr>
        <p:txBody>
          <a:bodyPr wrap="square" rtlCol="0">
            <a:spAutoFit/>
          </a:bodyPr>
          <a:lstStyle/>
          <a:p>
            <a:pPr algn="ctr"/>
            <a:r>
              <a:rPr lang="es-CR" sz="3800" b="1" u="sng" dirty="0" smtClean="0"/>
              <a:t>Impureza relacionada con la reproducción (Caps. 12, 15)</a:t>
            </a:r>
          </a:p>
          <a:p>
            <a:r>
              <a:rPr lang="es-CR" sz="4000" b="1" dirty="0">
                <a:solidFill>
                  <a:srgbClr val="540000"/>
                </a:solidFill>
              </a:rPr>
              <a:t>La purificación de la mujer después del parto (Cap.12)</a:t>
            </a:r>
          </a:p>
          <a:p>
            <a:pPr marL="363538" indent="-363538">
              <a:buFont typeface="Arial" panose="020B0604020202020204" pitchFamily="34" charset="0"/>
              <a:buChar char="•"/>
            </a:pPr>
            <a:r>
              <a:rPr lang="es-CR" sz="4000" dirty="0" smtClean="0"/>
              <a:t>Las madres de buena posición económica se purificaban ofreciendo un cordero para el holocausto (requerido para la consagración del niño) y un palomino o tórtola para la expiación.</a:t>
            </a:r>
          </a:p>
          <a:p>
            <a:pPr marL="363538" indent="-363538">
              <a:buFont typeface="Arial" panose="020B0604020202020204" pitchFamily="34" charset="0"/>
              <a:buChar char="•"/>
            </a:pPr>
            <a:r>
              <a:rPr lang="es-CR" sz="4000" dirty="0" smtClean="0"/>
              <a:t>Las madres pobres ofrecerían dos tórtolas o dos palominos, uno para holocausto y el otro para expiación. (Lucas 2:22-24).</a:t>
            </a:r>
          </a:p>
        </p:txBody>
      </p:sp>
    </p:spTree>
    <p:extLst>
      <p:ext uri="{BB962C8B-B14F-4D97-AF65-F5344CB8AC3E}">
        <p14:creationId xmlns:p14="http://schemas.microsoft.com/office/powerpoint/2010/main" val="10961197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217087"/>
          </a:xfrm>
          <a:prstGeom prst="rect">
            <a:avLst/>
          </a:prstGeom>
          <a:noFill/>
        </p:spPr>
        <p:txBody>
          <a:bodyPr wrap="square" rtlCol="0">
            <a:spAutoFit/>
          </a:bodyPr>
          <a:lstStyle/>
          <a:p>
            <a:pPr algn="ctr"/>
            <a:r>
              <a:rPr lang="es-CR" sz="4000" b="1" u="sng" dirty="0" smtClean="0"/>
              <a:t>Impureza relacionada con la reproducción (Caps. 12, 15)</a:t>
            </a:r>
          </a:p>
          <a:p>
            <a:r>
              <a:rPr lang="es-CR" sz="4000" b="1" dirty="0" smtClean="0">
                <a:solidFill>
                  <a:srgbClr val="540000"/>
                </a:solidFill>
              </a:rPr>
              <a:t>La purificación de la mujer después del parto (Cap.12)</a:t>
            </a:r>
          </a:p>
          <a:p>
            <a:pPr marL="571500" indent="-571500">
              <a:buFont typeface="Arial" panose="020B0604020202020204" pitchFamily="34" charset="0"/>
              <a:buChar char="•"/>
            </a:pPr>
            <a:r>
              <a:rPr lang="es-MX" sz="4000" dirty="0"/>
              <a:t>Siempre ha sido bendición de Dios, indicio de su favor, el dar a luz, y vemos en el Antiguo Testamento que la mujer estéril sufrió reproche (por ejem­plo, </a:t>
            </a:r>
            <a:r>
              <a:rPr lang="es-MX" sz="4000" dirty="0" err="1"/>
              <a:t>Gén</a:t>
            </a:r>
            <a:r>
              <a:rPr lang="es-MX" sz="4000" dirty="0"/>
              <a:t>. 30:1-24; </a:t>
            </a:r>
            <a:r>
              <a:rPr lang="es-MX" sz="4000" dirty="0" smtClean="0"/>
              <a:t>I </a:t>
            </a:r>
            <a:r>
              <a:rPr lang="es-MX" sz="4000" dirty="0"/>
              <a:t>Sam. 1</a:t>
            </a:r>
            <a:r>
              <a:rPr lang="es-MX" sz="4000" dirty="0" smtClean="0"/>
              <a:t>)</a:t>
            </a:r>
          </a:p>
          <a:p>
            <a:pPr marL="571500" indent="-571500">
              <a:buFont typeface="Arial" panose="020B0604020202020204" pitchFamily="34" charset="0"/>
              <a:buChar char="•"/>
            </a:pPr>
            <a:r>
              <a:rPr lang="es-MX" sz="4000" dirty="0"/>
              <a:t>Por lo tanto, no hemos de concluir que esta ley menosprecie en manera al­guna el concebir y dar a luz </a:t>
            </a:r>
            <a:r>
              <a:rPr lang="es-MX" sz="4000" dirty="0" smtClean="0"/>
              <a:t>hijos.</a:t>
            </a:r>
            <a:endParaRPr lang="es-CR" sz="4000" dirty="0" smtClean="0"/>
          </a:p>
          <a:p>
            <a:pPr algn="ctr"/>
            <a:endParaRPr lang="es-CR" sz="3800" b="1" u="sng" dirty="0" smtClean="0"/>
          </a:p>
        </p:txBody>
      </p:sp>
    </p:spTree>
    <p:extLst>
      <p:ext uri="{BB962C8B-B14F-4D97-AF65-F5344CB8AC3E}">
        <p14:creationId xmlns:p14="http://schemas.microsoft.com/office/powerpoint/2010/main" val="3893913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001643"/>
          </a:xfrm>
          <a:prstGeom prst="rect">
            <a:avLst/>
          </a:prstGeom>
          <a:noFill/>
        </p:spPr>
        <p:txBody>
          <a:bodyPr wrap="square" rtlCol="0">
            <a:spAutoFit/>
          </a:bodyPr>
          <a:lstStyle/>
          <a:p>
            <a:pPr algn="ctr"/>
            <a:r>
              <a:rPr lang="es-CR" sz="4000" b="1" u="sng" dirty="0" smtClean="0"/>
              <a:t>Impureza relacionada con la reproducción (Caps. 12, 15)</a:t>
            </a:r>
          </a:p>
          <a:p>
            <a:r>
              <a:rPr lang="es-CR" sz="4000" b="1" dirty="0" smtClean="0">
                <a:solidFill>
                  <a:srgbClr val="540000"/>
                </a:solidFill>
              </a:rPr>
              <a:t>La purificación de la mujer después del parto (Cap.12)</a:t>
            </a:r>
          </a:p>
          <a:p>
            <a:pPr marL="571500" indent="-571500">
              <a:buFont typeface="Arial" panose="020B0604020202020204" pitchFamily="34" charset="0"/>
              <a:buChar char="•"/>
            </a:pPr>
            <a:r>
              <a:rPr lang="es-MX" sz="3800" dirty="0"/>
              <a:t>Una explicación posible del asunto es como sigue: en la descomposición que sigue a la muerte, el efecto del pecado se hace manifiesto en el cuerpo. Así pues el cuerpo muerto era inmundo, y conta­minaba al que lo tocara. La lepra que es llamada "la muerte viviente" produce to­dos los síntomas de la descomposición del cuerpo, aun durante la vida del leproso, y contaminaba como la muerte misma. </a:t>
            </a:r>
            <a:endParaRPr lang="es-CR" sz="3800" b="1" u="sng" dirty="0" smtClean="0"/>
          </a:p>
        </p:txBody>
      </p:sp>
    </p:spTree>
    <p:extLst>
      <p:ext uri="{BB962C8B-B14F-4D97-AF65-F5344CB8AC3E}">
        <p14:creationId xmlns:p14="http://schemas.microsoft.com/office/powerpoint/2010/main" val="28621527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985980"/>
          </a:xfrm>
          <a:prstGeom prst="rect">
            <a:avLst/>
          </a:prstGeom>
          <a:noFill/>
        </p:spPr>
        <p:txBody>
          <a:bodyPr wrap="square" rtlCol="0">
            <a:spAutoFit/>
          </a:bodyPr>
          <a:lstStyle/>
          <a:p>
            <a:pPr algn="ctr"/>
            <a:r>
              <a:rPr lang="es-CR" sz="4000" b="1" u="sng" dirty="0" smtClean="0"/>
              <a:t>Impureza relacionada con la reproducción (Caps. 12, 15)</a:t>
            </a:r>
          </a:p>
          <a:p>
            <a:r>
              <a:rPr lang="es-CR" sz="4000" b="1" dirty="0" smtClean="0">
                <a:solidFill>
                  <a:srgbClr val="540000"/>
                </a:solidFill>
              </a:rPr>
              <a:t>La purificación de la mujer después del parto (Cap.12)</a:t>
            </a:r>
          </a:p>
          <a:p>
            <a:pPr marL="571500" indent="-571500">
              <a:buFont typeface="Arial" panose="020B0604020202020204" pitchFamily="34" charset="0"/>
              <a:buChar char="•"/>
            </a:pPr>
            <a:r>
              <a:rPr lang="es-MX" sz="4000" dirty="0"/>
              <a:t>También todas las secreciones en cone­xión con la procreación (tanto del hombre como de la mujer) que hacían que la gente se contaminara y fuera inmunda se ase­mejan en cierta medida a la disolución o descomposición del cuerpo.</a:t>
            </a:r>
            <a:endParaRPr lang="es-CR" sz="3800" b="1" u="sng" dirty="0"/>
          </a:p>
          <a:p>
            <a:pPr marL="571500" indent="-571500">
              <a:buFont typeface="Arial" panose="020B0604020202020204" pitchFamily="34" charset="0"/>
              <a:buChar char="•"/>
            </a:pPr>
            <a:endParaRPr lang="es-CR" sz="3800" b="1" u="sng" dirty="0" smtClean="0"/>
          </a:p>
        </p:txBody>
      </p:sp>
    </p:spTree>
    <p:extLst>
      <p:ext uri="{BB962C8B-B14F-4D97-AF65-F5344CB8AC3E}">
        <p14:creationId xmlns:p14="http://schemas.microsoft.com/office/powerpoint/2010/main" val="45119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016758"/>
          </a:xfrm>
          <a:prstGeom prst="rect">
            <a:avLst/>
          </a:prstGeom>
          <a:noFill/>
        </p:spPr>
        <p:txBody>
          <a:bodyPr wrap="square" rtlCol="0">
            <a:spAutoFit/>
          </a:bodyPr>
          <a:lstStyle/>
          <a:p>
            <a:pPr algn="ctr"/>
            <a:r>
              <a:rPr lang="es-CR" sz="4000" b="1" u="sng" dirty="0"/>
              <a:t>L</a:t>
            </a:r>
            <a:r>
              <a:rPr lang="es-CR" sz="4000" b="1" u="sng" dirty="0" smtClean="0"/>
              <a:t>as funciones de los sacerdotes</a:t>
            </a:r>
          </a:p>
          <a:p>
            <a:pPr algn="ctr"/>
            <a:endParaRPr lang="es-CR" sz="4000" b="1" u="sng" dirty="0" smtClean="0"/>
          </a:p>
          <a:p>
            <a:pPr marL="742950" indent="-742950">
              <a:buFont typeface="+mj-lt"/>
              <a:buAutoNum type="arabicParenR"/>
            </a:pPr>
            <a:r>
              <a:rPr lang="es-CR" sz="4000" dirty="0" smtClean="0"/>
              <a:t>Servir como mediadores entre el pueblo y Dios, interceder por el pueblo y expiar el pecado mediante el sacrificio y así reconciliar el pueblo con Dios.</a:t>
            </a:r>
          </a:p>
          <a:p>
            <a:pPr marL="742950" indent="-742950">
              <a:buFont typeface="+mj-lt"/>
              <a:buAutoNum type="arabicParenR"/>
            </a:pPr>
            <a:r>
              <a:rPr lang="es-CR" sz="4000" dirty="0" smtClean="0"/>
              <a:t>Ser los intérpretes y maestros de la ley y enseñar al pueblo los estatutos de Jehová (Lev 10:11; </a:t>
            </a:r>
            <a:r>
              <a:rPr lang="es-CR" sz="4000" dirty="0" err="1" smtClean="0"/>
              <a:t>Eze</a:t>
            </a:r>
            <a:r>
              <a:rPr lang="es-CR" sz="4000" dirty="0" smtClean="0"/>
              <a:t> 44:23)</a:t>
            </a:r>
          </a:p>
          <a:p>
            <a:pPr marL="742950" indent="-742950">
              <a:buFont typeface="+mj-lt"/>
              <a:buAutoNum type="arabicParenR"/>
            </a:pPr>
            <a:r>
              <a:rPr lang="es-CR" sz="4000" dirty="0" smtClean="0"/>
              <a:t>Ministrar las cosas sagradas del tabernáculo.</a:t>
            </a:r>
          </a:p>
        </p:txBody>
      </p:sp>
    </p:spTree>
    <p:extLst>
      <p:ext uri="{BB962C8B-B14F-4D97-AF65-F5344CB8AC3E}">
        <p14:creationId xmlns:p14="http://schemas.microsoft.com/office/powerpoint/2010/main" val="1298367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relacionada con la reproducción (Caps. 12, 15)</a:t>
            </a:r>
          </a:p>
          <a:p>
            <a:r>
              <a:rPr lang="es-CR" sz="4000" b="1" dirty="0" smtClean="0">
                <a:solidFill>
                  <a:srgbClr val="540000"/>
                </a:solidFill>
              </a:rPr>
              <a:t>La purificación de la mujer después del parto (Cap.12)</a:t>
            </a:r>
          </a:p>
          <a:p>
            <a:pPr marL="363538" indent="-363538">
              <a:buFont typeface="Arial" panose="020B0604020202020204" pitchFamily="34" charset="0"/>
              <a:buChar char="•"/>
            </a:pPr>
            <a:r>
              <a:rPr lang="es-MX" sz="4000" dirty="0" smtClean="0"/>
              <a:t>Así que es posible que estas reglas sobre la mujer al dar a luz (y las del cap. 15) aunque promovieron </a:t>
            </a:r>
            <a:r>
              <a:rPr lang="es-MX" sz="4000" dirty="0"/>
              <a:t>la higiene, no eran, en primer término, reglas higiénicas, sino que tuvieron relación con el pecado en sentido de una semejanza entre las secreciones del cuerpo y los efectos del pecado.</a:t>
            </a:r>
            <a:endParaRPr lang="es-CR" sz="3800" b="1" u="sng" dirty="0" smtClean="0"/>
          </a:p>
        </p:txBody>
      </p:sp>
    </p:spTree>
    <p:extLst>
      <p:ext uri="{BB962C8B-B14F-4D97-AF65-F5344CB8AC3E}">
        <p14:creationId xmlns:p14="http://schemas.microsoft.com/office/powerpoint/2010/main" val="22610763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3170099"/>
          </a:xfrm>
          <a:prstGeom prst="rect">
            <a:avLst/>
          </a:prstGeom>
          <a:noFill/>
        </p:spPr>
        <p:txBody>
          <a:bodyPr wrap="square" rtlCol="0">
            <a:spAutoFit/>
          </a:bodyPr>
          <a:lstStyle/>
          <a:p>
            <a:pPr algn="ctr"/>
            <a:r>
              <a:rPr lang="es-CR" sz="4000" b="1" u="sng" dirty="0" smtClean="0"/>
              <a:t>Impureza relacionada con la reproducción (Caps. 12, 15)</a:t>
            </a:r>
          </a:p>
          <a:p>
            <a:pPr marL="363538" indent="-363538">
              <a:buFont typeface="Arial" panose="020B0604020202020204" pitchFamily="34" charset="0"/>
              <a:buChar char="•"/>
            </a:pPr>
            <a:r>
              <a:rPr lang="es-CR" sz="4000" dirty="0" smtClean="0"/>
              <a:t>Las instrucciones del </a:t>
            </a:r>
            <a:r>
              <a:rPr lang="es-CR" sz="4000" dirty="0" err="1" smtClean="0"/>
              <a:t>cap</a:t>
            </a:r>
            <a:r>
              <a:rPr lang="es-CR" sz="4000" dirty="0" smtClean="0"/>
              <a:t> 15 referentes al flujo en los órganos sexuales (masculinos y femeninos) aplicaban tanto al derrame normal como al anormal.</a:t>
            </a:r>
          </a:p>
          <a:p>
            <a:pPr marL="363538" indent="-363538">
              <a:buFont typeface="Arial" panose="020B0604020202020204" pitchFamily="34" charset="0"/>
              <a:buChar char="•"/>
            </a:pPr>
            <a:endParaRPr lang="es-MX" sz="4000" dirty="0" smtClean="0"/>
          </a:p>
        </p:txBody>
      </p:sp>
    </p:spTree>
    <p:extLst>
      <p:ext uri="{BB962C8B-B14F-4D97-AF65-F5344CB8AC3E}">
        <p14:creationId xmlns:p14="http://schemas.microsoft.com/office/powerpoint/2010/main" val="37615541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4985980"/>
          </a:xfrm>
          <a:prstGeom prst="rect">
            <a:avLst/>
          </a:prstGeom>
          <a:noFill/>
        </p:spPr>
        <p:txBody>
          <a:bodyPr wrap="square" rtlCol="0">
            <a:spAutoFit/>
          </a:bodyPr>
          <a:lstStyle/>
          <a:p>
            <a:pPr algn="ctr"/>
            <a:r>
              <a:rPr lang="es-CR" sz="4000" b="1" u="sng" dirty="0" smtClean="0"/>
              <a:t>Impureza relacionada con la reproducción (Caps. 12, 15)</a:t>
            </a:r>
          </a:p>
          <a:p>
            <a:pPr marL="363538" indent="-363538">
              <a:buFont typeface="Arial" panose="020B0604020202020204" pitchFamily="34" charset="0"/>
              <a:buChar char="•"/>
            </a:pPr>
            <a:r>
              <a:rPr lang="es-MX" sz="4000" dirty="0" smtClean="0"/>
              <a:t>El </a:t>
            </a:r>
            <a:r>
              <a:rPr lang="es-MX" sz="4000" dirty="0"/>
              <a:t>punto principal de este capítulo, como también en los capítulos 11-14, es que todo aquello que Dios llama "inmundo" había de tratarse de la manera explicada en estas instrucciones, y todo reglamento prescrito por Dios había de practicarse diligentemente para evitar lo más posible la inmundicia y limpiarse de ella cuando ya era demasiado tarde para evitarla.</a:t>
            </a:r>
            <a:endParaRPr lang="es-CR" sz="4000" b="1" dirty="0">
              <a:solidFill>
                <a:srgbClr val="540000"/>
              </a:solidFill>
            </a:endParaRPr>
          </a:p>
        </p:txBody>
      </p:sp>
    </p:spTree>
    <p:extLst>
      <p:ext uri="{BB962C8B-B14F-4D97-AF65-F5344CB8AC3E}">
        <p14:creationId xmlns:p14="http://schemas.microsoft.com/office/powerpoint/2010/main" val="9752714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El diagnóstico de la lepra</a:t>
            </a:r>
          </a:p>
          <a:p>
            <a:pPr marL="363538" indent="-363538">
              <a:buFont typeface="Arial" panose="020B0604020202020204" pitchFamily="34" charset="0"/>
              <a:buChar char="•"/>
            </a:pPr>
            <a:r>
              <a:rPr lang="es-CR" sz="4000" dirty="0" smtClean="0"/>
              <a:t>Se mencionan cuatro clases de lepra (13:2, 4, 26, 31) y otras enfermedades contagiosas.</a:t>
            </a:r>
          </a:p>
          <a:p>
            <a:pPr marL="363538" indent="-363538">
              <a:buFont typeface="Arial" panose="020B0604020202020204" pitchFamily="34" charset="0"/>
              <a:buChar char="•"/>
            </a:pPr>
            <a:r>
              <a:rPr lang="es-CR" sz="4000" dirty="0" smtClean="0"/>
              <a:t>Si se sospechaba que determinada persona estaba leprosa, era llevada al sacerdote.</a:t>
            </a:r>
          </a:p>
          <a:p>
            <a:pPr marL="363538" indent="-363538">
              <a:buFont typeface="Arial" panose="020B0604020202020204" pitchFamily="34" charset="0"/>
              <a:buChar char="•"/>
            </a:pPr>
            <a:r>
              <a:rPr lang="es-CR" sz="4000" dirty="0" smtClean="0"/>
              <a:t>En caso de ser evidente que la persona tenía lepra, se le declaraba impura.</a:t>
            </a:r>
          </a:p>
        </p:txBody>
      </p:sp>
    </p:spTree>
    <p:extLst>
      <p:ext uri="{BB962C8B-B14F-4D97-AF65-F5344CB8AC3E}">
        <p14:creationId xmlns:p14="http://schemas.microsoft.com/office/powerpoint/2010/main" val="21109937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El diagnóstico de la lepra</a:t>
            </a:r>
          </a:p>
          <a:p>
            <a:pPr marL="363538" indent="-363538">
              <a:buFont typeface="Arial" panose="020B0604020202020204" pitchFamily="34" charset="0"/>
              <a:buChar char="•"/>
            </a:pPr>
            <a:r>
              <a:rPr lang="es-CR" sz="4000" dirty="0" smtClean="0"/>
              <a:t>Si el caso era dudoso, la persona de quien se sospechaba era aislada por siete días y luego examinada de nuevo y declarad limpia o impura, según el resultado de la inspección.</a:t>
            </a:r>
          </a:p>
          <a:p>
            <a:pPr marL="363538" indent="-363538">
              <a:buFont typeface="Arial" panose="020B0604020202020204" pitchFamily="34" charset="0"/>
              <a:buChar char="•"/>
            </a:pPr>
            <a:r>
              <a:rPr lang="es-CR" sz="4000" dirty="0" smtClean="0"/>
              <a:t>Se aislaba rigurosamente al leproso, evitando así la contaminación y el contagio de la enfermedad.</a:t>
            </a:r>
          </a:p>
        </p:txBody>
      </p:sp>
    </p:spTree>
    <p:extLst>
      <p:ext uri="{BB962C8B-B14F-4D97-AF65-F5344CB8AC3E}">
        <p14:creationId xmlns:p14="http://schemas.microsoft.com/office/powerpoint/2010/main" val="12711214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El simbolismo de la lepra</a:t>
            </a:r>
          </a:p>
          <a:p>
            <a:pPr marL="363538" indent="-363538">
              <a:buFont typeface="Arial" panose="020B0604020202020204" pitchFamily="34" charset="0"/>
              <a:buChar char="•"/>
            </a:pPr>
            <a:r>
              <a:rPr lang="es-CR" sz="4000" dirty="0" smtClean="0"/>
              <a:t>Se consideraba esta espantosa enfermedad como un proceso de corrupción paulatina que hacía inmunda a la víctima.</a:t>
            </a:r>
          </a:p>
          <a:p>
            <a:pPr marL="363538" indent="-363538">
              <a:buFont typeface="Arial" panose="020B0604020202020204" pitchFamily="34" charset="0"/>
              <a:buChar char="•"/>
            </a:pPr>
            <a:r>
              <a:rPr lang="es-CR" sz="4000" dirty="0" smtClean="0"/>
              <a:t>Se hablaba del leproso como de uno ya muerto (</a:t>
            </a:r>
            <a:r>
              <a:rPr lang="es-CR" sz="4000" dirty="0" err="1" smtClean="0"/>
              <a:t>Num</a:t>
            </a:r>
            <a:r>
              <a:rPr lang="es-CR" sz="4000" dirty="0" smtClean="0"/>
              <a:t> 12:12) y del curar del leproso como devolverle a la vida (II Reyes 5:7).</a:t>
            </a:r>
          </a:p>
        </p:txBody>
      </p:sp>
    </p:spTree>
    <p:extLst>
      <p:ext uri="{BB962C8B-B14F-4D97-AF65-F5344CB8AC3E}">
        <p14:creationId xmlns:p14="http://schemas.microsoft.com/office/powerpoint/2010/main" val="29581489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6001643"/>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El simbolismo de la lepra</a:t>
            </a:r>
          </a:p>
          <a:p>
            <a:pPr marL="363538" indent="-363538">
              <a:buFont typeface="Arial" panose="020B0604020202020204" pitchFamily="34" charset="0"/>
              <a:buChar char="•"/>
            </a:pPr>
            <a:r>
              <a:rPr lang="es-CR" sz="3800" dirty="0" smtClean="0"/>
              <a:t>Aunque los hebreos no conocían el medio de contagio de la lepra, su concepto de la inmundicia por contacto físico servía para excluir al leproso de toda participación con el pueblo.</a:t>
            </a:r>
          </a:p>
          <a:p>
            <a:pPr marL="363538" indent="-363538">
              <a:buFont typeface="Arial" panose="020B0604020202020204" pitchFamily="34" charset="0"/>
              <a:buChar char="•"/>
            </a:pPr>
            <a:r>
              <a:rPr lang="es-CR" sz="3800" dirty="0" smtClean="0"/>
              <a:t>Por considerarse la lepra como una impureza y no como una enfermedad y por tener que presentarse al sacerdote el leproso para su purificación, se puede decir que simboliza el pecado que reside en el hombre. </a:t>
            </a:r>
          </a:p>
        </p:txBody>
      </p:sp>
    </p:spTree>
    <p:extLst>
      <p:ext uri="{BB962C8B-B14F-4D97-AF65-F5344CB8AC3E}">
        <p14:creationId xmlns:p14="http://schemas.microsoft.com/office/powerpoint/2010/main" val="42257399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32311"/>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(Cap. 14)</a:t>
            </a:r>
          </a:p>
          <a:p>
            <a:pPr marL="363538" indent="-363538">
              <a:buFont typeface="Arial" panose="020B0604020202020204" pitchFamily="34" charset="0"/>
              <a:buChar char="•"/>
            </a:pPr>
            <a:r>
              <a:rPr lang="es-CR" sz="4000" dirty="0" smtClean="0"/>
              <a:t>El sacerdote tomaba dos avecillas: una se sacrificaba en vaso de barro sobre aguas corrientes y la sangre era mezclada con el agua.</a:t>
            </a:r>
          </a:p>
          <a:p>
            <a:pPr marL="363538" indent="-363538">
              <a:buFont typeface="Arial" panose="020B0604020202020204" pitchFamily="34" charset="0"/>
              <a:buChar char="•"/>
            </a:pPr>
            <a:r>
              <a:rPr lang="es-CR" sz="4000" dirty="0" smtClean="0"/>
              <a:t>Luego se mojaban la avecilla viva, el cedro la grana y el hisopo con el agua mezclada con sangre. Se rociaba siete veces al que había de ser purificado y entonces se ponía en libertad la avecilla viva.</a:t>
            </a:r>
          </a:p>
        </p:txBody>
      </p:sp>
    </p:spTree>
    <p:extLst>
      <p:ext uri="{BB962C8B-B14F-4D97-AF65-F5344CB8AC3E}">
        <p14:creationId xmlns:p14="http://schemas.microsoft.com/office/powerpoint/2010/main" val="20465971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32311"/>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a:t>
            </a:r>
            <a:r>
              <a:rPr lang="es-CR" sz="4000" b="1" dirty="0" err="1" smtClean="0">
                <a:solidFill>
                  <a:srgbClr val="540000"/>
                </a:solidFill>
              </a:rPr>
              <a:t>Cap</a:t>
            </a:r>
            <a:r>
              <a:rPr lang="es-CR" sz="4000" b="1" dirty="0" smtClean="0">
                <a:solidFill>
                  <a:srgbClr val="540000"/>
                </a:solidFill>
              </a:rPr>
              <a:t> 14)</a:t>
            </a:r>
          </a:p>
          <a:p>
            <a:pPr marL="363538" indent="-363538">
              <a:buFont typeface="Arial" panose="020B0604020202020204" pitchFamily="34" charset="0"/>
              <a:buChar char="•"/>
            </a:pPr>
            <a:r>
              <a:rPr lang="es-CR" sz="4000" dirty="0" smtClean="0"/>
              <a:t>El sacerdote tomaba dos avecillas: una se sacrificaba en vaso de barro sobre aguas corrientes y la sangre era mezclada con el agua.</a:t>
            </a:r>
          </a:p>
          <a:p>
            <a:pPr marL="363538" indent="-363538">
              <a:buFont typeface="Arial" panose="020B0604020202020204" pitchFamily="34" charset="0"/>
              <a:buChar char="•"/>
            </a:pPr>
            <a:r>
              <a:rPr lang="es-CR" sz="4000" dirty="0" smtClean="0"/>
              <a:t>Luego se mojaban la avecilla viva, el cedro la grana y el hisopo con el agua mezclada con sangre. Se rociaba siete veces al que había de ser purificado y entonces se ponía en libertad la avecilla viva.</a:t>
            </a:r>
          </a:p>
        </p:txBody>
      </p:sp>
    </p:spTree>
    <p:extLst>
      <p:ext uri="{BB962C8B-B14F-4D97-AF65-F5344CB8AC3E}">
        <p14:creationId xmlns:p14="http://schemas.microsoft.com/office/powerpoint/2010/main" val="27301608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a:t>
            </a:r>
            <a:r>
              <a:rPr lang="es-CR" sz="4000" b="1" dirty="0" err="1" smtClean="0">
                <a:solidFill>
                  <a:srgbClr val="540000"/>
                </a:solidFill>
              </a:rPr>
              <a:t>Cap</a:t>
            </a:r>
            <a:r>
              <a:rPr lang="es-CR" sz="4000" b="1" dirty="0" smtClean="0">
                <a:solidFill>
                  <a:srgbClr val="540000"/>
                </a:solidFill>
              </a:rPr>
              <a:t> 14)</a:t>
            </a:r>
          </a:p>
          <a:p>
            <a:pPr marL="363538" indent="-363538">
              <a:buFont typeface="Arial" panose="020B0604020202020204" pitchFamily="34" charset="0"/>
              <a:buChar char="•"/>
            </a:pPr>
            <a:r>
              <a:rPr lang="es-MX" sz="4000" dirty="0"/>
              <a:t>El leproso que estaba confi­nado, aislado, abatido, ahora se libraba de esa maldición. Quedaba libre para volver a su casa, como la ave suelta había quedado libre para volver a su </a:t>
            </a:r>
            <a:r>
              <a:rPr lang="es-MX" sz="4000" dirty="0" smtClean="0"/>
              <a:t>nido.</a:t>
            </a:r>
          </a:p>
          <a:p>
            <a:pPr marL="363538" indent="-363538">
              <a:buFont typeface="Arial" panose="020B0604020202020204" pitchFamily="34" charset="0"/>
              <a:buChar char="•"/>
            </a:pPr>
            <a:r>
              <a:rPr lang="es-MX" sz="4000" dirty="0"/>
              <a:t>Se soltaba la avecilla después de declarar que el leproso estaba limpio</a:t>
            </a:r>
            <a:endParaRPr lang="es-CR" sz="4000" dirty="0" smtClean="0"/>
          </a:p>
        </p:txBody>
      </p:sp>
    </p:spTree>
    <p:extLst>
      <p:ext uri="{BB962C8B-B14F-4D97-AF65-F5344CB8AC3E}">
        <p14:creationId xmlns:p14="http://schemas.microsoft.com/office/powerpoint/2010/main" val="2297298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5632311"/>
          </a:xfrm>
          <a:prstGeom prst="rect">
            <a:avLst/>
          </a:prstGeom>
          <a:noFill/>
        </p:spPr>
        <p:txBody>
          <a:bodyPr wrap="square" rtlCol="0">
            <a:spAutoFit/>
          </a:bodyPr>
          <a:lstStyle/>
          <a:p>
            <a:pPr algn="ctr"/>
            <a:r>
              <a:rPr lang="es-CR" sz="4000" b="1" u="sng" dirty="0" smtClean="0"/>
              <a:t>El sumo sacerdote</a:t>
            </a:r>
          </a:p>
          <a:p>
            <a:pPr marL="363538" indent="-363538">
              <a:buFont typeface="Arial" panose="020B0604020202020204" pitchFamily="34" charset="0"/>
              <a:buChar char="•"/>
            </a:pPr>
            <a:r>
              <a:rPr lang="es-CR" sz="4000" dirty="0" smtClean="0"/>
              <a:t>Era el sacerdote más importante.</a:t>
            </a:r>
          </a:p>
          <a:p>
            <a:pPr marL="363538" indent="-363538">
              <a:buFont typeface="Arial" panose="020B0604020202020204" pitchFamily="34" charset="0"/>
              <a:buChar char="•"/>
            </a:pPr>
            <a:r>
              <a:rPr lang="es-CR" sz="4000" dirty="0" smtClean="0"/>
              <a:t>Sólo él entraba una vez al año en el lugar santísimo para expiar los pecados de la nación israelita.</a:t>
            </a:r>
          </a:p>
          <a:p>
            <a:pPr marL="363538" indent="-363538">
              <a:buFont typeface="Arial" panose="020B0604020202020204" pitchFamily="34" charset="0"/>
              <a:buChar char="•"/>
            </a:pPr>
            <a:r>
              <a:rPr lang="es-CR" sz="4000" dirty="0" smtClean="0"/>
              <a:t>Sólo él llevaba el pectoral con los nombres de las tribus y actuaba como mediador entre toda la nación y Dios.</a:t>
            </a:r>
          </a:p>
          <a:p>
            <a:pPr marL="363538" indent="-363538">
              <a:buFont typeface="Arial" panose="020B0604020202020204" pitchFamily="34" charset="0"/>
              <a:buChar char="•"/>
            </a:pPr>
            <a:r>
              <a:rPr lang="es-CR" sz="4000" dirty="0" smtClean="0"/>
              <a:t>Si bien el sacerdote en algunos aspectos prefigura al creyente (I </a:t>
            </a:r>
            <a:r>
              <a:rPr lang="es-CR" sz="4000" dirty="0" err="1" smtClean="0"/>
              <a:t>Ped</a:t>
            </a:r>
            <a:r>
              <a:rPr lang="es-CR" sz="4000" dirty="0" smtClean="0"/>
              <a:t>. 2:5,9), el sumo sacerdote simboliza a Jesucristo (</a:t>
            </a:r>
            <a:r>
              <a:rPr lang="es-CR" sz="4000" dirty="0" err="1" smtClean="0"/>
              <a:t>Heb</a:t>
            </a:r>
            <a:r>
              <a:rPr lang="es-CR" sz="4000" dirty="0" smtClean="0"/>
              <a:t> 2:17; 4:14)</a:t>
            </a:r>
          </a:p>
        </p:txBody>
      </p:sp>
    </p:spTree>
    <p:extLst>
      <p:ext uri="{BB962C8B-B14F-4D97-AF65-F5344CB8AC3E}">
        <p14:creationId xmlns:p14="http://schemas.microsoft.com/office/powerpoint/2010/main" val="795878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a:t>
            </a:r>
            <a:r>
              <a:rPr lang="es-CR" sz="4000" b="1" dirty="0" err="1" smtClean="0">
                <a:solidFill>
                  <a:srgbClr val="540000"/>
                </a:solidFill>
              </a:rPr>
              <a:t>Cap</a:t>
            </a:r>
            <a:r>
              <a:rPr lang="es-CR" sz="4000" b="1" dirty="0" smtClean="0">
                <a:solidFill>
                  <a:srgbClr val="540000"/>
                </a:solidFill>
              </a:rPr>
              <a:t> 14)</a:t>
            </a:r>
          </a:p>
          <a:p>
            <a:pPr marL="363538" indent="-363538">
              <a:buFont typeface="Arial" panose="020B0604020202020204" pitchFamily="34" charset="0"/>
              <a:buChar char="•"/>
            </a:pPr>
            <a:r>
              <a:rPr lang="es-MX" sz="4000" dirty="0"/>
              <a:t>Cristo, nuestro perfecto Sacerdote, declara al pecador limpio (Mar. 2:5, </a:t>
            </a:r>
            <a:r>
              <a:rPr lang="es-MX" sz="4000" dirty="0" smtClean="0"/>
              <a:t>“Hijo</a:t>
            </a:r>
            <a:r>
              <a:rPr lang="es-MX" sz="4000" dirty="0"/>
              <a:t>, tus pecados te son perdonados"), y la li­bertad que el pecador perdonado goza es aun mejor que la libertad del leproso, porque Cristo nos hace libres del pecado que nos puede separar de Dios eterna­mente.</a:t>
            </a:r>
            <a:endParaRPr lang="es-CR" sz="4000" dirty="0" smtClean="0"/>
          </a:p>
        </p:txBody>
      </p:sp>
    </p:spTree>
    <p:extLst>
      <p:ext uri="{BB962C8B-B14F-4D97-AF65-F5344CB8AC3E}">
        <p14:creationId xmlns:p14="http://schemas.microsoft.com/office/powerpoint/2010/main" val="28617791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632311"/>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a:t>
            </a:r>
            <a:r>
              <a:rPr lang="es-CR" sz="4000" b="1" dirty="0" err="1" smtClean="0">
                <a:solidFill>
                  <a:srgbClr val="540000"/>
                </a:solidFill>
              </a:rPr>
              <a:t>Cap</a:t>
            </a:r>
            <a:r>
              <a:rPr lang="es-CR" sz="4000" b="1" dirty="0" smtClean="0">
                <a:solidFill>
                  <a:srgbClr val="540000"/>
                </a:solidFill>
              </a:rPr>
              <a:t> 14)</a:t>
            </a:r>
          </a:p>
          <a:p>
            <a:pPr marL="363538" indent="-363538">
              <a:buFont typeface="Arial" panose="020B0604020202020204" pitchFamily="34" charset="0"/>
              <a:buChar char="•"/>
            </a:pPr>
            <a:r>
              <a:rPr lang="es-MX" sz="4000" dirty="0" smtClean="0"/>
              <a:t>Ocho días después, el hombre purificado debía ofrecer tres corderos. Uno era un sacrificio por la culpa, el otro por pecado y el tercero por holocausto.</a:t>
            </a:r>
          </a:p>
          <a:p>
            <a:pPr marL="363538" indent="-363538">
              <a:buFont typeface="Arial" panose="020B0604020202020204" pitchFamily="34" charset="0"/>
              <a:buChar char="•"/>
            </a:pPr>
            <a:r>
              <a:rPr lang="es-CR" sz="4000" dirty="0" smtClean="0"/>
              <a:t>El sacerdote ponía sangre sobre el lóbulo de la oreja derecha, sobre el pulgar de su mano derecha y sobre el pulgar de su pie derecho.</a:t>
            </a:r>
          </a:p>
          <a:p>
            <a:pPr marL="363538" indent="-363538">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2008638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LAS LEYES DE LO LIMPIO Y LO INMUNDO (11-15) </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707886"/>
          </a:xfrm>
          <a:prstGeom prst="rect">
            <a:avLst/>
          </a:prstGeom>
          <a:noFill/>
        </p:spPr>
        <p:txBody>
          <a:bodyPr wrap="square" rtlCol="0">
            <a:spAutoFit/>
          </a:bodyPr>
          <a:lstStyle/>
          <a:p>
            <a:pPr marL="1076325" indent="-712788">
              <a:buFont typeface="+mj-lt"/>
              <a:buAutoNum type="arabicParenR" startAt="3"/>
            </a:pPr>
            <a:endParaRPr lang="es-CR" sz="4000" dirty="0" smtClean="0"/>
          </a:p>
        </p:txBody>
      </p:sp>
      <p:sp>
        <p:nvSpPr>
          <p:cNvPr id="4" name="CuadroTexto 3"/>
          <p:cNvSpPr txBox="1"/>
          <p:nvPr/>
        </p:nvSpPr>
        <p:spPr>
          <a:xfrm>
            <a:off x="0" y="1008527"/>
            <a:ext cx="12192000" cy="5016758"/>
          </a:xfrm>
          <a:prstGeom prst="rect">
            <a:avLst/>
          </a:prstGeom>
          <a:noFill/>
        </p:spPr>
        <p:txBody>
          <a:bodyPr wrap="square" rtlCol="0">
            <a:spAutoFit/>
          </a:bodyPr>
          <a:lstStyle/>
          <a:p>
            <a:pPr algn="ctr"/>
            <a:r>
              <a:rPr lang="es-CR" sz="4000" b="1" u="sng" dirty="0" smtClean="0"/>
              <a:t>Impureza de la lepra (Caps. 13, 14)</a:t>
            </a:r>
          </a:p>
          <a:p>
            <a:r>
              <a:rPr lang="es-CR" sz="4000" b="1" dirty="0" smtClean="0">
                <a:solidFill>
                  <a:srgbClr val="540000"/>
                </a:solidFill>
              </a:rPr>
              <a:t>La purificación del leproso (</a:t>
            </a:r>
            <a:r>
              <a:rPr lang="es-CR" sz="4000" b="1" dirty="0" err="1" smtClean="0">
                <a:solidFill>
                  <a:srgbClr val="540000"/>
                </a:solidFill>
              </a:rPr>
              <a:t>Cap</a:t>
            </a:r>
            <a:r>
              <a:rPr lang="es-CR" sz="4000" b="1" dirty="0" smtClean="0">
                <a:solidFill>
                  <a:srgbClr val="540000"/>
                </a:solidFill>
              </a:rPr>
              <a:t> 14)</a:t>
            </a:r>
          </a:p>
          <a:p>
            <a:pPr marL="363538" indent="-363538">
              <a:buFont typeface="Arial" panose="020B0604020202020204" pitchFamily="34" charset="0"/>
              <a:buChar char="•"/>
            </a:pPr>
            <a:r>
              <a:rPr lang="es-CR" sz="4000" dirty="0" smtClean="0"/>
              <a:t>Luego repetía este acto pero con aceite.</a:t>
            </a:r>
          </a:p>
          <a:p>
            <a:pPr marL="363538" indent="-363538">
              <a:buFont typeface="Arial" panose="020B0604020202020204" pitchFamily="34" charset="0"/>
              <a:buChar char="•"/>
            </a:pPr>
            <a:r>
              <a:rPr lang="es-MX" sz="4000" dirty="0"/>
              <a:t>El leproso, como hombre "muerto", tenía que ser restaurado en todo sentido al Señor, y tenía que presentar nuevamente sus miembros a Dios (compárese </a:t>
            </a:r>
            <a:r>
              <a:rPr lang="es-MX" sz="4000" dirty="0" err="1"/>
              <a:t>Rom</a:t>
            </a:r>
            <a:r>
              <a:rPr lang="es-MX" sz="4000" dirty="0"/>
              <a:t>. 6:12-18</a:t>
            </a:r>
            <a:r>
              <a:rPr lang="es-MX" sz="4000" dirty="0" smtClean="0"/>
              <a:t>).</a:t>
            </a:r>
          </a:p>
          <a:p>
            <a:pPr marL="363538" indent="-363538">
              <a:buFont typeface="Arial" panose="020B0604020202020204" pitchFamily="34" charset="0"/>
              <a:buChar char="•"/>
            </a:pPr>
            <a:r>
              <a:rPr lang="es-CR" sz="4000" dirty="0" smtClean="0"/>
              <a:t>Dios nos limpia para que le sirvamos.</a:t>
            </a:r>
          </a:p>
        </p:txBody>
      </p:sp>
    </p:spTree>
    <p:extLst>
      <p:ext uri="{BB962C8B-B14F-4D97-AF65-F5344CB8AC3E}">
        <p14:creationId xmlns:p14="http://schemas.microsoft.com/office/powerpoint/2010/main" val="330814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CAC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a:solidFill>
            <a:srgbClr val="677B6E"/>
          </a:solidFill>
        </p:spPr>
        <p:txBody>
          <a:bodyPr>
            <a:noAutofit/>
          </a:bodyPr>
          <a:lstStyle/>
          <a:p>
            <a:pPr algn="ctr"/>
            <a:r>
              <a:rPr lang="es-CR" sz="4000" dirty="0" smtClean="0">
                <a:effectLst>
                  <a:outerShdw blurRad="38100" dist="38100" dir="2700000" algn="tl">
                    <a:srgbClr val="000000">
                      <a:alpha val="43137"/>
                    </a:srgbClr>
                  </a:outerShdw>
                </a:effectLst>
                <a:latin typeface="Century Gothic" panose="020B0502020202020204" pitchFamily="34" charset="0"/>
              </a:rPr>
              <a:t>EL SACERDOCIO</a:t>
            </a:r>
            <a:endParaRPr lang="es-MX" sz="4000" dirty="0">
              <a:effectLst>
                <a:outerShdw blurRad="38100" dist="38100" dir="2700000" algn="tl">
                  <a:srgbClr val="000000">
                    <a:alpha val="43137"/>
                  </a:srgbClr>
                </a:outerShdw>
              </a:effectLst>
              <a:latin typeface="Century Gothic" panose="020B0502020202020204" pitchFamily="34" charset="0"/>
            </a:endParaRPr>
          </a:p>
        </p:txBody>
      </p:sp>
      <p:sp>
        <p:nvSpPr>
          <p:cNvPr id="3" name="CuadroTexto 2"/>
          <p:cNvSpPr txBox="1"/>
          <p:nvPr/>
        </p:nvSpPr>
        <p:spPr>
          <a:xfrm>
            <a:off x="0" y="1008528"/>
            <a:ext cx="12192000" cy="4401205"/>
          </a:xfrm>
          <a:prstGeom prst="rect">
            <a:avLst/>
          </a:prstGeom>
          <a:noFill/>
        </p:spPr>
        <p:txBody>
          <a:bodyPr wrap="square" rtlCol="0">
            <a:spAutoFit/>
          </a:bodyPr>
          <a:lstStyle/>
          <a:p>
            <a:pPr algn="ctr"/>
            <a:r>
              <a:rPr lang="es-CR" sz="4000" b="1" u="sng" dirty="0" smtClean="0"/>
              <a:t>Los requisitos de los sacerdotes (Lev. 21, 22)</a:t>
            </a:r>
          </a:p>
          <a:p>
            <a:pPr marL="363538" indent="-363538">
              <a:buFont typeface="Arial" panose="020B0604020202020204" pitchFamily="34" charset="0"/>
              <a:buChar char="•"/>
            </a:pPr>
            <a:r>
              <a:rPr lang="es-CR" sz="4000" dirty="0" smtClean="0"/>
              <a:t>Tenía que ser un hombre sin defecto físico (21:16-21).</a:t>
            </a:r>
          </a:p>
          <a:p>
            <a:pPr marL="363538" indent="-363538">
              <a:buFont typeface="Arial" panose="020B0604020202020204" pitchFamily="34" charset="0"/>
              <a:buChar char="•"/>
            </a:pPr>
            <a:r>
              <a:rPr lang="es-CR" sz="4000" dirty="0" smtClean="0"/>
              <a:t>Debían casarse con una mujer de carácter ejemplar. No debía contaminarse con costumbres paganas ni tocar las cosas inmundas.</a:t>
            </a:r>
          </a:p>
          <a:p>
            <a:pPr marL="363538" indent="-363538">
              <a:buFont typeface="Arial" panose="020B0604020202020204" pitchFamily="34" charset="0"/>
              <a:buChar char="•"/>
            </a:pPr>
            <a:r>
              <a:rPr lang="es-CR" sz="4000" dirty="0" smtClean="0"/>
              <a:t>La santidad divina exigía en quienes se acercaban a Jehová un estado habitual de pureza.</a:t>
            </a:r>
          </a:p>
        </p:txBody>
      </p:sp>
    </p:spTree>
    <p:extLst>
      <p:ext uri="{BB962C8B-B14F-4D97-AF65-F5344CB8AC3E}">
        <p14:creationId xmlns:p14="http://schemas.microsoft.com/office/powerpoint/2010/main" val="390452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6524</TotalTime>
  <Words>5364</Words>
  <Application>Microsoft Office PowerPoint</Application>
  <PresentationFormat>Panorámica</PresentationFormat>
  <Paragraphs>342</Paragraphs>
  <Slides>82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Arial</vt:lpstr>
      <vt:lpstr>Arial Black</vt:lpstr>
      <vt:lpstr>Calibri</vt:lpstr>
      <vt:lpstr>Calibri Light</vt:lpstr>
      <vt:lpstr>Century Gothic</vt:lpstr>
      <vt:lpstr>1_Tema de Office</vt:lpstr>
      <vt:lpstr>Antiguo Testamento 2</vt:lpstr>
      <vt:lpstr>Bosquejo de la lección</vt:lpstr>
      <vt:lpstr>EL SACERDOCIO</vt:lpstr>
      <vt:lpstr>EL SACERDOCIO</vt:lpstr>
      <vt:lpstr>EL SACERDOCIO</vt:lpstr>
      <vt:lpstr>EL SACERDOCIO</vt:lpstr>
      <vt:lpstr>EL SACERDOCIO</vt:lpstr>
      <vt:lpstr>EL SACERDOCIO</vt:lpstr>
      <vt:lpstr>EL SACERDOCIO</vt:lpstr>
      <vt:lpstr>EL SACERDOCIO</vt:lpstr>
      <vt:lpstr>EL SACERDOCIO</vt:lpstr>
      <vt:lpstr>EL SACERDOCIO</vt:lpstr>
      <vt:lpstr>EL SACERDOCIO</vt:lpstr>
      <vt:lpstr>EL SACERDOCIO</vt:lpstr>
      <vt:lpstr>EL SACERDOCIO</vt:lpstr>
      <vt:lpstr>EL EFOD DEL SUMO SACERDOTE</vt:lpstr>
      <vt:lpstr>EL SACERDOCIO</vt:lpstr>
      <vt:lpstr>EL SACERDOCIO</vt:lpstr>
      <vt:lpstr>EL SACERDOCIO</vt:lpstr>
      <vt:lpstr>EL SACERDOCIO</vt:lpstr>
      <vt:lpstr>Presentación de PowerPoint</vt:lpstr>
      <vt:lpstr>Presentación de PowerPoint</vt:lpstr>
      <vt:lpstr>EL SACERDOCIO</vt:lpstr>
      <vt:lpstr>EL SACERDOCIO</vt:lpstr>
      <vt:lpstr>EL SACERDOCIO</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CONSAGRACIÓN DE LOS SACERDOTES (8, 9)</vt:lpstr>
      <vt:lpstr>LA MUERTE DE NADAB Y ABIÚ (Cap. 10)</vt:lpstr>
      <vt:lpstr>LA MUERTE DE NADAB Y ABIÚ (Cap. 10)</vt:lpstr>
      <vt:lpstr>LA MUERTE DE NADAB Y ABIÚ (Cap. 10)</vt:lpstr>
      <vt:lpstr>LA MUERTE DE NADAB Y ABIÚ (Cap. 10)</vt:lpstr>
      <vt:lpstr>LA MUERTE DE NADAB Y ABIÚ (Cap. 10)</vt:lpstr>
      <vt:lpstr>LA MUERTE DE NADAB Y ABIÚ (Cap. 10)</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lpstr>LAS LEYES DE LO LIMPIO Y LO INMUNDO (11-15)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Antiguo Testamento 2</dc:title>
  <dc:creator>Bernie Villalobos</dc:creator>
  <cp:lastModifiedBy>Bernie Villalobos</cp:lastModifiedBy>
  <cp:revision>337</cp:revision>
  <dcterms:created xsi:type="dcterms:W3CDTF">2017-10-16T15:52:47Z</dcterms:created>
  <dcterms:modified xsi:type="dcterms:W3CDTF">2017-11-14T17:53:55Z</dcterms:modified>
</cp:coreProperties>
</file>