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257" r:id="rId4"/>
    <p:sldId id="258" r:id="rId5"/>
    <p:sldId id="259" r:id="rId6"/>
    <p:sldId id="260" r:id="rId7"/>
    <p:sldId id="261" r:id="rId8"/>
    <p:sldId id="268" r:id="rId9"/>
    <p:sldId id="272" r:id="rId10"/>
    <p:sldId id="262" r:id="rId11"/>
    <p:sldId id="271" r:id="rId12"/>
    <p:sldId id="273" r:id="rId13"/>
    <p:sldId id="274" r:id="rId14"/>
    <p:sldId id="275" r:id="rId15"/>
    <p:sldId id="276" r:id="rId16"/>
    <p:sldId id="263" r:id="rId17"/>
    <p:sldId id="264" r:id="rId18"/>
    <p:sldId id="266" r:id="rId19"/>
    <p:sldId id="267" r:id="rId20"/>
    <p:sldId id="269" r:id="rId21"/>
    <p:sldId id="270" r:id="rId22"/>
    <p:sldId id="278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89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8F4-CA5C-422B-B2F2-312EFDB56AED}" type="datetimeFigureOut">
              <a:rPr lang="es-ES" smtClean="0"/>
              <a:t>17/04/2018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09BD-C2A3-40E8-874B-B5D22465F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52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8F4-CA5C-422B-B2F2-312EFDB56AED}" type="datetimeFigureOut">
              <a:rPr lang="es-ES" smtClean="0"/>
              <a:t>17/04/2018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09BD-C2A3-40E8-874B-B5D22465F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017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8F4-CA5C-422B-B2F2-312EFDB56AED}" type="datetimeFigureOut">
              <a:rPr lang="es-ES" smtClean="0"/>
              <a:t>17/04/2018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09BD-C2A3-40E8-874B-B5D22465F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819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8F4-CA5C-422B-B2F2-312EFDB56AED}" type="datetimeFigureOut">
              <a:rPr lang="es-ES" smtClean="0"/>
              <a:t>17/04/2018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09BD-C2A3-40E8-874B-B5D22465F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181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8F4-CA5C-422B-B2F2-312EFDB56AED}" type="datetimeFigureOut">
              <a:rPr lang="es-ES" smtClean="0"/>
              <a:t>17/04/2018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09BD-C2A3-40E8-874B-B5D22465F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87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8F4-CA5C-422B-B2F2-312EFDB56AED}" type="datetimeFigureOut">
              <a:rPr lang="es-ES" smtClean="0"/>
              <a:t>17/04/2018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09BD-C2A3-40E8-874B-B5D22465F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826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8F4-CA5C-422B-B2F2-312EFDB56AED}" type="datetimeFigureOut">
              <a:rPr lang="es-ES" smtClean="0"/>
              <a:t>17/04/2018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09BD-C2A3-40E8-874B-B5D22465F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378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8F4-CA5C-422B-B2F2-312EFDB56AED}" type="datetimeFigureOut">
              <a:rPr lang="es-ES" smtClean="0"/>
              <a:t>17/04/2018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09BD-C2A3-40E8-874B-B5D22465F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93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8F4-CA5C-422B-B2F2-312EFDB56AED}" type="datetimeFigureOut">
              <a:rPr lang="es-ES" smtClean="0"/>
              <a:t>17/04/2018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09BD-C2A3-40E8-874B-B5D22465F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847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8F4-CA5C-422B-B2F2-312EFDB56AED}" type="datetimeFigureOut">
              <a:rPr lang="es-ES" smtClean="0"/>
              <a:t>17/04/2018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09BD-C2A3-40E8-874B-B5D22465F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37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8F4-CA5C-422B-B2F2-312EFDB56AED}" type="datetimeFigureOut">
              <a:rPr lang="es-ES" smtClean="0"/>
              <a:t>17/04/2018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09BD-C2A3-40E8-874B-B5D22465F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572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BE8F4-CA5C-422B-B2F2-312EFDB56AED}" type="datetimeFigureOut">
              <a:rPr lang="es-ES" smtClean="0"/>
              <a:t>17/04/2018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009BD-C2A3-40E8-874B-B5D22465F9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42885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NI" dirty="0" smtClean="0"/>
              <a:t>A.T 4   clase 4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NI" dirty="0" smtClean="0"/>
              <a:t>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050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sz="4800" dirty="0" smtClean="0"/>
              <a:t>Joram de Judá </a:t>
            </a:r>
            <a:r>
              <a:rPr lang="es-NI" dirty="0" smtClean="0"/>
              <a:t/>
            </a:r>
            <a:br>
              <a:rPr lang="es-NI" dirty="0" smtClean="0"/>
            </a:br>
            <a:r>
              <a:rPr lang="es-NI" sz="2400" dirty="0" smtClean="0"/>
              <a:t>(2 Reyes 8:16-29; 2Cronicas 21)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NI" sz="4000" dirty="0" smtClean="0"/>
              <a:t>Fecha: 848-841 a.C</a:t>
            </a:r>
          </a:p>
          <a:p>
            <a:r>
              <a:rPr lang="es-NI" sz="4000" dirty="0" smtClean="0"/>
              <a:t>Pierde el control de Edom </a:t>
            </a:r>
          </a:p>
          <a:p>
            <a:pPr lvl="1"/>
            <a:r>
              <a:rPr lang="es-NI" sz="3600" dirty="0" smtClean="0"/>
              <a:t>Proclama rey</a:t>
            </a:r>
          </a:p>
          <a:p>
            <a:pPr lvl="1"/>
            <a:r>
              <a:rPr lang="es-NI" sz="4000" dirty="0" smtClean="0"/>
              <a:t>Puerto </a:t>
            </a:r>
            <a:r>
              <a:rPr lang="es-NI" sz="4000" dirty="0" err="1" smtClean="0"/>
              <a:t>Esyón</a:t>
            </a:r>
            <a:r>
              <a:rPr lang="es-NI" sz="4000" dirty="0" smtClean="0"/>
              <a:t> – </a:t>
            </a:r>
            <a:r>
              <a:rPr lang="es-NI" sz="4000" dirty="0" err="1" smtClean="0"/>
              <a:t>guéber</a:t>
            </a:r>
            <a:endParaRPr lang="es-NI" sz="4000" dirty="0" smtClean="0"/>
          </a:p>
          <a:p>
            <a:r>
              <a:rPr lang="es-NI" sz="4000" dirty="0" smtClean="0"/>
              <a:t>Influenciado por la idolatría de su madre</a:t>
            </a:r>
          </a:p>
          <a:p>
            <a:pPr lvl="1"/>
            <a:r>
              <a:rPr lang="es-NI" sz="3600" dirty="0" smtClean="0"/>
              <a:t>…</a:t>
            </a:r>
            <a:r>
              <a:rPr lang="es-NI" sz="3200" i="1" dirty="0" smtClean="0">
                <a:solidFill>
                  <a:srgbClr val="FFFF00"/>
                </a:solidFill>
              </a:rPr>
              <a:t>Construyo lugares altos en los montes de Judá, e incitó a los habitantes de </a:t>
            </a:r>
            <a:r>
              <a:rPr lang="es-NI" sz="3200" i="1" dirty="0" err="1" smtClean="0">
                <a:solidFill>
                  <a:srgbClr val="FFFF00"/>
                </a:solidFill>
              </a:rPr>
              <a:t>jerusalen</a:t>
            </a:r>
            <a:r>
              <a:rPr lang="es-NI" sz="3200" i="1" dirty="0" smtClean="0">
                <a:solidFill>
                  <a:srgbClr val="FFFF00"/>
                </a:solidFill>
              </a:rPr>
              <a:t> a la prostitución, y empujo a ella a Judá (2 Cron. 21:11)</a:t>
            </a:r>
          </a:p>
        </p:txBody>
      </p:sp>
    </p:spTree>
    <p:extLst>
      <p:ext uri="{BB962C8B-B14F-4D97-AF65-F5344CB8AC3E}">
        <p14:creationId xmlns:p14="http://schemas.microsoft.com/office/powerpoint/2010/main" val="229793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Carta de </a:t>
            </a:r>
            <a:r>
              <a:rPr lang="es-ES" dirty="0" err="1" smtClean="0"/>
              <a:t>Elias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2700" dirty="0" smtClean="0"/>
              <a:t>2Cronicas 21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dirty="0" smtClean="0">
                <a:solidFill>
                  <a:srgbClr val="FFFF00"/>
                </a:solidFill>
              </a:rPr>
              <a:t>Lectura: 2Cronicas 21:12-15</a:t>
            </a:r>
          </a:p>
          <a:p>
            <a:endParaRPr lang="es-NI" dirty="0"/>
          </a:p>
          <a:p>
            <a:r>
              <a:rPr lang="es-NI" dirty="0" smtClean="0"/>
              <a:t>Invasión de los filisteos y árabes (Sus hijos asesinados)</a:t>
            </a:r>
          </a:p>
          <a:p>
            <a:endParaRPr lang="es-NI" dirty="0"/>
          </a:p>
          <a:p>
            <a:r>
              <a:rPr lang="es-NI" dirty="0" smtClean="0"/>
              <a:t>No encendieron fuego en su honor (v.19)</a:t>
            </a:r>
          </a:p>
          <a:p>
            <a:endParaRPr lang="es-NI" dirty="0" smtClean="0"/>
          </a:p>
          <a:p>
            <a:r>
              <a:rPr lang="es-NI" dirty="0" smtClean="0"/>
              <a:t>No hubo luto, ni fue sepultado con sus padres (v.20)</a:t>
            </a:r>
          </a:p>
          <a:p>
            <a:endParaRPr lang="es-NI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463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 smtClean="0"/>
              <a:t>Profeta Abdías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dirty="0" smtClean="0"/>
              <a:t>El libro mas pequeño del A.T (21 versículos)</a:t>
            </a:r>
          </a:p>
          <a:p>
            <a:r>
              <a:rPr lang="es-NI" dirty="0" smtClean="0"/>
              <a:t>No sabemos mucho del profeta.</a:t>
            </a:r>
          </a:p>
          <a:p>
            <a:r>
              <a:rPr lang="es-NI" dirty="0" smtClean="0"/>
              <a:t>Abdías: siervo de Jehová</a:t>
            </a:r>
          </a:p>
          <a:p>
            <a:r>
              <a:rPr lang="es-NI" dirty="0" smtClean="0"/>
              <a:t>Lugar de edición: posiblemente Judá</a:t>
            </a:r>
          </a:p>
          <a:p>
            <a:r>
              <a:rPr lang="es-NI" dirty="0" smtClean="0"/>
              <a:t>Fecha: En discusión (quizás 848-841)</a:t>
            </a:r>
          </a:p>
          <a:p>
            <a:pPr lvl="1"/>
            <a:r>
              <a:rPr lang="es-NI" dirty="0" smtClean="0"/>
              <a:t>Tiempos de Joram (848-841 a.C) (2Cronicas 21:16,17)</a:t>
            </a:r>
          </a:p>
          <a:p>
            <a:pPr lvl="1"/>
            <a:r>
              <a:rPr lang="es-NI" dirty="0" err="1" smtClean="0"/>
              <a:t>Acaz</a:t>
            </a:r>
            <a:r>
              <a:rPr lang="es-NI" dirty="0" smtClean="0"/>
              <a:t> (743 – 728 a.C) (2Cronicas 28:17-18)</a:t>
            </a:r>
          </a:p>
          <a:p>
            <a:pPr lvl="1"/>
            <a:r>
              <a:rPr lang="es-NI" dirty="0" smtClean="0"/>
              <a:t>Nabucodonosor (585 a.C)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89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Abdías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NI" dirty="0" smtClean="0">
                <a:solidFill>
                  <a:srgbClr val="FFFF00"/>
                </a:solidFill>
              </a:rPr>
              <a:t>Humillación de Edom  1-14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NI" dirty="0" smtClean="0"/>
              <a:t>Por su soberbia (v.3,4)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NI" dirty="0" smtClean="0"/>
              <a:t>Por maltratar a su hermano Jacob (10)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NI" dirty="0" smtClean="0"/>
              <a:t>Cuando extraños llevaban cautivo su ejercito (v.11)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NI" dirty="0" smtClean="0"/>
              <a:t>Posible alusión a 2Cronicas 21:16,17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NI" i="1" dirty="0" smtClean="0"/>
              <a:t>Cuando echaron suerte sobre Jerusalén</a:t>
            </a:r>
            <a:r>
              <a:rPr lang="es-NI" dirty="0" smtClean="0"/>
              <a:t>. Para decidir que zona de la ciudad les correspondía saquear a cada uno de los aliados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NI" dirty="0" smtClean="0"/>
              <a:t>Posiblemente Edom cooperó con la invasión árabe-filistea.</a:t>
            </a:r>
          </a:p>
          <a:p>
            <a:pPr>
              <a:buFont typeface="Wingdings" panose="05000000000000000000" pitchFamily="2" charset="2"/>
              <a:buChar char="Ø"/>
            </a:pPr>
            <a:endParaRPr lang="es-NI" dirty="0" smtClean="0"/>
          </a:p>
          <a:p>
            <a:pPr>
              <a:buFont typeface="Wingdings" panose="05000000000000000000" pitchFamily="2" charset="2"/>
              <a:buChar char="Ø"/>
            </a:pPr>
            <a:endParaRPr lang="es-NI" dirty="0" smtClean="0"/>
          </a:p>
          <a:p>
            <a:pPr marL="0" indent="0">
              <a:buNone/>
            </a:pPr>
            <a:endParaRPr lang="es-NI" dirty="0" smtClean="0"/>
          </a:p>
        </p:txBody>
      </p:sp>
    </p:spTree>
    <p:extLst>
      <p:ext uri="{BB962C8B-B14F-4D97-AF65-F5344CB8AC3E}">
        <p14:creationId xmlns:p14="http://schemas.microsoft.com/office/powerpoint/2010/main" val="49620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Abdías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dirty="0" smtClean="0">
                <a:solidFill>
                  <a:srgbClr val="FFFF00"/>
                </a:solidFill>
              </a:rPr>
              <a:t>El día de Jehová y juicio de las naciones (15-18)</a:t>
            </a:r>
          </a:p>
          <a:p>
            <a:endParaRPr lang="es-NI" dirty="0" smtClean="0">
              <a:solidFill>
                <a:srgbClr val="FFFF00"/>
              </a:solidFill>
            </a:endParaRPr>
          </a:p>
          <a:p>
            <a:pPr lvl="1"/>
            <a:r>
              <a:rPr lang="es-NI" dirty="0" smtClean="0"/>
              <a:t>Día de castigo y venganza de Dios.</a:t>
            </a:r>
          </a:p>
          <a:p>
            <a:pPr lvl="1"/>
            <a:r>
              <a:rPr lang="es-NI" dirty="0" smtClean="0"/>
              <a:t>Como hiciste tu se hará contigo. Dios ejecuta la ley del talión (15)</a:t>
            </a:r>
          </a:p>
          <a:p>
            <a:pPr lvl="1"/>
            <a:r>
              <a:rPr lang="es-NI" dirty="0" smtClean="0"/>
              <a:t>De manera que vosotros (Judá) bebisteis en mi santo monte, beberá continuamente todas las naciones (16)</a:t>
            </a:r>
          </a:p>
          <a:p>
            <a:pPr lvl="1"/>
            <a:r>
              <a:rPr lang="es-NI" dirty="0" smtClean="0"/>
              <a:t>Habrá un resto que se salvará… la casa de Jacob se recuperará (17)</a:t>
            </a:r>
          </a:p>
          <a:p>
            <a:pPr lvl="1"/>
            <a:r>
              <a:rPr lang="es-NI" dirty="0" smtClean="0"/>
              <a:t>… Y la casa de Esaú Estopa (18)</a:t>
            </a:r>
          </a:p>
          <a:p>
            <a:r>
              <a:rPr lang="es-NI" dirty="0" smtClean="0">
                <a:solidFill>
                  <a:srgbClr val="FFFF00"/>
                </a:solidFill>
              </a:rPr>
              <a:t>Exaltación de Israel (19-21)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96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Abdías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NI" dirty="0" smtClean="0"/>
              <a:t>Abdías y Jeremías. </a:t>
            </a:r>
            <a:r>
              <a:rPr lang="es-NI" dirty="0"/>
              <a:t> </a:t>
            </a:r>
            <a:r>
              <a:rPr lang="es-NI" dirty="0" smtClean="0"/>
              <a:t> Abdías 1-9  /  Jeremías 49: 7-22</a:t>
            </a:r>
          </a:p>
          <a:p>
            <a:pPr lvl="1"/>
            <a:endParaRPr lang="es-NI" dirty="0"/>
          </a:p>
          <a:p>
            <a:pPr lvl="1"/>
            <a:r>
              <a:rPr lang="es-NI" dirty="0" smtClean="0"/>
              <a:t>Aparentemente Jeremías toma como referencia el escrito de Abdías, esto muestra ser un escrito anterior al 585 a.C</a:t>
            </a:r>
          </a:p>
          <a:p>
            <a:endParaRPr lang="es-NI" dirty="0" smtClean="0"/>
          </a:p>
          <a:p>
            <a:r>
              <a:rPr lang="es-NI" dirty="0" smtClean="0"/>
              <a:t>Edom</a:t>
            </a:r>
          </a:p>
          <a:p>
            <a:pPr lvl="1"/>
            <a:r>
              <a:rPr lang="es-NI" dirty="0" err="1" smtClean="0"/>
              <a:t>Malaquias</a:t>
            </a:r>
            <a:r>
              <a:rPr lang="es-NI" dirty="0" smtClean="0"/>
              <a:t> 1:3-5 Los edomitas ya habían sido expulsados por los árabes nabateos.</a:t>
            </a:r>
          </a:p>
          <a:p>
            <a:pPr lvl="1"/>
            <a:r>
              <a:rPr lang="es-NI" dirty="0" smtClean="0"/>
              <a:t>Con el tiempo la región donde se asentaron fue llamada Idumea, tuvieron una existencia independiente hasta que Juan Hircano (135 – 105 a.C).</a:t>
            </a:r>
          </a:p>
          <a:p>
            <a:pPr lvl="1"/>
            <a:r>
              <a:rPr lang="es-NI" dirty="0" smtClean="0"/>
              <a:t>Convertidos a la fe judía a la fuerza.</a:t>
            </a:r>
          </a:p>
          <a:p>
            <a:pPr lvl="1"/>
            <a:r>
              <a:rPr lang="es-NI" dirty="0" smtClean="0"/>
              <a:t>Al siguiente siglo se levanta la dinastía de Herodes el Grande, Idumeo. 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402552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 smtClean="0"/>
              <a:t>Joram , Ocozías y Jehú (2 Reyes 8 - 10)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3987"/>
          </a:xfrm>
        </p:spPr>
        <p:txBody>
          <a:bodyPr>
            <a:normAutofit fontScale="85000" lnSpcReduction="20000"/>
          </a:bodyPr>
          <a:lstStyle/>
          <a:p>
            <a:r>
              <a:rPr lang="es-NI" dirty="0" smtClean="0">
                <a:solidFill>
                  <a:srgbClr val="FFFF00"/>
                </a:solidFill>
              </a:rPr>
              <a:t>Joram de Israel 852-841 a.C</a:t>
            </a:r>
          </a:p>
          <a:p>
            <a:r>
              <a:rPr lang="es-NI" dirty="0" smtClean="0">
                <a:solidFill>
                  <a:srgbClr val="FFFF00"/>
                </a:solidFill>
              </a:rPr>
              <a:t>Ocozías de Judá  841 a.C</a:t>
            </a:r>
          </a:p>
          <a:p>
            <a:r>
              <a:rPr lang="es-NI" dirty="0" smtClean="0"/>
              <a:t>Entregado al mal, como sus parientes.</a:t>
            </a:r>
          </a:p>
          <a:p>
            <a:r>
              <a:rPr lang="es-NI" dirty="0" smtClean="0"/>
              <a:t>Muere al lado de su tío (Joram de Israel)</a:t>
            </a:r>
          </a:p>
          <a:p>
            <a:r>
              <a:rPr lang="es-NI" dirty="0" smtClean="0">
                <a:solidFill>
                  <a:srgbClr val="FFFF00"/>
                </a:solidFill>
              </a:rPr>
              <a:t>Jehú es ungido y proclamado rey</a:t>
            </a:r>
            <a:r>
              <a:rPr lang="es-NI" dirty="0">
                <a:solidFill>
                  <a:srgbClr val="FFFF00"/>
                </a:solidFill>
              </a:rPr>
              <a:t> </a:t>
            </a:r>
            <a:r>
              <a:rPr lang="es-NI" dirty="0" smtClean="0">
                <a:solidFill>
                  <a:srgbClr val="FFFF00"/>
                </a:solidFill>
              </a:rPr>
              <a:t>841-814 a.C</a:t>
            </a:r>
          </a:p>
          <a:p>
            <a:r>
              <a:rPr lang="es-NI" dirty="0" smtClean="0"/>
              <a:t>Desciende a </a:t>
            </a:r>
            <a:r>
              <a:rPr lang="es-NI" dirty="0" err="1" smtClean="0"/>
              <a:t>Jezreel</a:t>
            </a:r>
            <a:r>
              <a:rPr lang="es-NI" dirty="0" smtClean="0"/>
              <a:t> (</a:t>
            </a:r>
            <a:r>
              <a:rPr lang="es-NI" dirty="0" err="1" smtClean="0"/>
              <a:t>Nabot</a:t>
            </a:r>
            <a:r>
              <a:rPr lang="es-NI" dirty="0" smtClean="0"/>
              <a:t> de </a:t>
            </a:r>
            <a:r>
              <a:rPr lang="es-NI" dirty="0" err="1" smtClean="0"/>
              <a:t>Jezreel</a:t>
            </a:r>
            <a:r>
              <a:rPr lang="es-NI" dirty="0" smtClean="0"/>
              <a:t>)</a:t>
            </a:r>
          </a:p>
          <a:p>
            <a:r>
              <a:rPr lang="es-NI" dirty="0" smtClean="0"/>
              <a:t>Cumplimiento de la Profecia de Elías: Muerte de Joram y Jezabel</a:t>
            </a:r>
          </a:p>
          <a:p>
            <a:r>
              <a:rPr lang="es-NI" dirty="0" smtClean="0"/>
              <a:t>Muerte de Ocozías</a:t>
            </a:r>
          </a:p>
          <a:p>
            <a:r>
              <a:rPr lang="es-NI" dirty="0" smtClean="0"/>
              <a:t>Muerte de Jezabel  (9:35,36)</a:t>
            </a:r>
          </a:p>
          <a:p>
            <a:r>
              <a:rPr lang="es-NI" dirty="0" smtClean="0"/>
              <a:t>Carta a los ancianos de Samaria.</a:t>
            </a:r>
          </a:p>
          <a:p>
            <a:r>
              <a:rPr lang="es-NI" dirty="0" smtClean="0"/>
              <a:t>Muerte de los hermanos de Ocozías (2 Reyes 10:12,13, Quizás parientes)</a:t>
            </a:r>
          </a:p>
          <a:p>
            <a:r>
              <a:rPr lang="es-NI" dirty="0" smtClean="0"/>
              <a:t>Encuentro con </a:t>
            </a:r>
            <a:r>
              <a:rPr lang="es-NI" dirty="0" err="1" smtClean="0"/>
              <a:t>Jonadab</a:t>
            </a:r>
            <a:r>
              <a:rPr lang="es-NI" dirty="0" smtClean="0"/>
              <a:t> hijo de </a:t>
            </a:r>
            <a:r>
              <a:rPr lang="es-NI" dirty="0" err="1" smtClean="0"/>
              <a:t>Recab</a:t>
            </a:r>
            <a:r>
              <a:rPr lang="es-NI" dirty="0" smtClean="0"/>
              <a:t> (Recabitas) </a:t>
            </a:r>
            <a:r>
              <a:rPr lang="es-NI" dirty="0" smtClean="0">
                <a:solidFill>
                  <a:srgbClr val="FFFF00"/>
                </a:solidFill>
              </a:rPr>
              <a:t>Jeremías 35:2-10</a:t>
            </a:r>
          </a:p>
        </p:txBody>
      </p:sp>
    </p:spTree>
    <p:extLst>
      <p:ext uri="{BB962C8B-B14F-4D97-AF65-F5344CB8AC3E}">
        <p14:creationId xmlns:p14="http://schemas.microsoft.com/office/powerpoint/2010/main" val="349040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 smtClean="0"/>
              <a:t>Exterminio de los </a:t>
            </a:r>
            <a:r>
              <a:rPr lang="es-NI" dirty="0" err="1" smtClean="0"/>
              <a:t>baales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dirty="0" smtClean="0"/>
              <a:t>Acab sirvió poco, yo haré mucho</a:t>
            </a:r>
          </a:p>
          <a:p>
            <a:r>
              <a:rPr lang="es-NI" dirty="0" smtClean="0"/>
              <a:t>Mirad que no haya entre vosotros adoradores de Jehová</a:t>
            </a:r>
          </a:p>
          <a:p>
            <a:r>
              <a:rPr lang="es-NI" dirty="0" smtClean="0"/>
              <a:t>80 hombres afuera para matarlos</a:t>
            </a:r>
          </a:p>
          <a:p>
            <a:r>
              <a:rPr lang="es-NI" dirty="0" smtClean="0"/>
              <a:t>Quemó las estatuas de Baal</a:t>
            </a:r>
          </a:p>
          <a:p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71657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 smtClean="0"/>
              <a:t>Jehú no se cuido de andar en la ley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NI" sz="3600" dirty="0" smtClean="0"/>
              <a:t>Dios le dio el trono hasta la cuarta generación. (casi un siglo)</a:t>
            </a:r>
          </a:p>
          <a:p>
            <a:r>
              <a:rPr lang="es-NI" sz="3600" dirty="0" err="1" smtClean="0"/>
              <a:t>Hazael</a:t>
            </a:r>
            <a:r>
              <a:rPr lang="es-NI" sz="3600" dirty="0" smtClean="0"/>
              <a:t> comienza a invadir algunas regiones y las arrebata (10:32) </a:t>
            </a:r>
            <a:r>
              <a:rPr lang="es-NI" sz="3600" dirty="0" smtClean="0">
                <a:solidFill>
                  <a:srgbClr val="FFFF00"/>
                </a:solidFill>
              </a:rPr>
              <a:t>(Fenicia y Judá al margen)</a:t>
            </a:r>
          </a:p>
          <a:p>
            <a:endParaRPr lang="es-NI" sz="3600" dirty="0" smtClean="0">
              <a:solidFill>
                <a:srgbClr val="FFFF00"/>
              </a:solidFill>
            </a:endParaRPr>
          </a:p>
          <a:p>
            <a:r>
              <a:rPr lang="es-NI" sz="3600" dirty="0" smtClean="0"/>
              <a:t>Jehú y Asiria</a:t>
            </a:r>
          </a:p>
          <a:p>
            <a:pPr lvl="1"/>
            <a:r>
              <a:rPr lang="es-NI" sz="3200" dirty="0" smtClean="0"/>
              <a:t>rindió tributo a </a:t>
            </a:r>
            <a:r>
              <a:rPr lang="es-NI" sz="3200" dirty="0" err="1" smtClean="0"/>
              <a:t>Salamanasar</a:t>
            </a:r>
            <a:r>
              <a:rPr lang="es-NI" sz="3200" dirty="0" smtClean="0"/>
              <a:t> III  “Hijo de </a:t>
            </a:r>
            <a:r>
              <a:rPr lang="es-NI" sz="3200" dirty="0" err="1" smtClean="0"/>
              <a:t>Omri</a:t>
            </a:r>
            <a:r>
              <a:rPr lang="es-NI" sz="3200" dirty="0" smtClean="0"/>
              <a:t>”</a:t>
            </a:r>
          </a:p>
          <a:p>
            <a:pPr marL="457200" lvl="1" indent="0">
              <a:buNone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48043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350060" y="283335"/>
            <a:ext cx="25757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sz="3600" dirty="0" smtClean="0"/>
              <a:t>El tributo de Jehú (Oseas) hijo de </a:t>
            </a:r>
            <a:r>
              <a:rPr lang="es-NI" sz="3600" dirty="0" err="1" smtClean="0"/>
              <a:t>Omri</a:t>
            </a:r>
            <a:r>
              <a:rPr lang="es-NI" sz="3600" dirty="0" smtClean="0"/>
              <a:t> (de la tierra de </a:t>
            </a:r>
            <a:r>
              <a:rPr lang="es-NI" sz="3600" dirty="0" err="1" smtClean="0"/>
              <a:t>Omri</a:t>
            </a:r>
            <a:r>
              <a:rPr lang="es-NI" sz="3600" dirty="0" smtClean="0"/>
              <a:t>)</a:t>
            </a:r>
            <a:endParaRPr lang="es-ES" sz="3600" dirty="0"/>
          </a:p>
        </p:txBody>
      </p:sp>
      <p:pic>
        <p:nvPicPr>
          <p:cNvPr id="1028" name="Picture 4" descr="hmjezjozusalmii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1" y="141668"/>
            <a:ext cx="9107719" cy="4660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98d40bc574c253ec495746fa0fb81b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0214" y="3487022"/>
            <a:ext cx="2189410" cy="328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3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NI" sz="4000" dirty="0" smtClean="0"/>
              <a:t>Hoy vence la tarea de la sinopsis </a:t>
            </a:r>
            <a:r>
              <a:rPr lang="es-NI" sz="4000" dirty="0" err="1" smtClean="0"/>
              <a:t>versicular</a:t>
            </a:r>
            <a:r>
              <a:rPr lang="es-NI" sz="4000" dirty="0" smtClean="0"/>
              <a:t>.</a:t>
            </a:r>
          </a:p>
          <a:p>
            <a:endParaRPr lang="es-NI" sz="4000" dirty="0"/>
          </a:p>
          <a:p>
            <a:r>
              <a:rPr lang="es-NI" sz="4000" dirty="0" smtClean="0"/>
              <a:t>Preguntas de Control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419520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 smtClean="0"/>
              <a:t>¿Qué piensas de Jehú?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dirty="0" smtClean="0"/>
              <a:t>Un traidor (10:9,10)</a:t>
            </a:r>
          </a:p>
          <a:p>
            <a:r>
              <a:rPr lang="es-NI" dirty="0" smtClean="0"/>
              <a:t>Un Héroe </a:t>
            </a:r>
          </a:p>
          <a:p>
            <a:r>
              <a:rPr lang="es-NI" dirty="0" smtClean="0"/>
              <a:t>La mano de Dios</a:t>
            </a:r>
          </a:p>
          <a:p>
            <a:r>
              <a:rPr lang="es-NI" dirty="0" smtClean="0"/>
              <a:t>Un reformador</a:t>
            </a:r>
          </a:p>
          <a:p>
            <a:r>
              <a:rPr lang="es-NI" dirty="0" smtClean="0"/>
              <a:t>Un rey rebelde</a:t>
            </a:r>
          </a:p>
          <a:p>
            <a:endParaRPr lang="es-NI" dirty="0"/>
          </a:p>
          <a:p>
            <a:r>
              <a:rPr lang="es-NI" dirty="0" smtClean="0"/>
              <a:t>Quizás un poco de todo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691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Atalía Usurpa el Trono (841-835 a.C)</a:t>
            </a:r>
            <a:br>
              <a:rPr lang="es-NI" dirty="0" smtClean="0"/>
            </a:br>
            <a:r>
              <a:rPr lang="es-NI" sz="2400" dirty="0" smtClean="0"/>
              <a:t>(2 Reyes 11; 2 Crónicas 22:10 - 23:21)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1389"/>
          </a:xfrm>
        </p:spPr>
        <p:txBody>
          <a:bodyPr/>
          <a:lstStyle/>
          <a:p>
            <a:r>
              <a:rPr lang="es-NI" dirty="0" smtClean="0"/>
              <a:t>Muerte de Ocozías. </a:t>
            </a:r>
          </a:p>
          <a:p>
            <a:pPr lvl="1"/>
            <a:r>
              <a:rPr lang="es-NI" dirty="0" smtClean="0"/>
              <a:t>Los hermanos de Ocozías habían muerto (2Cronicas 21:16,17)</a:t>
            </a:r>
          </a:p>
          <a:p>
            <a:pPr lvl="1"/>
            <a:r>
              <a:rPr lang="es-NI" dirty="0" smtClean="0"/>
              <a:t>Los hijos de Ocozías Vivian.</a:t>
            </a:r>
          </a:p>
          <a:p>
            <a:r>
              <a:rPr lang="es-NI" dirty="0" smtClean="0"/>
              <a:t>Atalía (Hija de Acab) mata a sus nietos.</a:t>
            </a:r>
          </a:p>
          <a:p>
            <a:r>
              <a:rPr lang="es-NI" dirty="0" smtClean="0"/>
              <a:t>Como es la madre, es la hija.</a:t>
            </a:r>
          </a:p>
          <a:p>
            <a:r>
              <a:rPr lang="es-NI" dirty="0" err="1" smtClean="0"/>
              <a:t>Josabet</a:t>
            </a:r>
            <a:r>
              <a:rPr lang="es-NI" dirty="0" smtClean="0"/>
              <a:t> salva a Joás (2Cronicas 22:11-12)</a:t>
            </a:r>
          </a:p>
          <a:p>
            <a:pPr lvl="1"/>
            <a:r>
              <a:rPr lang="es-NI" dirty="0" smtClean="0"/>
              <a:t>Hija de Joram (¿hija de Atalía?)</a:t>
            </a:r>
          </a:p>
          <a:p>
            <a:pPr lvl="1"/>
            <a:r>
              <a:rPr lang="es-NI" dirty="0" smtClean="0"/>
              <a:t>Hermana de Ocozías</a:t>
            </a:r>
          </a:p>
          <a:p>
            <a:pPr lvl="1"/>
            <a:r>
              <a:rPr lang="es-NI" dirty="0" smtClean="0"/>
              <a:t>Tía de Joás</a:t>
            </a:r>
          </a:p>
          <a:p>
            <a:pPr lvl="1"/>
            <a:r>
              <a:rPr lang="es-NI" dirty="0" smtClean="0"/>
              <a:t>Esposa de </a:t>
            </a:r>
            <a:r>
              <a:rPr lang="es-NI" dirty="0" err="1" smtClean="0"/>
              <a:t>Joiada</a:t>
            </a:r>
            <a:r>
              <a:rPr lang="es-NI" dirty="0" smtClean="0"/>
              <a:t> (Sacerdote)</a:t>
            </a:r>
          </a:p>
          <a:p>
            <a:pPr lvl="1"/>
            <a:r>
              <a:rPr lang="es-NI" dirty="0" smtClean="0"/>
              <a:t>Siempre habrá lámpara en Jerusalén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2490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 smtClean="0"/>
              <a:t>Atalía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90918"/>
            <a:ext cx="10515600" cy="5318975"/>
          </a:xfrm>
        </p:spPr>
        <p:txBody>
          <a:bodyPr>
            <a:normAutofit fontScale="92500" lnSpcReduction="10000"/>
          </a:bodyPr>
          <a:lstStyle/>
          <a:p>
            <a:r>
              <a:rPr lang="es-NI" dirty="0" smtClean="0">
                <a:solidFill>
                  <a:srgbClr val="FFFF00"/>
                </a:solidFill>
              </a:rPr>
              <a:t>Única reina de Israel</a:t>
            </a:r>
            <a:r>
              <a:rPr lang="es-NI" dirty="0" smtClean="0"/>
              <a:t>, pero no puesta por Dios.</a:t>
            </a:r>
          </a:p>
          <a:p>
            <a:pPr lvl="1"/>
            <a:r>
              <a:rPr lang="es-NI" dirty="0" smtClean="0"/>
              <a:t>Atento contra el plan de Dios (Mesías)</a:t>
            </a:r>
          </a:p>
          <a:p>
            <a:pPr lvl="1"/>
            <a:r>
              <a:rPr lang="es-NI" dirty="0" smtClean="0"/>
              <a:t>¿Cómo era elegido un rey?</a:t>
            </a:r>
          </a:p>
          <a:p>
            <a:pPr lvl="1"/>
            <a:r>
              <a:rPr lang="es-NI" dirty="0" smtClean="0"/>
              <a:t>Ansía de poder</a:t>
            </a:r>
          </a:p>
          <a:p>
            <a:pPr lvl="1"/>
            <a:r>
              <a:rPr lang="es-NI" dirty="0" smtClean="0"/>
              <a:t>No importó los medios, sino el fin. </a:t>
            </a:r>
          </a:p>
          <a:p>
            <a:r>
              <a:rPr lang="es-NI" dirty="0" smtClean="0"/>
              <a:t>Acusa de Traición!  </a:t>
            </a:r>
          </a:p>
          <a:p>
            <a:pPr lvl="1"/>
            <a:r>
              <a:rPr lang="es-NI" dirty="0" smtClean="0"/>
              <a:t>Los culpables culpan a otros, ¡Te suena eso!</a:t>
            </a:r>
          </a:p>
          <a:p>
            <a:r>
              <a:rPr lang="es-NI" dirty="0" smtClean="0"/>
              <a:t>Atalía vs Joás (el bien contra el mal)</a:t>
            </a:r>
          </a:p>
          <a:p>
            <a:pPr lvl="1"/>
            <a:r>
              <a:rPr lang="es-NI" dirty="0" smtClean="0"/>
              <a:t>Y se regocijo todo el pueblo del país; y la ciudad estuvo tranquila después que mataron a Atalía a filo de espada. (2 Crónicas 23:21) </a:t>
            </a:r>
          </a:p>
          <a:p>
            <a:pPr lvl="1"/>
            <a:r>
              <a:rPr lang="es-NI" dirty="0" smtClean="0"/>
              <a:t>Cuando los justos dominan, el pueblo se alegra; cuando domina el malvado, pueblo gime (proverbios 29:2)</a:t>
            </a:r>
          </a:p>
          <a:p>
            <a:pPr lvl="1"/>
            <a:endParaRPr lang="es-NI" dirty="0"/>
          </a:p>
          <a:p>
            <a:pPr lvl="1"/>
            <a:r>
              <a:rPr lang="es-NI" dirty="0" smtClean="0"/>
              <a:t>Durante algún tiempo el mal domina, momentáneamente.</a:t>
            </a:r>
          </a:p>
          <a:p>
            <a:pPr lvl="2"/>
            <a:r>
              <a:rPr lang="es-NI" dirty="0" smtClean="0"/>
              <a:t>En este mundo vemos violencia, pecado, contaminación, pero no será por siempre.</a:t>
            </a:r>
          </a:p>
          <a:p>
            <a:endParaRPr lang="es-NI" dirty="0" smtClean="0"/>
          </a:p>
        </p:txBody>
      </p:sp>
    </p:spTree>
    <p:extLst>
      <p:ext uri="{BB962C8B-B14F-4D97-AF65-F5344CB8AC3E}">
        <p14:creationId xmlns:p14="http://schemas.microsoft.com/office/powerpoint/2010/main" val="423420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Reinado de Joás (835-786 a.C)</a:t>
            </a:r>
            <a:br>
              <a:rPr lang="es-NI" dirty="0" smtClean="0"/>
            </a:br>
            <a:r>
              <a:rPr lang="es-NI" sz="2400" dirty="0" smtClean="0"/>
              <a:t>(</a:t>
            </a:r>
            <a:r>
              <a:rPr lang="es-NI" sz="2400" dirty="0"/>
              <a:t>2 Reyes 11</a:t>
            </a:r>
            <a:r>
              <a:rPr lang="es-NI" sz="2400" dirty="0" smtClean="0"/>
              <a:t>;  </a:t>
            </a:r>
            <a:r>
              <a:rPr lang="es-NI" sz="2400" dirty="0"/>
              <a:t>2 Crónicas </a:t>
            </a:r>
            <a:r>
              <a:rPr lang="es-NI" sz="2400" dirty="0" smtClean="0"/>
              <a:t> 23, 24)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dirty="0" err="1" smtClean="0"/>
              <a:t>Joiada</a:t>
            </a:r>
            <a:r>
              <a:rPr lang="es-NI" dirty="0" smtClean="0"/>
              <a:t> presenta al niño  (cap. 23)</a:t>
            </a:r>
          </a:p>
          <a:p>
            <a:r>
              <a:rPr lang="es-NI" dirty="0" smtClean="0"/>
              <a:t>Reino 40 años</a:t>
            </a:r>
          </a:p>
          <a:p>
            <a:r>
              <a:rPr lang="es-NI" dirty="0" smtClean="0"/>
              <a:t>Mientras vivió su tío hizo lo bueno (24:2)</a:t>
            </a:r>
          </a:p>
          <a:p>
            <a:r>
              <a:rPr lang="es-NI" dirty="0" smtClean="0"/>
              <a:t>Restauró el templo.</a:t>
            </a:r>
          </a:p>
          <a:p>
            <a:pPr lvl="1"/>
            <a:r>
              <a:rPr lang="es-NI" dirty="0" smtClean="0"/>
              <a:t>Impuesto para el templo (siclo del santuario Éxodos 30:14; Mateo 17:24,25)</a:t>
            </a:r>
          </a:p>
          <a:p>
            <a:r>
              <a:rPr lang="es-NI" dirty="0" err="1" smtClean="0"/>
              <a:t>Joiada</a:t>
            </a:r>
            <a:r>
              <a:rPr lang="es-NI" dirty="0" smtClean="0"/>
              <a:t> muere (sepultado con los reyes 2 Crónicas 24:15)</a:t>
            </a:r>
            <a:endParaRPr lang="es-ES" dirty="0" smtClean="0"/>
          </a:p>
          <a:p>
            <a:r>
              <a:rPr lang="es-NI" dirty="0" smtClean="0"/>
              <a:t>Malas influencias (2 Cron. 24: 16,17)</a:t>
            </a:r>
          </a:p>
        </p:txBody>
      </p:sp>
    </p:spTree>
    <p:extLst>
      <p:ext uri="{BB962C8B-B14F-4D97-AF65-F5344CB8AC3E}">
        <p14:creationId xmlns:p14="http://schemas.microsoft.com/office/powerpoint/2010/main" val="231463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dirty="0" smtClean="0"/>
              <a:t>Le falto fidelidad y perseverancia hasta el fin</a:t>
            </a:r>
            <a:endParaRPr lang="es-ES" dirty="0" smtClean="0"/>
          </a:p>
          <a:p>
            <a:pPr lvl="1"/>
            <a:r>
              <a:rPr lang="es-NI" dirty="0" smtClean="0"/>
              <a:t>Necesitamos comprometernos con lo correcto, con la palabra (Mateo 24:13; Apocalipsis 2:10)</a:t>
            </a:r>
            <a:endParaRPr lang="es-NI" dirty="0"/>
          </a:p>
          <a:p>
            <a:r>
              <a:rPr lang="es-NI" dirty="0" smtClean="0"/>
              <a:t>Malagradecido </a:t>
            </a:r>
          </a:p>
          <a:p>
            <a:pPr lvl="1"/>
            <a:r>
              <a:rPr lang="es-NI" dirty="0" smtClean="0"/>
              <a:t>Fue salvado por </a:t>
            </a:r>
            <a:r>
              <a:rPr lang="es-NI" dirty="0" err="1" smtClean="0"/>
              <a:t>Josabet</a:t>
            </a:r>
            <a:r>
              <a:rPr lang="es-NI" dirty="0" smtClean="0"/>
              <a:t> y </a:t>
            </a:r>
            <a:r>
              <a:rPr lang="es-NI" dirty="0" err="1" smtClean="0"/>
              <a:t>Joiada</a:t>
            </a:r>
            <a:r>
              <a:rPr lang="es-NI" dirty="0" smtClean="0"/>
              <a:t>.</a:t>
            </a:r>
          </a:p>
          <a:p>
            <a:pPr lvl="2"/>
            <a:r>
              <a:rPr lang="es-NI" dirty="0" smtClean="0"/>
              <a:t>Un matrimonio para Dios.</a:t>
            </a:r>
            <a:endParaRPr lang="es-NI" dirty="0"/>
          </a:p>
          <a:p>
            <a:pPr lvl="1"/>
            <a:r>
              <a:rPr lang="es-NI" dirty="0" smtClean="0"/>
              <a:t>¿Cómo les pago? Mató a su hijo.</a:t>
            </a:r>
          </a:p>
          <a:p>
            <a:pPr lvl="1"/>
            <a:endParaRPr lang="es-NI" dirty="0" smtClean="0"/>
          </a:p>
          <a:p>
            <a:pPr marL="457200" lvl="1" indent="0">
              <a:buNone/>
            </a:pPr>
            <a:r>
              <a:rPr lang="es-NI" i="1" dirty="0">
                <a:solidFill>
                  <a:srgbClr val="FFFF00"/>
                </a:solidFill>
              </a:rPr>
              <a:t>No se acordó el rey Joás de la bondad que </a:t>
            </a:r>
            <a:r>
              <a:rPr lang="es-NI" i="1" dirty="0" err="1">
                <a:solidFill>
                  <a:srgbClr val="FFFF00"/>
                </a:solidFill>
              </a:rPr>
              <a:t>Joiada</a:t>
            </a:r>
            <a:r>
              <a:rPr lang="es-NI" i="1" dirty="0">
                <a:solidFill>
                  <a:srgbClr val="FFFF00"/>
                </a:solidFill>
              </a:rPr>
              <a:t>, padre de Zacarías, le había mostrado, sino que asesinó a su hijo. Y éste al morir dijo: Que lo vea el SEÑOR y tome venganza</a:t>
            </a:r>
            <a:r>
              <a:rPr lang="es-NI" i="1" dirty="0" smtClean="0">
                <a:solidFill>
                  <a:srgbClr val="FFFF00"/>
                </a:solidFill>
              </a:rPr>
              <a:t>. 2 Crónicas 24:22</a:t>
            </a:r>
          </a:p>
        </p:txBody>
      </p:sp>
    </p:spTree>
    <p:extLst>
      <p:ext uri="{BB962C8B-B14F-4D97-AF65-F5344CB8AC3E}">
        <p14:creationId xmlns:p14="http://schemas.microsoft.com/office/powerpoint/2010/main" val="224614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a apostasÃ­a de JoÃ¡s y asesinato de ZacarÃ­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6" y="1053385"/>
            <a:ext cx="415290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5396247" y="210026"/>
            <a:ext cx="583413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sz="2400" dirty="0"/>
              <a:t>A la vuelta del año subió contra él el ejército de Siria; y vinieron a Judá y a Jerusalén, y destruyeron en el pueblo a todos los principales de él, y enviaron todo el botín al rey a Damasco.</a:t>
            </a:r>
          </a:p>
          <a:p>
            <a:r>
              <a:rPr lang="es-NI" sz="2400" b="1" baseline="30000" dirty="0"/>
              <a:t>24 </a:t>
            </a:r>
            <a:r>
              <a:rPr lang="es-NI" sz="2400" dirty="0"/>
              <a:t>Porque aunque el ejército de Siria había venido con poca gente, Jehová entregó en sus manos un ejército muy numeroso, por cuanto habían dejado a Jehová el Dios de sus padres. Así ejecutaron juicios contra Joás.</a:t>
            </a:r>
          </a:p>
          <a:p>
            <a:r>
              <a:rPr lang="es-NI" sz="2400" b="1" baseline="30000" dirty="0"/>
              <a:t>25 </a:t>
            </a:r>
            <a:r>
              <a:rPr lang="es-NI" sz="2400" dirty="0"/>
              <a:t>Y cuando se fueron los sirios, lo dejaron agobiado por sus dolencias; y </a:t>
            </a:r>
            <a:r>
              <a:rPr lang="es-NI" sz="2400" dirty="0">
                <a:solidFill>
                  <a:srgbClr val="FFFF00"/>
                </a:solidFill>
              </a:rPr>
              <a:t>conspiraron contra él sus siervos a causa de la sangre de los hijos de </a:t>
            </a:r>
            <a:r>
              <a:rPr lang="es-NI" sz="2400" dirty="0" err="1">
                <a:solidFill>
                  <a:srgbClr val="FFFF00"/>
                </a:solidFill>
              </a:rPr>
              <a:t>Joiada</a:t>
            </a:r>
            <a:r>
              <a:rPr lang="es-NI" sz="2400" dirty="0">
                <a:solidFill>
                  <a:srgbClr val="FFFF00"/>
                </a:solidFill>
              </a:rPr>
              <a:t> </a:t>
            </a:r>
            <a:r>
              <a:rPr lang="es-NI" sz="2400" dirty="0"/>
              <a:t>el sacerdote, y lo hirieron en su cama, y murió</a:t>
            </a:r>
            <a:r>
              <a:rPr lang="es-NI" sz="2400" dirty="0">
                <a:solidFill>
                  <a:srgbClr val="FFFF00"/>
                </a:solidFill>
              </a:rPr>
              <a:t>.</a:t>
            </a:r>
            <a:r>
              <a:rPr lang="es-NI" sz="2400" dirty="0"/>
              <a:t> Y lo sepultaron en la ciudad de David, pero no en los sepulcros de los reyes</a:t>
            </a:r>
            <a:r>
              <a:rPr lang="es-NI" sz="2400" dirty="0" smtClean="0"/>
              <a:t>. </a:t>
            </a:r>
            <a:r>
              <a:rPr lang="es-NI" sz="2400" dirty="0"/>
              <a:t> </a:t>
            </a:r>
            <a:r>
              <a:rPr lang="es-NI" sz="2400" dirty="0" smtClean="0"/>
              <a:t>2 Crónicas 24: 23-25</a:t>
            </a:r>
            <a:endParaRPr lang="es-NI" sz="2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48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9549" y="1825625"/>
            <a:ext cx="11062952" cy="4351338"/>
          </a:xfrm>
        </p:spPr>
        <p:txBody>
          <a:bodyPr>
            <a:normAutofit/>
          </a:bodyPr>
          <a:lstStyle/>
          <a:p>
            <a:r>
              <a:rPr lang="es-NI" sz="3600" dirty="0" smtClean="0"/>
              <a:t>Después de que Asiría se retira por una temporada (837 a.C)</a:t>
            </a:r>
          </a:p>
          <a:p>
            <a:r>
              <a:rPr lang="es-NI" sz="3600" dirty="0" smtClean="0"/>
              <a:t>Siria comienza a expandirse, ataca </a:t>
            </a:r>
            <a:r>
              <a:rPr lang="es-NI" sz="3600" dirty="0" err="1" smtClean="0"/>
              <a:t>Gat</a:t>
            </a:r>
            <a:r>
              <a:rPr lang="es-NI" sz="3600" dirty="0" smtClean="0"/>
              <a:t>, y luego arremete contra Jerusalén</a:t>
            </a:r>
          </a:p>
          <a:p>
            <a:r>
              <a:rPr lang="es-NI" sz="3600" dirty="0" smtClean="0"/>
              <a:t>Joás entrega tributo a </a:t>
            </a:r>
            <a:r>
              <a:rPr lang="es-NI" sz="3600" dirty="0" err="1" smtClean="0"/>
              <a:t>Hazael</a:t>
            </a:r>
            <a:r>
              <a:rPr lang="es-NI" sz="3600" dirty="0" smtClean="0"/>
              <a:t> (815 a.C) </a:t>
            </a:r>
          </a:p>
          <a:p>
            <a:r>
              <a:rPr lang="es-NI" sz="3600" dirty="0" smtClean="0"/>
              <a:t>Joás asesinado.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26558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Profeta Joel (830 a.C)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442434"/>
            <a:ext cx="10675513" cy="5215943"/>
          </a:xfrm>
        </p:spPr>
        <p:txBody>
          <a:bodyPr>
            <a:normAutofit lnSpcReduction="10000"/>
          </a:bodyPr>
          <a:lstStyle/>
          <a:p>
            <a:r>
              <a:rPr lang="es-NI" dirty="0" smtClean="0"/>
              <a:t>Joel = Jehová es Dios</a:t>
            </a:r>
          </a:p>
          <a:p>
            <a:pPr lvl="1"/>
            <a:r>
              <a:rPr lang="es-NI" dirty="0" smtClean="0"/>
              <a:t>Joel hijo de </a:t>
            </a:r>
            <a:r>
              <a:rPr lang="es-NI" dirty="0" err="1" smtClean="0"/>
              <a:t>Petuel</a:t>
            </a:r>
            <a:r>
              <a:rPr lang="es-NI" dirty="0" smtClean="0"/>
              <a:t>.</a:t>
            </a:r>
          </a:p>
          <a:p>
            <a:r>
              <a:rPr lang="es-NI" dirty="0" smtClean="0"/>
              <a:t>Fecha: en discusión.	</a:t>
            </a:r>
          </a:p>
          <a:p>
            <a:r>
              <a:rPr lang="es-NI" sz="2400" dirty="0" smtClean="0">
                <a:solidFill>
                  <a:srgbClr val="FFFF00"/>
                </a:solidFill>
              </a:rPr>
              <a:t>Algunos opinan después del cautiverio o durante.</a:t>
            </a:r>
          </a:p>
          <a:p>
            <a:pPr lvl="1"/>
            <a:r>
              <a:rPr lang="es-NI" sz="2000" dirty="0" smtClean="0"/>
              <a:t>Se hace mención de los griego. (3:6) </a:t>
            </a:r>
          </a:p>
          <a:p>
            <a:pPr lvl="2"/>
            <a:r>
              <a:rPr lang="es-NI" dirty="0" smtClean="0"/>
              <a:t>Los fenicios eran mercaderes de esclavos, se menciona a Grecia como un lugar distante. No tiene coherencia si Grecia dominaba.</a:t>
            </a:r>
          </a:p>
          <a:p>
            <a:pPr lvl="2"/>
            <a:r>
              <a:rPr lang="es-NI" dirty="0" smtClean="0"/>
              <a:t>No se hace mención de Israel (ya quizás fue destruida), ni gobierno en Judá tampoco se hace mencione en Nahúm y Sofonías, se aceptan fechas de pre-exilio.</a:t>
            </a:r>
            <a:endParaRPr lang="es-NI" dirty="0" smtClean="0">
              <a:solidFill>
                <a:srgbClr val="FFFF00"/>
              </a:solidFill>
            </a:endParaRPr>
          </a:p>
          <a:p>
            <a:r>
              <a:rPr lang="es-NI" sz="2400" dirty="0" smtClean="0">
                <a:solidFill>
                  <a:srgbClr val="FFFF00"/>
                </a:solidFill>
              </a:rPr>
              <a:t>Antes del cautiverio.</a:t>
            </a:r>
          </a:p>
          <a:p>
            <a:pPr lvl="1"/>
            <a:r>
              <a:rPr lang="es-NI" dirty="0" smtClean="0"/>
              <a:t>El tipo de gobierno mencionado se ajusta a los años de la niñez de Joás. (1:2,9)</a:t>
            </a:r>
          </a:p>
          <a:p>
            <a:pPr lvl="1"/>
            <a:r>
              <a:rPr lang="es-NI" dirty="0" smtClean="0"/>
              <a:t>Mensaje paralelo con Amós </a:t>
            </a:r>
          </a:p>
          <a:p>
            <a:pPr lvl="2"/>
            <a:r>
              <a:rPr lang="es-NI" dirty="0"/>
              <a:t>Joel 3:16 – Amos 1:2  </a:t>
            </a:r>
            <a:r>
              <a:rPr lang="es-NI" dirty="0" smtClean="0"/>
              <a:t>; Joel 3:18 – Amos 9:13 </a:t>
            </a:r>
          </a:p>
          <a:p>
            <a:pPr lvl="1"/>
            <a:r>
              <a:rPr lang="es-NI" dirty="0" smtClean="0"/>
              <a:t>Los enemigos mencionados son: fenicia, filisteos, egipcios y edomitas (3:4, 19)</a:t>
            </a:r>
          </a:p>
          <a:p>
            <a:pPr marL="457200" lvl="1" indent="0">
              <a:buNone/>
            </a:pPr>
            <a:endParaRPr lang="es-NI" dirty="0" smtClean="0"/>
          </a:p>
          <a:p>
            <a:pPr lvl="2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57388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NI" dirty="0"/>
              <a:t>Tema del libro: advertencia del juicio divino al que seria condenado </a:t>
            </a:r>
            <a:r>
              <a:rPr lang="es-NI" dirty="0" smtClean="0"/>
              <a:t>el pueblo </a:t>
            </a:r>
            <a:r>
              <a:rPr lang="es-NI" dirty="0"/>
              <a:t>en el día de Jehová. </a:t>
            </a:r>
          </a:p>
          <a:p>
            <a:pPr lvl="1"/>
            <a:r>
              <a:rPr lang="es-NI" dirty="0"/>
              <a:t>El día de Jehová es simbolizado por una devastadora plaga de </a:t>
            </a:r>
            <a:r>
              <a:rPr lang="es-NI" dirty="0" smtClean="0"/>
              <a:t>langostas</a:t>
            </a:r>
          </a:p>
          <a:p>
            <a:pPr lvl="2"/>
            <a:r>
              <a:rPr lang="es-NI" dirty="0" smtClean="0"/>
              <a:t>Posible referencia al 2:2-11</a:t>
            </a:r>
          </a:p>
          <a:p>
            <a:r>
              <a:rPr lang="es-NI" dirty="0" smtClean="0"/>
              <a:t>Misericordia de Jehová (2:12-27)</a:t>
            </a:r>
          </a:p>
          <a:p>
            <a:pPr lvl="1"/>
            <a:r>
              <a:rPr lang="es-NI" dirty="0" smtClean="0"/>
              <a:t>Ahora, pues, dice Jehová, convertíos ahora a mí…(12) … y Jehová solícito por su tierra perdonará a su pueblo (18)</a:t>
            </a:r>
          </a:p>
          <a:p>
            <a:r>
              <a:rPr lang="es-NI" dirty="0" smtClean="0"/>
              <a:t>Derramamiento del Espíritu (2:28-32)</a:t>
            </a:r>
          </a:p>
          <a:p>
            <a:endParaRPr lang="es-NI" dirty="0"/>
          </a:p>
          <a:p>
            <a:pPr lvl="1"/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236665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dirty="0" smtClean="0"/>
              <a:t>Triunfo de Dios en el día de Jehová (3:1-21)</a:t>
            </a:r>
          </a:p>
          <a:p>
            <a:r>
              <a:rPr lang="es-NI" dirty="0" smtClean="0"/>
              <a:t>Destrucción de los incrédulos.</a:t>
            </a:r>
            <a:endParaRPr lang="es-NI" dirty="0"/>
          </a:p>
          <a:p>
            <a:pPr lvl="1"/>
            <a:r>
              <a:rPr lang="es-NI" dirty="0" smtClean="0"/>
              <a:t>Fenicia, Filistea, Tiro, Edom, Egipto (3:4;19)</a:t>
            </a:r>
          </a:p>
          <a:p>
            <a:pPr lvl="2"/>
            <a:r>
              <a:rPr lang="es-NI" dirty="0" smtClean="0"/>
              <a:t>Egipto después del cautiverio (tiempos de Babilonia) no tenia fuerza, con dificulta sostenían su independencia. Todo indica que el pasaje habla de una época temprana.</a:t>
            </a:r>
          </a:p>
          <a:p>
            <a:pPr lvl="1"/>
            <a:r>
              <a:rPr lang="es-NI" dirty="0" smtClean="0"/>
              <a:t>Estas naciones no eran grandes potencias, pero seguían siendo agresivas.</a:t>
            </a:r>
          </a:p>
          <a:p>
            <a:pPr lvl="1"/>
            <a:r>
              <a:rPr lang="es-NI" dirty="0" smtClean="0"/>
              <a:t>Venderé vuestros hijos a los hijos de Judá (8)</a:t>
            </a:r>
          </a:p>
          <a:p>
            <a:pPr lvl="1"/>
            <a:r>
              <a:rPr lang="es-NI" dirty="0" smtClean="0"/>
              <a:t>Posible predicción del triunfo en la era de los macabeos 3:14-16</a:t>
            </a:r>
          </a:p>
          <a:p>
            <a:pPr lvl="1"/>
            <a:endParaRPr lang="es-NI" dirty="0"/>
          </a:p>
          <a:p>
            <a:pPr lvl="1"/>
            <a:r>
              <a:rPr lang="es-NI" dirty="0">
                <a:solidFill>
                  <a:srgbClr val="FFFF00"/>
                </a:solidFill>
              </a:rPr>
              <a:t>El resultado final de la situación de crisis esta en las manos de Dios, que es compasivo y fiel.</a:t>
            </a:r>
          </a:p>
          <a:p>
            <a:pPr lvl="1"/>
            <a:endParaRPr lang="es-NI" dirty="0" smtClean="0"/>
          </a:p>
          <a:p>
            <a:pPr marL="914400" lvl="2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108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 smtClean="0"/>
              <a:t>2 Reyes 6  “Eliseo y los Sirios”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NI" sz="3200" dirty="0" smtClean="0"/>
              <a:t>(V.8-10) Eliseo advierte donde esta el enemigo “No pasen por allí”</a:t>
            </a:r>
          </a:p>
          <a:p>
            <a:r>
              <a:rPr lang="es-NI" sz="3200" dirty="0" smtClean="0"/>
              <a:t>¡Ah, señor mío ¿Qué haremos?</a:t>
            </a:r>
          </a:p>
          <a:p>
            <a:pPr lvl="1"/>
            <a:r>
              <a:rPr lang="es-NI" sz="3200" dirty="0" smtClean="0"/>
              <a:t>Lo único que podemos hacer: orar y confiar. (v.18)</a:t>
            </a:r>
          </a:p>
          <a:p>
            <a:r>
              <a:rPr lang="es-NI" sz="3200" dirty="0" smtClean="0"/>
              <a:t>Mas son los que están con nosotros</a:t>
            </a:r>
          </a:p>
          <a:p>
            <a:pPr lvl="1"/>
            <a:r>
              <a:rPr lang="es-NI" sz="3200" dirty="0" smtClean="0"/>
              <a:t>Gente de a caballo y de carros de fuego. </a:t>
            </a:r>
            <a:r>
              <a:rPr lang="es-NI" sz="3200" dirty="0" smtClean="0">
                <a:solidFill>
                  <a:srgbClr val="FFFF00"/>
                </a:solidFill>
              </a:rPr>
              <a:t>(2 Samuel 24.15)</a:t>
            </a:r>
          </a:p>
          <a:p>
            <a:pPr lvl="1"/>
            <a:r>
              <a:rPr lang="es-NI" sz="3200" dirty="0" smtClean="0"/>
              <a:t>El enemigo se presenta como invencible</a:t>
            </a:r>
          </a:p>
        </p:txBody>
      </p:sp>
    </p:spTree>
    <p:extLst>
      <p:ext uri="{BB962C8B-B14F-4D97-AF65-F5344CB8AC3E}">
        <p14:creationId xmlns:p14="http://schemas.microsoft.com/office/powerpoint/2010/main" val="97662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err="1" smtClean="0"/>
              <a:t>Joacaz</a:t>
            </a:r>
            <a:r>
              <a:rPr lang="es-NI" dirty="0" smtClean="0"/>
              <a:t> rey de Israel </a:t>
            </a:r>
            <a:br>
              <a:rPr lang="es-NI" dirty="0" smtClean="0"/>
            </a:br>
            <a:r>
              <a:rPr lang="es-NI" sz="2800" dirty="0" smtClean="0"/>
              <a:t>(2 Reyes 13: 1-9)</a:t>
            </a:r>
            <a:endParaRPr lang="es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NI" sz="3200" dirty="0" smtClean="0"/>
              <a:t>Fecha: 814 – 798 a.C </a:t>
            </a:r>
          </a:p>
          <a:p>
            <a:r>
              <a:rPr lang="es-NI" sz="3200" dirty="0" smtClean="0"/>
              <a:t>Hijo de Jehú</a:t>
            </a:r>
          </a:p>
          <a:p>
            <a:r>
              <a:rPr lang="es-NI" sz="3200" dirty="0" smtClean="0"/>
              <a:t>Caracterizado como malo</a:t>
            </a:r>
          </a:p>
          <a:p>
            <a:r>
              <a:rPr lang="es-NI" sz="3200" dirty="0" smtClean="0"/>
              <a:t>Siguió el camino de Jeroboam</a:t>
            </a:r>
            <a:endParaRPr lang="es-ES" sz="3200" dirty="0" smtClean="0"/>
          </a:p>
          <a:p>
            <a:r>
              <a:rPr lang="es-NI" sz="3200" dirty="0" smtClean="0"/>
              <a:t>Mismo enemigo que su padre: </a:t>
            </a:r>
            <a:r>
              <a:rPr lang="es-NI" sz="3200" dirty="0" err="1" smtClean="0"/>
              <a:t>Hazael</a:t>
            </a:r>
            <a:r>
              <a:rPr lang="es-NI" sz="3200" dirty="0"/>
              <a:t> </a:t>
            </a:r>
            <a:r>
              <a:rPr lang="es-NI" sz="3200" dirty="0" smtClean="0"/>
              <a:t>y su Hijo Ben-</a:t>
            </a:r>
            <a:r>
              <a:rPr lang="es-NI" sz="3200" dirty="0" err="1" smtClean="0"/>
              <a:t>adad</a:t>
            </a:r>
            <a:r>
              <a:rPr lang="es-NI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431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 err="1" smtClean="0"/>
              <a:t>Joacaz</a:t>
            </a:r>
            <a:r>
              <a:rPr lang="es-NI" dirty="0" smtClean="0"/>
              <a:t> de Israel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dirty="0" err="1" smtClean="0"/>
              <a:t>Hazael</a:t>
            </a:r>
            <a:r>
              <a:rPr lang="es-NI" dirty="0" smtClean="0"/>
              <a:t> aprovecha la muerte de Jehú e invade Israel.</a:t>
            </a:r>
          </a:p>
          <a:p>
            <a:pPr lvl="1"/>
            <a:r>
              <a:rPr lang="es-NI" dirty="0" smtClean="0"/>
              <a:t>Sus invasiones llegaron hasta Jerusalén (12:17)</a:t>
            </a:r>
          </a:p>
          <a:p>
            <a:pPr lvl="1"/>
            <a:r>
              <a:rPr lang="es-NI" dirty="0" smtClean="0"/>
              <a:t>Joás tuvo que pagar tributo</a:t>
            </a:r>
          </a:p>
          <a:p>
            <a:r>
              <a:rPr lang="es-NI" dirty="0" smtClean="0"/>
              <a:t>Israel esta en su momento mas oscuro.</a:t>
            </a:r>
          </a:p>
          <a:p>
            <a:pPr lvl="1"/>
            <a:r>
              <a:rPr lang="es-NI" dirty="0" smtClean="0"/>
              <a:t>Israel quedo casi convertida en una provincia Siria.</a:t>
            </a:r>
          </a:p>
          <a:p>
            <a:pPr lvl="1"/>
            <a:r>
              <a:rPr lang="es-NI" dirty="0" smtClean="0"/>
              <a:t>Su peor verdugo fue Ben-</a:t>
            </a:r>
            <a:r>
              <a:rPr lang="es-NI" dirty="0" err="1" smtClean="0"/>
              <a:t>adad</a:t>
            </a:r>
            <a:r>
              <a:rPr lang="es-NI" dirty="0" smtClean="0"/>
              <a:t> III (hijo de </a:t>
            </a:r>
            <a:r>
              <a:rPr lang="es-NI" dirty="0" err="1" smtClean="0"/>
              <a:t>Hazael</a:t>
            </a:r>
            <a:r>
              <a:rPr lang="es-NI" dirty="0" smtClean="0"/>
              <a:t>)</a:t>
            </a:r>
          </a:p>
          <a:p>
            <a:pPr lvl="1"/>
            <a:r>
              <a:rPr lang="es-NI" dirty="0" smtClean="0"/>
              <a:t>Quedo tan devastado que solo le quedo:</a:t>
            </a:r>
          </a:p>
          <a:p>
            <a:pPr lvl="2"/>
            <a:r>
              <a:rPr lang="es-NI" dirty="0" smtClean="0"/>
              <a:t>50 cincuenta hombres de a caballo.</a:t>
            </a:r>
          </a:p>
          <a:p>
            <a:pPr lvl="2"/>
            <a:r>
              <a:rPr lang="es-NI" dirty="0" smtClean="0"/>
              <a:t>10 carros</a:t>
            </a:r>
          </a:p>
          <a:p>
            <a:pPr lvl="2"/>
            <a:r>
              <a:rPr lang="es-NI" dirty="0" smtClean="0"/>
              <a:t>10, 000 hombres de </a:t>
            </a:r>
            <a:r>
              <a:rPr lang="es-NI" dirty="0" err="1" smtClean="0"/>
              <a:t>apie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959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dirty="0" smtClean="0"/>
              <a:t>Mas </a:t>
            </a:r>
            <a:r>
              <a:rPr lang="es-NI" dirty="0" err="1" smtClean="0"/>
              <a:t>Joacaz</a:t>
            </a:r>
            <a:r>
              <a:rPr lang="es-NI" dirty="0" smtClean="0"/>
              <a:t> oró en presencia de Jehová, y Jehová lo oyó; porque miró la aflicción de Israel… (4) Y dio Jehová </a:t>
            </a:r>
            <a:r>
              <a:rPr lang="es-NI" dirty="0" smtClean="0">
                <a:solidFill>
                  <a:srgbClr val="FFFF00"/>
                </a:solidFill>
              </a:rPr>
              <a:t>salvador</a:t>
            </a:r>
            <a:r>
              <a:rPr lang="es-NI" dirty="0" smtClean="0"/>
              <a:t> a Israel, salieron del poder de los sirios; y habitaron los hijos de Israel en sus tiendas, como antes (5).</a:t>
            </a:r>
          </a:p>
          <a:p>
            <a:pPr marL="0" indent="0">
              <a:buNone/>
            </a:pPr>
            <a:endParaRPr lang="es-NI" dirty="0" smtClean="0"/>
          </a:p>
          <a:p>
            <a:pPr>
              <a:buFontTx/>
              <a:buChar char="-"/>
            </a:pPr>
            <a:r>
              <a:rPr lang="es-NI" dirty="0" smtClean="0"/>
              <a:t>Probablemente </a:t>
            </a:r>
            <a:r>
              <a:rPr lang="es-NI" dirty="0" err="1" smtClean="0"/>
              <a:t>Adadnirari</a:t>
            </a:r>
            <a:r>
              <a:rPr lang="es-NI" dirty="0" smtClean="0"/>
              <a:t> III (811-783)</a:t>
            </a:r>
          </a:p>
          <a:p>
            <a:pPr marL="457200" lvl="1" indent="0">
              <a:buNone/>
            </a:pPr>
            <a:r>
              <a:rPr lang="es-NI" dirty="0" smtClean="0"/>
              <a:t>En el 803 aprox</a:t>
            </a:r>
            <a:r>
              <a:rPr lang="es-NI" dirty="0"/>
              <a:t>.</a:t>
            </a:r>
            <a:r>
              <a:rPr lang="es-NI" dirty="0" smtClean="0"/>
              <a:t> dirigió su atención en Damasco, a quien hizo tributaria, es posible que Dios lo utilizara para detener la invasión a Israel.</a:t>
            </a:r>
          </a:p>
          <a:p>
            <a:pPr marL="457200" lvl="1" indent="0">
              <a:buNone/>
            </a:pPr>
            <a:endParaRPr lang="es-NI" dirty="0"/>
          </a:p>
          <a:p>
            <a:pPr marL="457200" lvl="1" indent="0">
              <a:buNone/>
            </a:pPr>
            <a:r>
              <a:rPr lang="es-NI" dirty="0" err="1" smtClean="0"/>
              <a:t>Adad</a:t>
            </a:r>
            <a:r>
              <a:rPr lang="es-NI" dirty="0" err="1" smtClean="0">
                <a:solidFill>
                  <a:srgbClr val="FFFF00"/>
                </a:solidFill>
              </a:rPr>
              <a:t>nirari</a:t>
            </a:r>
            <a:r>
              <a:rPr lang="es-NI" dirty="0" smtClean="0"/>
              <a:t>, la segunda parte derivado del verbo acadio “Ayudar” “ayudador”</a:t>
            </a:r>
          </a:p>
          <a:p>
            <a:endParaRPr lang="es-NI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441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 smtClean="0"/>
              <a:t>Joás de Israel (2 Reyes 13:10-25)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dirty="0" smtClean="0"/>
              <a:t>798-782 a.C</a:t>
            </a:r>
          </a:p>
          <a:p>
            <a:r>
              <a:rPr lang="es-NI" dirty="0" smtClean="0"/>
              <a:t>Seguidor del camino de Jeroboam</a:t>
            </a:r>
          </a:p>
          <a:p>
            <a:r>
              <a:rPr lang="es-NI" dirty="0" smtClean="0"/>
              <a:t>Visitó a Eliseo en su enfermedad de muerte.</a:t>
            </a:r>
          </a:p>
          <a:p>
            <a:pPr lvl="1"/>
            <a:r>
              <a:rPr lang="es-NI" dirty="0" smtClean="0"/>
              <a:t>Arco y flecha (17). Especie de Profecía, anuncia la victoria sobre Siria.</a:t>
            </a:r>
          </a:p>
          <a:p>
            <a:pPr lvl="1"/>
            <a:r>
              <a:rPr lang="es-NI" dirty="0" smtClean="0"/>
              <a:t>Golpe la tierra (18). Golpeo 3 veces, tres victorias solamente.</a:t>
            </a:r>
          </a:p>
          <a:p>
            <a:r>
              <a:rPr lang="es-NI" dirty="0" smtClean="0"/>
              <a:t>Derrota al Ben-</a:t>
            </a:r>
            <a:r>
              <a:rPr lang="es-NI" dirty="0" err="1" smtClean="0"/>
              <a:t>adad</a:t>
            </a:r>
            <a:r>
              <a:rPr lang="es-NI" dirty="0" smtClean="0"/>
              <a:t> III  y restituye el territorio perdido (24,25)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83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 smtClean="0"/>
              <a:t>Ultimo milagro de Eliseo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dirty="0" smtClean="0"/>
              <a:t>1 Reyes 13: 20-21</a:t>
            </a:r>
            <a:endParaRPr lang="es-NI" dirty="0"/>
          </a:p>
          <a:p>
            <a:r>
              <a:rPr lang="es-NI" dirty="0">
                <a:solidFill>
                  <a:srgbClr val="FFFF00"/>
                </a:solidFill>
              </a:rPr>
              <a:t>Y murió Eliseo, y lo sepultaron. Entrado el año, vinieron bandas armadas de moabitas a la tierra.</a:t>
            </a:r>
          </a:p>
          <a:p>
            <a:r>
              <a:rPr lang="es-NI" b="1" baseline="30000" dirty="0">
                <a:solidFill>
                  <a:srgbClr val="FFFF00"/>
                </a:solidFill>
              </a:rPr>
              <a:t>21 </a:t>
            </a:r>
            <a:r>
              <a:rPr lang="es-NI" dirty="0">
                <a:solidFill>
                  <a:srgbClr val="FFFF00"/>
                </a:solidFill>
              </a:rPr>
              <a:t>Y aconteció que al sepultar unos a un hombre, súbitamente vieron una banda armada, y arrojaron el cadáver en el sepulcro de Eliseo; y cuando llegó a tocar el muerto los huesos de Eliseo, revivió, y se levantó sobre sus pies.</a:t>
            </a:r>
          </a:p>
          <a:p>
            <a:r>
              <a:rPr lang="es-NI" dirty="0" smtClean="0"/>
              <a:t>Debió motivar al rey a tener fe en la profecía del profeta.</a:t>
            </a:r>
          </a:p>
          <a:p>
            <a:r>
              <a:rPr lang="es-NI" dirty="0" smtClean="0"/>
              <a:t>Confirmo su ministerio profético.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826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upload.wikimedia.org/wikipedia/commons/thumb/1/12/Adad-Nirari_stela.jpg/220px-Adad-Nirari_ste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5" y="0"/>
            <a:ext cx="37438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4468969" y="2768958"/>
            <a:ext cx="4391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sz="3200" dirty="0" smtClean="0"/>
              <a:t>Menciona a Joás (el samaritano) pagando tributo a Asirias</a:t>
            </a:r>
            <a:endParaRPr lang="es-ES" sz="3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4391696" y="643944"/>
            <a:ext cx="4443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sz="2800" dirty="0" smtClean="0">
                <a:solidFill>
                  <a:srgbClr val="FFFF00"/>
                </a:solidFill>
              </a:rPr>
              <a:t>Estela de </a:t>
            </a:r>
            <a:r>
              <a:rPr lang="es-NI" sz="2800" dirty="0" err="1" smtClean="0">
                <a:solidFill>
                  <a:srgbClr val="FFFF00"/>
                </a:solidFill>
              </a:rPr>
              <a:t>Adad-narari</a:t>
            </a:r>
            <a:endParaRPr lang="es-E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83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 err="1" smtClean="0"/>
              <a:t>Amasías</a:t>
            </a:r>
            <a:r>
              <a:rPr lang="es-NI" dirty="0" smtClean="0"/>
              <a:t> (2 Reyes 14; 2 Crónicas 25)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NI" dirty="0" smtClean="0"/>
              <a:t>796 - 767 a.C</a:t>
            </a:r>
          </a:p>
          <a:p>
            <a:r>
              <a:rPr lang="es-NI" dirty="0" smtClean="0"/>
              <a:t>Somete a los Edomitas (2 Reyes 14: 7)</a:t>
            </a:r>
          </a:p>
          <a:p>
            <a:pPr lvl="1"/>
            <a:r>
              <a:rPr lang="es-NI" dirty="0" smtClean="0"/>
              <a:t>Mató 10,000  edomitas</a:t>
            </a:r>
          </a:p>
          <a:p>
            <a:r>
              <a:rPr lang="es-NI" dirty="0" smtClean="0"/>
              <a:t>Estuvo en guerra con Joás de Israel.</a:t>
            </a:r>
          </a:p>
          <a:p>
            <a:pPr lvl="1"/>
            <a:r>
              <a:rPr lang="es-NI" dirty="0" smtClean="0"/>
              <a:t>Contrato cien mil hombres de Israel (2 Cron. 25:6)</a:t>
            </a:r>
          </a:p>
          <a:p>
            <a:pPr lvl="2"/>
            <a:r>
              <a:rPr lang="es-NI" dirty="0" smtClean="0"/>
              <a:t>Molestos, mientras </a:t>
            </a:r>
            <a:r>
              <a:rPr lang="es-NI" dirty="0" err="1" smtClean="0"/>
              <a:t>Amasías</a:t>
            </a:r>
            <a:r>
              <a:rPr lang="es-NI" dirty="0" smtClean="0"/>
              <a:t> peleaba con Edom, ellos saquearon Judá</a:t>
            </a:r>
          </a:p>
          <a:p>
            <a:pPr lvl="1"/>
            <a:r>
              <a:rPr lang="es-NI" dirty="0" err="1" smtClean="0"/>
              <a:t>Amasías</a:t>
            </a:r>
            <a:r>
              <a:rPr lang="es-NI" dirty="0" smtClean="0"/>
              <a:t> trae los dioses paganos y los adora</a:t>
            </a:r>
          </a:p>
          <a:p>
            <a:pPr lvl="2"/>
            <a:r>
              <a:rPr lang="es-NI" dirty="0" smtClean="0"/>
              <a:t>¿Porque adoras dioses que no libraron a sus naciones?</a:t>
            </a:r>
          </a:p>
          <a:p>
            <a:pPr lvl="1"/>
            <a:r>
              <a:rPr lang="es-NI" dirty="0" smtClean="0"/>
              <a:t>Después de derrotar a Edom, retó a Joás.</a:t>
            </a:r>
          </a:p>
          <a:p>
            <a:pPr lvl="1"/>
            <a:r>
              <a:rPr lang="es-NI" dirty="0" smtClean="0"/>
              <a:t>Fue cautivo de Joás.</a:t>
            </a:r>
          </a:p>
          <a:p>
            <a:pPr lvl="1"/>
            <a:r>
              <a:rPr lang="es-NI" dirty="0" smtClean="0"/>
              <a:t>Fue invadida y saqueada Jerusalén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358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 smtClean="0"/>
              <a:t>Jeroboam II  (2 Reyes 14)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NI" dirty="0" smtClean="0"/>
              <a:t>793-753 a.C</a:t>
            </a:r>
          </a:p>
          <a:p>
            <a:r>
              <a:rPr lang="es-NI" dirty="0" smtClean="0"/>
              <a:t>Su homologo </a:t>
            </a:r>
            <a:r>
              <a:rPr lang="es-NI" dirty="0" err="1" smtClean="0"/>
              <a:t>Uzías</a:t>
            </a:r>
            <a:r>
              <a:rPr lang="es-NI" dirty="0" smtClean="0"/>
              <a:t> de Judá</a:t>
            </a:r>
            <a:endParaRPr lang="es-ES" dirty="0" smtClean="0"/>
          </a:p>
          <a:p>
            <a:r>
              <a:rPr lang="es-NI" dirty="0" smtClean="0"/>
              <a:t>En el 873 muere </a:t>
            </a:r>
            <a:r>
              <a:rPr lang="es-NI" dirty="0" err="1" smtClean="0"/>
              <a:t>Adadnirari</a:t>
            </a:r>
            <a:r>
              <a:rPr lang="es-NI" dirty="0" smtClean="0"/>
              <a:t>, Asiria tiene un baja en sus invasiones.	</a:t>
            </a:r>
          </a:p>
          <a:p>
            <a:pPr lvl="1"/>
            <a:r>
              <a:rPr lang="es-NI" dirty="0" smtClean="0"/>
              <a:t>Siria estaba muy débil para pelear contra Israel</a:t>
            </a:r>
          </a:p>
          <a:p>
            <a:pPr lvl="1"/>
            <a:r>
              <a:rPr lang="es-NI" dirty="0" smtClean="0"/>
              <a:t>Tanto Israel como Judá vivieron tiempos prósperos.</a:t>
            </a:r>
          </a:p>
          <a:p>
            <a:r>
              <a:rPr lang="es-NI" dirty="0" smtClean="0"/>
              <a:t>Jeroboam se expande:</a:t>
            </a:r>
          </a:p>
          <a:p>
            <a:pPr lvl="1"/>
            <a:r>
              <a:rPr lang="es-NI" dirty="0" smtClean="0"/>
              <a:t> recupera territorio perdido (25)</a:t>
            </a:r>
          </a:p>
          <a:p>
            <a:pPr lvl="2"/>
            <a:r>
              <a:rPr lang="es-NI" dirty="0" err="1" smtClean="0"/>
              <a:t>Jonas</a:t>
            </a:r>
            <a:r>
              <a:rPr lang="es-NI" dirty="0" smtClean="0"/>
              <a:t> hijo de </a:t>
            </a:r>
            <a:r>
              <a:rPr lang="es-NI" dirty="0" err="1" smtClean="0"/>
              <a:t>Amitai</a:t>
            </a:r>
            <a:r>
              <a:rPr lang="es-NI" dirty="0"/>
              <a:t> </a:t>
            </a:r>
            <a:r>
              <a:rPr lang="es-NI" dirty="0" smtClean="0"/>
              <a:t>(Jonás 1:1)</a:t>
            </a:r>
          </a:p>
          <a:p>
            <a:pPr lvl="1"/>
            <a:r>
              <a:rPr lang="es-NI" dirty="0" smtClean="0"/>
              <a:t>reestableció las fronteras donde las había puesto David.</a:t>
            </a:r>
          </a:p>
          <a:p>
            <a:pPr lvl="1"/>
            <a:r>
              <a:rPr lang="es-NI" dirty="0" smtClean="0"/>
              <a:t>Administro el reino que llego a ser prospero como el de Salomón</a:t>
            </a:r>
          </a:p>
        </p:txBody>
      </p:sp>
    </p:spTree>
    <p:extLst>
      <p:ext uri="{BB962C8B-B14F-4D97-AF65-F5344CB8AC3E}">
        <p14:creationId xmlns:p14="http://schemas.microsoft.com/office/powerpoint/2010/main" val="138594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 smtClean="0"/>
              <a:t>Profetas contemporáneos de Jeroboam II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dirty="0" smtClean="0"/>
              <a:t>Jonás</a:t>
            </a:r>
            <a:endParaRPr lang="es-ES" dirty="0" smtClean="0"/>
          </a:p>
          <a:p>
            <a:r>
              <a:rPr lang="es-NI" dirty="0" smtClean="0"/>
              <a:t>Amós</a:t>
            </a:r>
          </a:p>
          <a:p>
            <a:r>
              <a:rPr lang="es-NI" dirty="0" smtClean="0"/>
              <a:t>Oseas</a:t>
            </a:r>
          </a:p>
        </p:txBody>
      </p:sp>
    </p:spTree>
    <p:extLst>
      <p:ext uri="{BB962C8B-B14F-4D97-AF65-F5344CB8AC3E}">
        <p14:creationId xmlns:p14="http://schemas.microsoft.com/office/powerpoint/2010/main" val="267410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 smtClean="0"/>
              <a:t>Jonás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dirty="0" smtClean="0"/>
              <a:t>770 a.C aprox.</a:t>
            </a:r>
          </a:p>
          <a:p>
            <a:r>
              <a:rPr lang="es-NI" dirty="0" smtClean="0"/>
              <a:t>Originario de </a:t>
            </a:r>
            <a:r>
              <a:rPr lang="es-ES" dirty="0" err="1" smtClean="0"/>
              <a:t>Gat-hefer</a:t>
            </a:r>
            <a:endParaRPr lang="es-ES" dirty="0" smtClean="0"/>
          </a:p>
          <a:p>
            <a:r>
              <a:rPr lang="es-NI" dirty="0" smtClean="0"/>
              <a:t>Jonás = Paloma </a:t>
            </a:r>
          </a:p>
          <a:p>
            <a:pPr lvl="1"/>
            <a:r>
              <a:rPr lang="es-NI" dirty="0" smtClean="0"/>
              <a:t>Al menos no de las mensajeras.</a:t>
            </a:r>
          </a:p>
          <a:p>
            <a:r>
              <a:rPr lang="es-NI" dirty="0" smtClean="0"/>
              <a:t>Es posible que su ministerio inicio un poco antes del reinado de Jeroboam II</a:t>
            </a:r>
          </a:p>
          <a:p>
            <a:r>
              <a:rPr lang="es-NI" dirty="0" smtClean="0"/>
              <a:t>Era un hombre nacionalista, quizás estuvo contento de llevar el mensaje a Jeroboam </a:t>
            </a:r>
          </a:p>
          <a:p>
            <a:r>
              <a:rPr lang="es-NI" dirty="0" smtClean="0"/>
              <a:t>Pero no estaba contento de ir a Nínive</a:t>
            </a:r>
          </a:p>
        </p:txBody>
      </p:sp>
    </p:spTree>
    <p:extLst>
      <p:ext uri="{BB962C8B-B14F-4D97-AF65-F5344CB8AC3E}">
        <p14:creationId xmlns:p14="http://schemas.microsoft.com/office/powerpoint/2010/main" val="419407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dirty="0"/>
              <a:t>Oremos para que Dios abra nuestros ojos.</a:t>
            </a:r>
          </a:p>
          <a:p>
            <a:r>
              <a:rPr lang="es-NI" dirty="0"/>
              <a:t>¿Cómo ves los problemas de tus hijos?</a:t>
            </a:r>
          </a:p>
          <a:p>
            <a:r>
              <a:rPr lang="es-NI" dirty="0"/>
              <a:t>Nuestros problemas no son problemas para Dios.</a:t>
            </a:r>
          </a:p>
          <a:p>
            <a:r>
              <a:rPr lang="es-NI" dirty="0"/>
              <a:t>Dios miro el fin de esta historia “Sirios emboscados por Israel</a:t>
            </a:r>
            <a:r>
              <a:rPr lang="es-NI" dirty="0" smtClean="0"/>
              <a:t>”</a:t>
            </a:r>
          </a:p>
          <a:p>
            <a:r>
              <a:rPr lang="es-NI" dirty="0" smtClean="0"/>
              <a:t>David miro a Goliat muerto</a:t>
            </a:r>
          </a:p>
          <a:p>
            <a:r>
              <a:rPr lang="es-NI" dirty="0" smtClean="0"/>
              <a:t>Josué y Caleb vieron a los gigantes derrotados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94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dirty="0" smtClean="0"/>
              <a:t>A Jonás no le preocupo el juicio que vendría sobre Nínive.</a:t>
            </a:r>
          </a:p>
          <a:p>
            <a:pPr lvl="1"/>
            <a:r>
              <a:rPr lang="es-NI" dirty="0" smtClean="0"/>
              <a:t>Nos importan las personas?</a:t>
            </a:r>
          </a:p>
          <a:p>
            <a:pPr lvl="1"/>
            <a:r>
              <a:rPr lang="es-NI" dirty="0" smtClean="0"/>
              <a:t>Quería servir a Dios, pero no una misión incomoda. </a:t>
            </a:r>
          </a:p>
          <a:p>
            <a:r>
              <a:rPr lang="es-NI" dirty="0" smtClean="0"/>
              <a:t>Mientras el dormía los paganos se perdían (1:6)</a:t>
            </a:r>
          </a:p>
          <a:p>
            <a:pPr lvl="1"/>
            <a:r>
              <a:rPr lang="es-NI" dirty="0" smtClean="0"/>
              <a:t>Dios no descansa</a:t>
            </a:r>
          </a:p>
          <a:p>
            <a:pPr lvl="1"/>
            <a:r>
              <a:rPr lang="es-NI" dirty="0" smtClean="0"/>
              <a:t>Satanás también trabaja.</a:t>
            </a:r>
          </a:p>
          <a:p>
            <a:pPr lvl="1"/>
            <a:r>
              <a:rPr lang="es-NI" dirty="0" smtClean="0"/>
              <a:t>Los cristianos duermen a veces.</a:t>
            </a:r>
          </a:p>
          <a:p>
            <a:r>
              <a:rPr lang="es-NI" dirty="0" smtClean="0"/>
              <a:t>Salvar al enemigo?</a:t>
            </a:r>
          </a:p>
          <a:p>
            <a:r>
              <a:rPr lang="es-NI" dirty="0" smtClean="0"/>
              <a:t>La desobediencia de Jonás puso en peligro la tripulación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288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2 Reyes 6 y 7</a:t>
            </a:r>
            <a:br>
              <a:rPr lang="es-NI" dirty="0" smtClean="0"/>
            </a:br>
            <a:r>
              <a:rPr lang="es-NI" dirty="0" smtClean="0"/>
              <a:t>Samaria sitiada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NI" dirty="0" smtClean="0"/>
              <a:t>Consecuencias del pecado.</a:t>
            </a:r>
          </a:p>
          <a:p>
            <a:r>
              <a:rPr lang="es-NI" dirty="0" smtClean="0"/>
              <a:t>Hambruna. </a:t>
            </a:r>
          </a:p>
          <a:p>
            <a:pPr lvl="1"/>
            <a:r>
              <a:rPr lang="es-NI" dirty="0" smtClean="0"/>
              <a:t>Cabeza de un asno = 80 piezas de plata</a:t>
            </a:r>
          </a:p>
          <a:p>
            <a:pPr lvl="1"/>
            <a:r>
              <a:rPr lang="es-NI" dirty="0" smtClean="0"/>
              <a:t>Un </a:t>
            </a:r>
            <a:r>
              <a:rPr lang="es-NI" dirty="0" err="1" smtClean="0"/>
              <a:t>cab</a:t>
            </a:r>
            <a:r>
              <a:rPr lang="es-NI" dirty="0" smtClean="0"/>
              <a:t> de estiércol de paloma (grano tosco de una planta) = 5 piezas de plata</a:t>
            </a:r>
          </a:p>
          <a:p>
            <a:r>
              <a:rPr lang="es-NI" dirty="0" smtClean="0"/>
              <a:t>Inflación de la moneda.</a:t>
            </a:r>
          </a:p>
          <a:p>
            <a:r>
              <a:rPr lang="es-NI" dirty="0" smtClean="0"/>
              <a:t>Canibalismo</a:t>
            </a:r>
          </a:p>
          <a:p>
            <a:r>
              <a:rPr lang="es-NI" dirty="0" smtClean="0"/>
              <a:t>Falta de fe </a:t>
            </a:r>
          </a:p>
        </p:txBody>
      </p:sp>
    </p:spTree>
    <p:extLst>
      <p:ext uri="{BB962C8B-B14F-4D97-AF65-F5344CB8AC3E}">
        <p14:creationId xmlns:p14="http://schemas.microsoft.com/office/powerpoint/2010/main" val="292912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 smtClean="0"/>
              <a:t>La </a:t>
            </a:r>
            <a:r>
              <a:rPr lang="es-NI" dirty="0" err="1" smtClean="0"/>
              <a:t>sunamita</a:t>
            </a:r>
            <a:r>
              <a:rPr lang="es-NI" dirty="0" smtClean="0"/>
              <a:t> regresa a casa (2 Reyes 8)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NI" sz="4000" dirty="0" smtClean="0"/>
              <a:t>Este capitulo termina la historia del cap. 4</a:t>
            </a:r>
          </a:p>
          <a:p>
            <a:r>
              <a:rPr lang="es-NI" sz="4000" dirty="0" smtClean="0"/>
              <a:t>Esta historia sucedió antes de la sanación de Naamán</a:t>
            </a:r>
          </a:p>
          <a:p>
            <a:endParaRPr lang="es-NI" sz="4000" dirty="0"/>
          </a:p>
          <a:p>
            <a:r>
              <a:rPr lang="es-NI" sz="4000" dirty="0" smtClean="0"/>
              <a:t>Conclusión:</a:t>
            </a:r>
          </a:p>
          <a:p>
            <a:r>
              <a:rPr lang="es-NI" sz="4000" dirty="0" smtClean="0"/>
              <a:t>Dios curo su esterilidad</a:t>
            </a:r>
          </a:p>
          <a:p>
            <a:r>
              <a:rPr lang="es-NI" sz="4000" dirty="0" smtClean="0"/>
              <a:t>Resucito a su hijo</a:t>
            </a:r>
          </a:p>
          <a:p>
            <a:r>
              <a:rPr lang="es-NI" sz="4000" dirty="0" smtClean="0"/>
              <a:t>Le guardo de la hambruna</a:t>
            </a:r>
          </a:p>
          <a:p>
            <a:r>
              <a:rPr lang="es-NI" sz="4000" dirty="0" smtClean="0"/>
              <a:t>Guardo sus bienes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68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 smtClean="0"/>
              <a:t>Eliseo y </a:t>
            </a:r>
            <a:r>
              <a:rPr lang="es-NI" dirty="0" err="1" smtClean="0"/>
              <a:t>Hazael</a:t>
            </a:r>
            <a:r>
              <a:rPr lang="es-NI" dirty="0" smtClean="0"/>
              <a:t> (2 Reyes 8)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NI" sz="4400" dirty="0" smtClean="0"/>
              <a:t>Esto sucedió antes del episodio del 6:24 (Ben-</a:t>
            </a:r>
            <a:r>
              <a:rPr lang="es-NI" sz="4400" dirty="0" err="1" smtClean="0"/>
              <a:t>adad</a:t>
            </a:r>
            <a:r>
              <a:rPr lang="es-NI" sz="4400" dirty="0" smtClean="0"/>
              <a:t> III)</a:t>
            </a:r>
          </a:p>
          <a:p>
            <a:r>
              <a:rPr lang="es-NI" sz="4400" dirty="0" smtClean="0"/>
              <a:t>Eliseo visualiza los ataques de </a:t>
            </a:r>
            <a:r>
              <a:rPr lang="es-NI" sz="4400" dirty="0" err="1" smtClean="0"/>
              <a:t>Hazael</a:t>
            </a:r>
            <a:r>
              <a:rPr lang="es-NI" sz="4400" dirty="0" smtClean="0"/>
              <a:t>.</a:t>
            </a:r>
          </a:p>
          <a:p>
            <a:r>
              <a:rPr lang="es-NI" sz="4400" dirty="0" err="1" smtClean="0"/>
              <a:t>Hazael</a:t>
            </a:r>
            <a:r>
              <a:rPr lang="es-NI" sz="4400" dirty="0" smtClean="0"/>
              <a:t> mata al rey (842 a.C)</a:t>
            </a:r>
          </a:p>
          <a:p>
            <a:r>
              <a:rPr lang="es-NI" sz="4400" dirty="0" smtClean="0"/>
              <a:t>EL Hijo de nadie </a:t>
            </a:r>
            <a:r>
              <a:rPr lang="es-NI" sz="3200" dirty="0" smtClean="0">
                <a:solidFill>
                  <a:srgbClr val="FFFF00"/>
                </a:solidFill>
              </a:rPr>
              <a:t>(</a:t>
            </a:r>
            <a:r>
              <a:rPr lang="es-NI" sz="3200" dirty="0" err="1" smtClean="0">
                <a:solidFill>
                  <a:srgbClr val="FFFF00"/>
                </a:solidFill>
              </a:rPr>
              <a:t>Salmanasar</a:t>
            </a:r>
            <a:r>
              <a:rPr lang="es-NI" sz="3200" dirty="0" smtClean="0">
                <a:solidFill>
                  <a:srgbClr val="FFFF00"/>
                </a:solidFill>
              </a:rPr>
              <a:t> III, obelisco negro 841 a.C)</a:t>
            </a:r>
          </a:p>
          <a:p>
            <a:pPr lvl="1"/>
            <a:r>
              <a:rPr lang="es-NI" sz="4000" dirty="0" smtClean="0"/>
              <a:t>12 años después de la batalla de </a:t>
            </a:r>
            <a:r>
              <a:rPr lang="es-NI" sz="4000" dirty="0" err="1" smtClean="0"/>
              <a:t>Qarqar</a:t>
            </a:r>
            <a:r>
              <a:rPr lang="es-NI" sz="4000" dirty="0"/>
              <a:t>.</a:t>
            </a:r>
            <a:endParaRPr lang="es-NI" sz="4000" dirty="0" smtClean="0"/>
          </a:p>
          <a:p>
            <a:endParaRPr lang="es-NI" dirty="0"/>
          </a:p>
          <a:p>
            <a:endParaRPr lang="es-NI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366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98d40bc574c253ec495746fa0fb81b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017" y="0"/>
            <a:ext cx="45652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165206" y="772732"/>
            <a:ext cx="4026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sz="3600" dirty="0" smtClean="0"/>
              <a:t>Obelisco Negro de </a:t>
            </a:r>
            <a:r>
              <a:rPr lang="es-NI" sz="3600" dirty="0" err="1" smtClean="0"/>
              <a:t>Salmanasar</a:t>
            </a:r>
            <a:r>
              <a:rPr lang="es-NI" sz="3600" dirty="0" smtClean="0"/>
              <a:t> III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60495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 err="1" smtClean="0"/>
              <a:t>Hazael</a:t>
            </a:r>
            <a:r>
              <a:rPr lang="es-NI" dirty="0" smtClean="0"/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2282"/>
            <a:ext cx="10515600" cy="5228822"/>
          </a:xfrm>
        </p:spPr>
        <p:txBody>
          <a:bodyPr>
            <a:normAutofit fontScale="92500" lnSpcReduction="10000"/>
          </a:bodyPr>
          <a:lstStyle/>
          <a:p>
            <a:r>
              <a:rPr lang="es-NI" dirty="0" smtClean="0"/>
              <a:t>Lucho contra:</a:t>
            </a:r>
          </a:p>
          <a:p>
            <a:r>
              <a:rPr lang="es-NI" dirty="0" err="1" smtClean="0"/>
              <a:t>Salmanasar</a:t>
            </a:r>
            <a:r>
              <a:rPr lang="es-NI" dirty="0" smtClean="0"/>
              <a:t> (841 a.C</a:t>
            </a:r>
            <a:r>
              <a:rPr lang="es-NI" dirty="0"/>
              <a:t>) </a:t>
            </a:r>
            <a:endParaRPr lang="es-NI" dirty="0" smtClean="0"/>
          </a:p>
          <a:p>
            <a:pPr lvl="1"/>
            <a:r>
              <a:rPr lang="es-NI" dirty="0" smtClean="0"/>
              <a:t>Tras cinco intentos fallidos, el </a:t>
            </a:r>
            <a:r>
              <a:rPr lang="es-NI" dirty="0"/>
              <a:t>rey asirio condujo sus ejércitos hacia la costa del Mediterráneo, norte de Beirut, y obtuvo tributos de Tiro y Sidón, al igual que del rey de </a:t>
            </a:r>
            <a:r>
              <a:rPr lang="es-NI" dirty="0" smtClean="0"/>
              <a:t>Israel. Luego se retira por mucho tiempo</a:t>
            </a:r>
          </a:p>
          <a:p>
            <a:endParaRPr lang="es-NI" dirty="0"/>
          </a:p>
          <a:p>
            <a:r>
              <a:rPr lang="es-NI" dirty="0" smtClean="0"/>
              <a:t>Joram de Israel</a:t>
            </a:r>
          </a:p>
          <a:p>
            <a:r>
              <a:rPr lang="es-NI" dirty="0" smtClean="0"/>
              <a:t>Jehú </a:t>
            </a:r>
          </a:p>
          <a:p>
            <a:r>
              <a:rPr lang="es-NI" dirty="0" err="1" smtClean="0"/>
              <a:t>Joacaz</a:t>
            </a:r>
            <a:endParaRPr lang="es-NI" dirty="0"/>
          </a:p>
          <a:p>
            <a:r>
              <a:rPr lang="es-NI" dirty="0" smtClean="0"/>
              <a:t>Joás </a:t>
            </a:r>
          </a:p>
          <a:p>
            <a:endParaRPr lang="es-NI" dirty="0"/>
          </a:p>
          <a:p>
            <a:r>
              <a:rPr lang="es-NI" dirty="0" smtClean="0"/>
              <a:t>Profeta amos le llama </a:t>
            </a:r>
            <a:r>
              <a:rPr lang="es-NI" dirty="0" err="1" smtClean="0"/>
              <a:t>llama</a:t>
            </a:r>
            <a:r>
              <a:rPr lang="es-NI" dirty="0" smtClean="0"/>
              <a:t> a Damasco “Casa de </a:t>
            </a:r>
            <a:r>
              <a:rPr lang="es-NI" dirty="0" err="1" smtClean="0"/>
              <a:t>Hazael</a:t>
            </a:r>
            <a:r>
              <a:rPr lang="es-NI" dirty="0" smtClean="0"/>
              <a:t>”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218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2246</Words>
  <Application>Microsoft Office PowerPoint</Application>
  <PresentationFormat>Panorámica</PresentationFormat>
  <Paragraphs>298</Paragraphs>
  <Slides>40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Wingdings</vt:lpstr>
      <vt:lpstr>Tema de Office</vt:lpstr>
      <vt:lpstr>A.T 4   clase 4</vt:lpstr>
      <vt:lpstr>Presentación de PowerPoint</vt:lpstr>
      <vt:lpstr>2 Reyes 6  “Eliseo y los Sirios”</vt:lpstr>
      <vt:lpstr>Presentación de PowerPoint</vt:lpstr>
      <vt:lpstr>2 Reyes 6 y 7 Samaria sitiada</vt:lpstr>
      <vt:lpstr>La sunamita regresa a casa (2 Reyes 8)</vt:lpstr>
      <vt:lpstr>Eliseo y Hazael (2 Reyes 8)</vt:lpstr>
      <vt:lpstr>Presentación de PowerPoint</vt:lpstr>
      <vt:lpstr>Hazael </vt:lpstr>
      <vt:lpstr>Joram de Judá  (2 Reyes 8:16-29; 2Cronicas 21)</vt:lpstr>
      <vt:lpstr>Carta de Elias 2Cronicas 21 </vt:lpstr>
      <vt:lpstr>Profeta Abdías </vt:lpstr>
      <vt:lpstr>Abdías</vt:lpstr>
      <vt:lpstr>Abdías</vt:lpstr>
      <vt:lpstr>Abdías</vt:lpstr>
      <vt:lpstr>Joram , Ocozías y Jehú (2 Reyes 8 - 10)</vt:lpstr>
      <vt:lpstr>Exterminio de los baales</vt:lpstr>
      <vt:lpstr>Jehú no se cuido de andar en la ley</vt:lpstr>
      <vt:lpstr>Presentación de PowerPoint</vt:lpstr>
      <vt:lpstr>¿Qué piensas de Jehú?</vt:lpstr>
      <vt:lpstr>Atalía Usurpa el Trono (841-835 a.C) (2 Reyes 11; 2 Crónicas 22:10 - 23:21)</vt:lpstr>
      <vt:lpstr>Atalía </vt:lpstr>
      <vt:lpstr>Reinado de Joás (835-786 a.C) (2 Reyes 11;  2 Crónicas  23, 24)</vt:lpstr>
      <vt:lpstr>Presentación de PowerPoint</vt:lpstr>
      <vt:lpstr>Presentación de PowerPoint</vt:lpstr>
      <vt:lpstr>Presentación de PowerPoint</vt:lpstr>
      <vt:lpstr>Profeta Joel (830 a.C)</vt:lpstr>
      <vt:lpstr>Presentación de PowerPoint</vt:lpstr>
      <vt:lpstr>Presentación de PowerPoint</vt:lpstr>
      <vt:lpstr>Joacaz rey de Israel  (2 Reyes 13: 1-9)</vt:lpstr>
      <vt:lpstr>Joacaz de Israel</vt:lpstr>
      <vt:lpstr>Presentación de PowerPoint</vt:lpstr>
      <vt:lpstr>Joás de Israel (2 Reyes 13:10-25) </vt:lpstr>
      <vt:lpstr>Ultimo milagro de Eliseo</vt:lpstr>
      <vt:lpstr>Presentación de PowerPoint</vt:lpstr>
      <vt:lpstr>Amasías (2 Reyes 14; 2 Crónicas 25)</vt:lpstr>
      <vt:lpstr>Jeroboam II  (2 Reyes 14)</vt:lpstr>
      <vt:lpstr>Profetas contemporáneos de Jeroboam II</vt:lpstr>
      <vt:lpstr>Jonás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A.T 4   clase 4</dc:title>
  <dc:creator>Reynaldo Dominguez</dc:creator>
  <cp:lastModifiedBy>Reynaldo Dominguez</cp:lastModifiedBy>
  <cp:revision>143</cp:revision>
  <dcterms:created xsi:type="dcterms:W3CDTF">2018-04-10T18:53:35Z</dcterms:created>
  <dcterms:modified xsi:type="dcterms:W3CDTF">2018-04-17T18:54:02Z</dcterms:modified>
</cp:coreProperties>
</file>