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1" r:id="rId2"/>
    <p:sldId id="304" r:id="rId3"/>
    <p:sldId id="358" r:id="rId4"/>
    <p:sldId id="259" r:id="rId5"/>
    <p:sldId id="277" r:id="rId6"/>
    <p:sldId id="278" r:id="rId7"/>
    <p:sldId id="289" r:id="rId8"/>
    <p:sldId id="290" r:id="rId9"/>
    <p:sldId id="279" r:id="rId10"/>
    <p:sldId id="280" r:id="rId11"/>
    <p:sldId id="281" r:id="rId12"/>
    <p:sldId id="282" r:id="rId13"/>
    <p:sldId id="283" r:id="rId14"/>
    <p:sldId id="306" r:id="rId15"/>
    <p:sldId id="305" r:id="rId16"/>
    <p:sldId id="263" r:id="rId17"/>
    <p:sldId id="265" r:id="rId18"/>
    <p:sldId id="264" r:id="rId19"/>
    <p:sldId id="271" r:id="rId20"/>
    <p:sldId id="332" r:id="rId21"/>
    <p:sldId id="333" r:id="rId22"/>
    <p:sldId id="334" r:id="rId23"/>
    <p:sldId id="335" r:id="rId24"/>
    <p:sldId id="260" r:id="rId25"/>
    <p:sldId id="261" r:id="rId26"/>
    <p:sldId id="274" r:id="rId27"/>
    <p:sldId id="262" r:id="rId28"/>
    <p:sldId id="272" r:id="rId29"/>
    <p:sldId id="276" r:id="rId30"/>
    <p:sldId id="293" r:id="rId31"/>
    <p:sldId id="294" r:id="rId32"/>
    <p:sldId id="295" r:id="rId33"/>
    <p:sldId id="296" r:id="rId34"/>
    <p:sldId id="297" r:id="rId35"/>
    <p:sldId id="298" r:id="rId36"/>
    <p:sldId id="299" r:id="rId37"/>
    <p:sldId id="300" r:id="rId38"/>
    <p:sldId id="302" r:id="rId39"/>
    <p:sldId id="313" r:id="rId40"/>
    <p:sldId id="316" r:id="rId41"/>
    <p:sldId id="301" r:id="rId42"/>
    <p:sldId id="307" r:id="rId43"/>
    <p:sldId id="340" r:id="rId44"/>
    <p:sldId id="357" r:id="rId45"/>
    <p:sldId id="339" r:id="rId46"/>
    <p:sldId id="338" r:id="rId47"/>
    <p:sldId id="337" r:id="rId48"/>
    <p:sldId id="336" r:id="rId49"/>
    <p:sldId id="314" r:id="rId50"/>
    <p:sldId id="317" r:id="rId51"/>
    <p:sldId id="308" r:id="rId52"/>
    <p:sldId id="309" r:id="rId53"/>
    <p:sldId id="318" r:id="rId54"/>
    <p:sldId id="310" r:id="rId55"/>
    <p:sldId id="311" r:id="rId56"/>
    <p:sldId id="312" r:id="rId57"/>
    <p:sldId id="324" r:id="rId58"/>
    <p:sldId id="315" r:id="rId59"/>
    <p:sldId id="319" r:id="rId60"/>
    <p:sldId id="325" r:id="rId61"/>
    <p:sldId id="320" r:id="rId62"/>
    <p:sldId id="322" r:id="rId63"/>
    <p:sldId id="321" r:id="rId64"/>
    <p:sldId id="323" r:id="rId65"/>
    <p:sldId id="327" r:id="rId66"/>
    <p:sldId id="328" r:id="rId67"/>
    <p:sldId id="326" r:id="rId68"/>
    <p:sldId id="341" r:id="rId69"/>
    <p:sldId id="343" r:id="rId70"/>
    <p:sldId id="342" r:id="rId71"/>
    <p:sldId id="344" r:id="rId72"/>
    <p:sldId id="345" r:id="rId73"/>
    <p:sldId id="346" r:id="rId74"/>
    <p:sldId id="349" r:id="rId75"/>
    <p:sldId id="347" r:id="rId76"/>
    <p:sldId id="348" r:id="rId77"/>
    <p:sldId id="350" r:id="rId78"/>
    <p:sldId id="351" r:id="rId79"/>
    <p:sldId id="352" r:id="rId80"/>
    <p:sldId id="353" r:id="rId81"/>
    <p:sldId id="354" r:id="rId82"/>
    <p:sldId id="355" r:id="rId83"/>
    <p:sldId id="360" r:id="rId84"/>
    <p:sldId id="356" r:id="rId85"/>
    <p:sldId id="359" r:id="rId8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ynaldo Dominguez" initials="RD" lastIdx="1" clrIdx="0">
    <p:extLst>
      <p:ext uri="{19B8F6BF-5375-455C-9EA6-DF929625EA0E}">
        <p15:presenceInfo xmlns:p15="http://schemas.microsoft.com/office/powerpoint/2012/main" userId="Reynaldo Doming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19D0"/>
    <a:srgbClr val="1FB793"/>
    <a:srgbClr val="333399"/>
    <a:srgbClr val="0099CC"/>
    <a:srgbClr val="0066FF"/>
    <a:srgbClr val="9F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13T08:36:31.768" idx="1">
    <p:pos x="10" y="10"/>
    <p:text/>
    <p:extLst>
      <p:ext uri="{C676402C-5697-4E1C-873F-D02D1690AC5C}">
        <p15:threadingInfo xmlns:p15="http://schemas.microsoft.com/office/powerpoint/2012/main"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402647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1282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53288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357152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26078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23127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14981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312415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345210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161023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0547179-25EE-49AE-ACF9-ACF64F163826}" type="datetimeFigureOut">
              <a:rPr lang="es-ES" smtClean="0"/>
              <a:t>27/03/2018</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026DD122-82C5-407D-A25F-5B602607B4E2}" type="slidenum">
              <a:rPr lang="es-ES" smtClean="0"/>
              <a:t>‹Nº›</a:t>
            </a:fld>
            <a:endParaRPr lang="es-ES" dirty="0"/>
          </a:p>
        </p:txBody>
      </p:sp>
    </p:spTree>
    <p:extLst>
      <p:ext uri="{BB962C8B-B14F-4D97-AF65-F5344CB8AC3E}">
        <p14:creationId xmlns:p14="http://schemas.microsoft.com/office/powerpoint/2010/main" val="194244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47179-25EE-49AE-ACF9-ACF64F163826}" type="datetimeFigureOut">
              <a:rPr lang="es-ES" smtClean="0"/>
              <a:t>27/03/2018</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DD122-82C5-407D-A25F-5B602607B4E2}" type="slidenum">
              <a:rPr lang="es-ES" smtClean="0"/>
              <a:t>‹Nº›</a:t>
            </a:fld>
            <a:endParaRPr lang="es-ES" dirty="0"/>
          </a:p>
        </p:txBody>
      </p:sp>
    </p:spTree>
    <p:extLst>
      <p:ext uri="{BB962C8B-B14F-4D97-AF65-F5344CB8AC3E}">
        <p14:creationId xmlns:p14="http://schemas.microsoft.com/office/powerpoint/2010/main" val="3988023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6684" y="2799232"/>
            <a:ext cx="10515600" cy="1325563"/>
          </a:xfrm>
        </p:spPr>
        <p:txBody>
          <a:bodyPr>
            <a:normAutofit/>
          </a:bodyPr>
          <a:lstStyle/>
          <a:p>
            <a:pPr algn="ctr"/>
            <a:r>
              <a:rPr lang="es-NI" sz="7200" b="1" dirty="0"/>
              <a:t>Bienvenidos al curso A.T4</a:t>
            </a:r>
            <a:endParaRPr lang="es-ES" sz="7200" b="1" dirty="0"/>
          </a:p>
        </p:txBody>
      </p:sp>
    </p:spTree>
    <p:extLst>
      <p:ext uri="{BB962C8B-B14F-4D97-AF65-F5344CB8AC3E}">
        <p14:creationId xmlns:p14="http://schemas.microsoft.com/office/powerpoint/2010/main" val="1822103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a:t>Bosquejo General de 1 y 2 Reyes</a:t>
            </a:r>
            <a:endParaRPr lang="es-ES" dirty="0"/>
          </a:p>
        </p:txBody>
      </p:sp>
      <p:sp>
        <p:nvSpPr>
          <p:cNvPr id="3" name="Marcador de contenido 2"/>
          <p:cNvSpPr>
            <a:spLocks noGrp="1"/>
          </p:cNvSpPr>
          <p:nvPr>
            <p:ph idx="1"/>
          </p:nvPr>
        </p:nvSpPr>
        <p:spPr/>
        <p:txBody>
          <a:bodyPr/>
          <a:lstStyle/>
          <a:p>
            <a:pPr marL="0" indent="0">
              <a:buNone/>
            </a:pPr>
            <a:r>
              <a:rPr lang="es-NI" dirty="0" smtClean="0"/>
              <a:t>II- Primeros Reyes de la monarquía dividida, 12:1-16:28.</a:t>
            </a:r>
          </a:p>
          <a:p>
            <a:pPr marL="0" indent="0">
              <a:buNone/>
            </a:pPr>
            <a:r>
              <a:rPr lang="es-NI" dirty="0"/>
              <a:t>	</a:t>
            </a:r>
            <a:r>
              <a:rPr lang="es-NI" dirty="0" smtClean="0"/>
              <a:t>A- Insensatez de Roboam; Rebelión dirigida por Jeroboam 12:1-	14:31.</a:t>
            </a:r>
          </a:p>
          <a:p>
            <a:pPr marL="0" indent="0">
              <a:buNone/>
            </a:pPr>
            <a:r>
              <a:rPr lang="es-NI" dirty="0"/>
              <a:t>	</a:t>
            </a:r>
            <a:r>
              <a:rPr lang="es-NI" dirty="0" smtClean="0"/>
              <a:t>B- Abiam y Asa de Judá, 15:1-24.</a:t>
            </a:r>
          </a:p>
          <a:p>
            <a:pPr marL="0" indent="0">
              <a:buNone/>
            </a:pPr>
            <a:r>
              <a:rPr lang="es-NI" dirty="0"/>
              <a:t>	</a:t>
            </a:r>
            <a:r>
              <a:rPr lang="es-NI" dirty="0" smtClean="0"/>
              <a:t>C- Nadad, Baasa y Ela de Israel, 15:25- 16:14</a:t>
            </a:r>
          </a:p>
          <a:p>
            <a:pPr marL="0" indent="0">
              <a:buNone/>
            </a:pPr>
            <a:r>
              <a:rPr lang="es-NI" dirty="0"/>
              <a:t>	</a:t>
            </a:r>
            <a:r>
              <a:rPr lang="es-NI" dirty="0" smtClean="0"/>
              <a:t>D- Zimri y omri de Israel 16:15-28.</a:t>
            </a:r>
            <a:endParaRPr lang="es-ES" dirty="0"/>
          </a:p>
        </p:txBody>
      </p:sp>
    </p:spTree>
    <p:extLst>
      <p:ext uri="{BB962C8B-B14F-4D97-AF65-F5344CB8AC3E}">
        <p14:creationId xmlns:p14="http://schemas.microsoft.com/office/powerpoint/2010/main" val="29327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a:t>Bosquejo General de 1 y 2 Reyes</a:t>
            </a:r>
            <a:endParaRPr lang="es-ES" dirty="0"/>
          </a:p>
        </p:txBody>
      </p:sp>
      <p:sp>
        <p:nvSpPr>
          <p:cNvPr id="3" name="Marcador de contenido 2"/>
          <p:cNvSpPr>
            <a:spLocks noGrp="1"/>
          </p:cNvSpPr>
          <p:nvPr>
            <p:ph idx="1"/>
          </p:nvPr>
        </p:nvSpPr>
        <p:spPr>
          <a:xfrm>
            <a:off x="838200" y="1339403"/>
            <a:ext cx="10515600" cy="5112912"/>
          </a:xfrm>
        </p:spPr>
        <p:txBody>
          <a:bodyPr>
            <a:normAutofit lnSpcReduction="10000"/>
          </a:bodyPr>
          <a:lstStyle/>
          <a:p>
            <a:pPr marL="0" indent="0">
              <a:buNone/>
            </a:pPr>
            <a:r>
              <a:rPr lang="es-NI" dirty="0" smtClean="0"/>
              <a:t>III- Periodo de alianza entre Judá e Israel, 16:29- 2Reyes 9:37.</a:t>
            </a:r>
          </a:p>
          <a:p>
            <a:pPr marL="0" indent="0">
              <a:buNone/>
            </a:pPr>
            <a:r>
              <a:rPr lang="es-NI" dirty="0"/>
              <a:t>	</a:t>
            </a:r>
            <a:r>
              <a:rPr lang="es-NI" dirty="0" smtClean="0"/>
              <a:t>A- Acab y Elías en la prueba del monte Carmelo 16:29-18:46</a:t>
            </a:r>
          </a:p>
          <a:p>
            <a:pPr marL="0" indent="0">
              <a:buNone/>
            </a:pPr>
            <a:r>
              <a:rPr lang="es-NI" dirty="0"/>
              <a:t>	</a:t>
            </a:r>
            <a:r>
              <a:rPr lang="es-NI" dirty="0" smtClean="0"/>
              <a:t>B- Acab y Elías hasta la muerte de Acá en Ramot de Galaad, 19:1-	22:53.</a:t>
            </a:r>
          </a:p>
          <a:p>
            <a:pPr marL="0" indent="0">
              <a:buNone/>
            </a:pPr>
            <a:r>
              <a:rPr lang="es-NI" dirty="0"/>
              <a:t>	</a:t>
            </a:r>
            <a:r>
              <a:rPr lang="es-NI" dirty="0" smtClean="0"/>
              <a:t>C- Ocozías de Israel, 2 Reyes 1:1-18</a:t>
            </a:r>
          </a:p>
          <a:p>
            <a:pPr marL="0" indent="0">
              <a:buNone/>
            </a:pPr>
            <a:r>
              <a:rPr lang="es-NI" dirty="0"/>
              <a:t>	</a:t>
            </a:r>
            <a:r>
              <a:rPr lang="es-NI" dirty="0" smtClean="0"/>
              <a:t>D- ungimiento de Eliseo y muerte de Elías, 2:1-25.</a:t>
            </a:r>
          </a:p>
          <a:p>
            <a:pPr marL="0" indent="0">
              <a:buNone/>
            </a:pPr>
            <a:r>
              <a:rPr lang="es-NI" dirty="0"/>
              <a:t>	</a:t>
            </a:r>
            <a:r>
              <a:rPr lang="es-NI" dirty="0" smtClean="0"/>
              <a:t>E- Joram y Josafat contra los Moabitas, 3:1-27.</a:t>
            </a:r>
          </a:p>
          <a:p>
            <a:pPr marL="0" indent="0">
              <a:buNone/>
            </a:pPr>
            <a:r>
              <a:rPr lang="es-NI" dirty="0"/>
              <a:t>	</a:t>
            </a:r>
            <a:r>
              <a:rPr lang="es-NI" dirty="0" smtClean="0"/>
              <a:t>F- Milagros de Eliseo, la curación de Naamán, 4:1-5:27</a:t>
            </a:r>
          </a:p>
          <a:p>
            <a:pPr marL="0" indent="0">
              <a:buNone/>
            </a:pPr>
            <a:r>
              <a:rPr lang="es-NI" dirty="0" smtClean="0"/>
              <a:t>	G- Guerras con Ben-adad y liberación de Samaria, 6:1-7:20</a:t>
            </a:r>
          </a:p>
          <a:p>
            <a:pPr marL="0" indent="0">
              <a:buNone/>
            </a:pPr>
            <a:r>
              <a:rPr lang="es-NI" dirty="0"/>
              <a:t>	</a:t>
            </a:r>
            <a:r>
              <a:rPr lang="es-NI" dirty="0" smtClean="0"/>
              <a:t>H- Misión de Eliseo ante Hazael y Jehú; Muerte de la reina 	Jezabel, 8:1-9:37</a:t>
            </a:r>
            <a:endParaRPr lang="es-ES" dirty="0"/>
          </a:p>
        </p:txBody>
      </p:sp>
    </p:spTree>
    <p:extLst>
      <p:ext uri="{BB962C8B-B14F-4D97-AF65-F5344CB8AC3E}">
        <p14:creationId xmlns:p14="http://schemas.microsoft.com/office/powerpoint/2010/main" val="406918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a:t>Bosquejo General de 1 y 2 Reyes</a:t>
            </a:r>
            <a:endParaRPr lang="es-ES" dirty="0"/>
          </a:p>
        </p:txBody>
      </p:sp>
      <p:sp>
        <p:nvSpPr>
          <p:cNvPr id="3" name="Marcador de contenido 2"/>
          <p:cNvSpPr>
            <a:spLocks noGrp="1"/>
          </p:cNvSpPr>
          <p:nvPr>
            <p:ph idx="1"/>
          </p:nvPr>
        </p:nvSpPr>
        <p:spPr>
          <a:xfrm>
            <a:off x="838200" y="1429556"/>
            <a:ext cx="10515600" cy="5125790"/>
          </a:xfrm>
        </p:spPr>
        <p:txBody>
          <a:bodyPr>
            <a:normAutofit fontScale="92500" lnSpcReduction="10000"/>
          </a:bodyPr>
          <a:lstStyle/>
          <a:p>
            <a:pPr marL="0" indent="0">
              <a:buNone/>
            </a:pPr>
            <a:r>
              <a:rPr lang="es-NI" dirty="0" smtClean="0"/>
              <a:t>IV- Declinación y Caída de Israel, 2 Reyes 10:1- 17:41</a:t>
            </a:r>
          </a:p>
          <a:p>
            <a:pPr marL="0" indent="0">
              <a:buNone/>
            </a:pPr>
            <a:r>
              <a:rPr lang="es-NI" dirty="0"/>
              <a:t>	</a:t>
            </a:r>
            <a:r>
              <a:rPr lang="es-NI" dirty="0" smtClean="0"/>
              <a:t>A- Jehú extermina la casa de Acab y a los seguidores de Baal, 		10:1-36.</a:t>
            </a:r>
          </a:p>
          <a:p>
            <a:pPr marL="0" indent="0">
              <a:buNone/>
            </a:pPr>
            <a:r>
              <a:rPr lang="es-NI" dirty="0"/>
              <a:t>	</a:t>
            </a:r>
            <a:r>
              <a:rPr lang="es-NI" dirty="0" smtClean="0"/>
              <a:t>B- Atalía y Joás de Judá, 11:1-12:21</a:t>
            </a:r>
          </a:p>
          <a:p>
            <a:pPr marL="0" indent="0">
              <a:buNone/>
            </a:pPr>
            <a:r>
              <a:rPr lang="es-NI" dirty="0"/>
              <a:t>	</a:t>
            </a:r>
            <a:r>
              <a:rPr lang="es-NI" dirty="0" smtClean="0"/>
              <a:t>C- Joacaz y Joás de Israel, 13:1-25</a:t>
            </a:r>
          </a:p>
          <a:p>
            <a:pPr marL="0" indent="0">
              <a:buNone/>
            </a:pPr>
            <a:r>
              <a:rPr lang="es-NI" dirty="0"/>
              <a:t>	</a:t>
            </a:r>
            <a:r>
              <a:rPr lang="es-NI" dirty="0" smtClean="0"/>
              <a:t>D- Amasias y Azarías (Uzías) de Judá, 14:1-22; 15:1-7.</a:t>
            </a:r>
          </a:p>
          <a:p>
            <a:pPr marL="0" indent="0">
              <a:buNone/>
            </a:pPr>
            <a:r>
              <a:rPr lang="es-NI" dirty="0"/>
              <a:t>	</a:t>
            </a:r>
            <a:r>
              <a:rPr lang="es-NI" dirty="0" smtClean="0"/>
              <a:t>E- Jeroboam II, 14:23-29.</a:t>
            </a:r>
          </a:p>
          <a:p>
            <a:pPr marL="0" indent="0">
              <a:buNone/>
            </a:pPr>
            <a:r>
              <a:rPr lang="es-NI" dirty="0"/>
              <a:t>	</a:t>
            </a:r>
            <a:r>
              <a:rPr lang="es-NI" dirty="0" smtClean="0"/>
              <a:t>F- Últimos reyes de Israel: Zacarías, Salum, Manahem, pekaia, 	Peka, 	Oseas, 15:8-31.</a:t>
            </a:r>
          </a:p>
          <a:p>
            <a:pPr marL="0" indent="0">
              <a:buNone/>
            </a:pPr>
            <a:r>
              <a:rPr lang="es-NI" dirty="0"/>
              <a:t>	</a:t>
            </a:r>
            <a:r>
              <a:rPr lang="es-NI" dirty="0" smtClean="0"/>
              <a:t>G- Jotam y Acaz de Judá, 15:32-16:20.</a:t>
            </a:r>
          </a:p>
          <a:p>
            <a:pPr marL="0" indent="0">
              <a:buNone/>
            </a:pPr>
            <a:r>
              <a:rPr lang="es-NI" dirty="0"/>
              <a:t>	</a:t>
            </a:r>
            <a:r>
              <a:rPr lang="es-NI" dirty="0" smtClean="0"/>
              <a:t>H- Caída de Samaria; Su repoblación con paganos semiconvertidos, 	17:1-41</a:t>
            </a:r>
          </a:p>
          <a:p>
            <a:pPr marL="0" indent="0">
              <a:buNone/>
            </a:pPr>
            <a:endParaRPr lang="es-ES" dirty="0"/>
          </a:p>
        </p:txBody>
      </p:sp>
    </p:spTree>
    <p:extLst>
      <p:ext uri="{BB962C8B-B14F-4D97-AF65-F5344CB8AC3E}">
        <p14:creationId xmlns:p14="http://schemas.microsoft.com/office/powerpoint/2010/main" val="40389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a:t>Bosquejo General de 1 y 2 Reyes</a:t>
            </a:r>
            <a:endParaRPr lang="es-ES" dirty="0"/>
          </a:p>
        </p:txBody>
      </p:sp>
      <p:sp>
        <p:nvSpPr>
          <p:cNvPr id="3" name="Marcador de contenido 2"/>
          <p:cNvSpPr>
            <a:spLocks noGrp="1"/>
          </p:cNvSpPr>
          <p:nvPr>
            <p:ph idx="1"/>
          </p:nvPr>
        </p:nvSpPr>
        <p:spPr/>
        <p:txBody>
          <a:bodyPr/>
          <a:lstStyle/>
          <a:p>
            <a:pPr marL="0" indent="0">
              <a:buNone/>
            </a:pPr>
            <a:r>
              <a:rPr lang="es-NI" dirty="0" smtClean="0"/>
              <a:t>V- Monarquía Judía después de la caída de Samaria, 18:1-25:30 </a:t>
            </a:r>
          </a:p>
          <a:p>
            <a:pPr marL="0" indent="0">
              <a:buNone/>
            </a:pPr>
            <a:r>
              <a:rPr lang="es-NI" dirty="0"/>
              <a:t>	</a:t>
            </a:r>
            <a:r>
              <a:rPr lang="es-NI" dirty="0" smtClean="0"/>
              <a:t>A- Ezequías y Senaquerib, 18:1-19:37</a:t>
            </a:r>
          </a:p>
          <a:p>
            <a:pPr marL="0" indent="0">
              <a:buNone/>
            </a:pPr>
            <a:r>
              <a:rPr lang="es-NI" dirty="0"/>
              <a:t>	</a:t>
            </a:r>
            <a:r>
              <a:rPr lang="es-NI" dirty="0" smtClean="0"/>
              <a:t>B- Enfermedad de Ezequías: despliegue de su riqueza ante los 	ojos de los enviados caldeos, 20:1-21</a:t>
            </a:r>
          </a:p>
          <a:p>
            <a:pPr marL="0" indent="0">
              <a:buNone/>
            </a:pPr>
            <a:r>
              <a:rPr lang="es-NI" dirty="0"/>
              <a:t>	</a:t>
            </a:r>
            <a:r>
              <a:rPr lang="es-NI" dirty="0" smtClean="0"/>
              <a:t>C- Malvado rey </a:t>
            </a:r>
            <a:r>
              <a:rPr lang="es-NI" dirty="0"/>
              <a:t>M</a:t>
            </a:r>
            <a:r>
              <a:rPr lang="es-NI" dirty="0" smtClean="0"/>
              <a:t>anasés; Su hijo Amón, 21:1-26.</a:t>
            </a:r>
          </a:p>
          <a:p>
            <a:pPr marL="0" indent="0">
              <a:buNone/>
            </a:pPr>
            <a:r>
              <a:rPr lang="es-NI" dirty="0"/>
              <a:t>	</a:t>
            </a:r>
            <a:r>
              <a:rPr lang="es-NI" dirty="0" smtClean="0"/>
              <a:t>D- Reformas de Josías, 22:1- 23:30</a:t>
            </a:r>
          </a:p>
          <a:p>
            <a:pPr marL="0" indent="0">
              <a:buNone/>
            </a:pPr>
            <a:r>
              <a:rPr lang="es-NI" dirty="0" smtClean="0"/>
              <a:t>	E- Últimos reyes y caída de Jerusalén, 23:1- 25:21.</a:t>
            </a:r>
          </a:p>
          <a:p>
            <a:pPr marL="0" indent="0">
              <a:buNone/>
            </a:pPr>
            <a:r>
              <a:rPr lang="es-NI" dirty="0"/>
              <a:t>	</a:t>
            </a:r>
            <a:r>
              <a:rPr lang="es-NI" dirty="0" smtClean="0"/>
              <a:t>F- Asesinato de Gedalías; Joaquín recibe honores, 25:22-30.</a:t>
            </a:r>
            <a:endParaRPr lang="es-ES" dirty="0"/>
          </a:p>
        </p:txBody>
      </p:sp>
    </p:spTree>
    <p:extLst>
      <p:ext uri="{BB962C8B-B14F-4D97-AF65-F5344CB8AC3E}">
        <p14:creationId xmlns:p14="http://schemas.microsoft.com/office/powerpoint/2010/main" val="301786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Libros de Crónicas</a:t>
            </a:r>
            <a:endParaRPr lang="es-ES" dirty="0"/>
          </a:p>
        </p:txBody>
      </p:sp>
      <p:sp>
        <p:nvSpPr>
          <p:cNvPr id="3" name="Marcador de contenido 2"/>
          <p:cNvSpPr>
            <a:spLocks noGrp="1"/>
          </p:cNvSpPr>
          <p:nvPr>
            <p:ph idx="1"/>
          </p:nvPr>
        </p:nvSpPr>
        <p:spPr/>
        <p:txBody>
          <a:bodyPr>
            <a:normAutofit fontScale="85000" lnSpcReduction="20000"/>
          </a:bodyPr>
          <a:lstStyle/>
          <a:p>
            <a:r>
              <a:rPr lang="es-NI" dirty="0" smtClean="0"/>
              <a:t>1 y 2 Crónicas reproduce la mayor parte de los acontecimientos que se narran  en los de Samuel y Reyes. Sin Embargo arroja luz en algunos puntos que los otros no abordaron. Ejemplo:</a:t>
            </a:r>
          </a:p>
          <a:p>
            <a:pPr lvl="1"/>
            <a:r>
              <a:rPr lang="es-NI" dirty="0" smtClean="0"/>
              <a:t>La invasión de Sisac mencionada en 1 Reyes 14, es narrada con mas detalles en 2 Crónicas 12.</a:t>
            </a:r>
          </a:p>
          <a:p>
            <a:r>
              <a:rPr lang="es-NI" dirty="0" smtClean="0"/>
              <a:t>Posible fuente: 1 y 2 Samuel, 1 y 2 Reyes, además de otros documentos un tanto desconocidos como:</a:t>
            </a:r>
          </a:p>
          <a:p>
            <a:pPr marL="0" indent="0">
              <a:buNone/>
            </a:pPr>
            <a:r>
              <a:rPr lang="es-NI" dirty="0" smtClean="0">
                <a:solidFill>
                  <a:srgbClr val="FF0000"/>
                </a:solidFill>
              </a:rPr>
              <a:t>Crónicas del profeta Natán (1Cron. 29:29); crónicas del rey David (1 Cron. 27:24); Crónicas del vidente Gad (1 Cron. 29.29); Historia del libro de los reyes (Judá) (2 Cron. 24:27); Historia del profeta Iddo (2Cron. 13:22); Libro de las Crónicas del vidente Samuel (1Cron. 29:29); Libro de los reyes de Judá y de Israel (2 Cron.16:11; 27:7); Libro (o actas) de los reyes de Israel (1 Cron. 9:1; 2Cron. 20:34; 33:18); Libro del profeta Semaías (2Cron. 12:15); Libros del profeta Natán (2 Cron. 9:29); Profecia de Ahías, el Siloníta (2 Cron. 9:29); Profecía (o libros) del vidente Iddo (2 Cron. 9:29; 12:15); Registro de la familia (2Cron. 12:15).</a:t>
            </a:r>
          </a:p>
          <a:p>
            <a:pPr marL="0" indent="0">
              <a:buNone/>
            </a:pPr>
            <a:endParaRPr lang="es-NI" dirty="0"/>
          </a:p>
          <a:p>
            <a:pPr marL="0" indent="0">
              <a:buNone/>
            </a:pPr>
            <a:endParaRPr lang="es-NI" dirty="0"/>
          </a:p>
        </p:txBody>
      </p:sp>
    </p:spTree>
    <p:extLst>
      <p:ext uri="{BB962C8B-B14F-4D97-AF65-F5344CB8AC3E}">
        <p14:creationId xmlns:p14="http://schemas.microsoft.com/office/powerpoint/2010/main" val="96509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250"/>
                                        <p:tgtEl>
                                          <p:spTgt spid="3">
                                            <p:txEl>
                                              <p:pRg st="1" end="1"/>
                                            </p:txEl>
                                          </p:spTgt>
                                        </p:tgtEl>
                                      </p:cBhvr>
                                    </p:animEffect>
                                    <p:anim calcmode="lin" valueType="num">
                                      <p:cBhvr>
                                        <p:cTn id="14"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25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2 Crónicas</a:t>
            </a:r>
            <a:endParaRPr lang="es-ES" dirty="0"/>
          </a:p>
        </p:txBody>
      </p:sp>
      <p:sp>
        <p:nvSpPr>
          <p:cNvPr id="3" name="Marcador de contenido 2"/>
          <p:cNvSpPr>
            <a:spLocks noGrp="1"/>
          </p:cNvSpPr>
          <p:nvPr>
            <p:ph idx="1"/>
          </p:nvPr>
        </p:nvSpPr>
        <p:spPr/>
        <p:txBody>
          <a:bodyPr/>
          <a:lstStyle/>
          <a:p>
            <a:pPr marL="0" indent="0">
              <a:buNone/>
            </a:pPr>
            <a:r>
              <a:rPr lang="es-NI" sz="3200" b="1" dirty="0" smtClean="0"/>
              <a:t>Breve esquema del contenido:</a:t>
            </a:r>
          </a:p>
          <a:p>
            <a:endParaRPr lang="es-NI" dirty="0"/>
          </a:p>
          <a:p>
            <a:r>
              <a:rPr lang="es-NI" dirty="0" smtClean="0"/>
              <a:t>1- Reinado de Salomón (1:1—9:31) (Breve repaso)</a:t>
            </a:r>
          </a:p>
          <a:p>
            <a:endParaRPr lang="es-NI" dirty="0" smtClean="0"/>
          </a:p>
          <a:p>
            <a:r>
              <a:rPr lang="es-NI" dirty="0" smtClean="0"/>
              <a:t>2- Ruptura de la unidad nacional (10:1—11:4) </a:t>
            </a:r>
          </a:p>
          <a:p>
            <a:endParaRPr lang="es-NI" dirty="0" smtClean="0"/>
          </a:p>
          <a:p>
            <a:r>
              <a:rPr lang="es-NI" dirty="0" smtClean="0"/>
              <a:t>3- Los Reyes de la dinastía davídica (11:5—36:23)</a:t>
            </a:r>
            <a:endParaRPr lang="es-ES" dirty="0"/>
          </a:p>
        </p:txBody>
      </p:sp>
    </p:spTree>
    <p:extLst>
      <p:ext uri="{BB962C8B-B14F-4D97-AF65-F5344CB8AC3E}">
        <p14:creationId xmlns:p14="http://schemas.microsoft.com/office/powerpoint/2010/main" val="23485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NI" sz="6600" b="1" dirty="0" smtClean="0"/>
              <a:t>Salomón</a:t>
            </a:r>
            <a:endParaRPr lang="es-ES" sz="6600" b="1" dirty="0"/>
          </a:p>
        </p:txBody>
      </p:sp>
      <p:sp>
        <p:nvSpPr>
          <p:cNvPr id="3" name="Marcador de contenido 2"/>
          <p:cNvSpPr>
            <a:spLocks noGrp="1"/>
          </p:cNvSpPr>
          <p:nvPr>
            <p:ph idx="1"/>
          </p:nvPr>
        </p:nvSpPr>
        <p:spPr/>
        <p:txBody>
          <a:bodyPr/>
          <a:lstStyle/>
          <a:p>
            <a:pPr marL="0" indent="0">
              <a:buNone/>
            </a:pPr>
            <a:endParaRPr lang="es-NI" sz="3200" dirty="0" smtClean="0"/>
          </a:p>
          <a:p>
            <a:pPr marL="0" indent="0">
              <a:buNone/>
            </a:pPr>
            <a:r>
              <a:rPr lang="es-NI" sz="3200" dirty="0" smtClean="0"/>
              <a:t>Salomón en si fue virrey </a:t>
            </a:r>
          </a:p>
          <a:p>
            <a:pPr marL="0" indent="0">
              <a:buNone/>
            </a:pPr>
            <a:endParaRPr lang="es-NI" sz="3200" dirty="0" smtClean="0"/>
          </a:p>
          <a:p>
            <a:pPr marL="0" indent="0">
              <a:buNone/>
            </a:pPr>
            <a:r>
              <a:rPr lang="es-NI" dirty="0"/>
              <a:t> </a:t>
            </a:r>
            <a:r>
              <a:rPr lang="es-NI" dirty="0" smtClean="0"/>
              <a:t>1Cronicas 29:23 </a:t>
            </a:r>
          </a:p>
          <a:p>
            <a:pPr marL="0" indent="0">
              <a:buNone/>
            </a:pPr>
            <a:r>
              <a:rPr lang="es-NI" dirty="0">
                <a:solidFill>
                  <a:srgbClr val="0619D0"/>
                </a:solidFill>
              </a:rPr>
              <a:t>Y se sentó Salomón por rey en el trono de Jehová </a:t>
            </a:r>
            <a:r>
              <a:rPr lang="es-NI" dirty="0"/>
              <a:t>en lugar de David su padre, y fue prosperado; y le obedeció todo Israel. </a:t>
            </a:r>
            <a:endParaRPr lang="es-ES" dirty="0"/>
          </a:p>
        </p:txBody>
      </p:sp>
    </p:spTree>
    <p:extLst>
      <p:ext uri="{BB962C8B-B14F-4D97-AF65-F5344CB8AC3E}">
        <p14:creationId xmlns:p14="http://schemas.microsoft.com/office/powerpoint/2010/main" val="21350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Reinado de Salomón </a:t>
            </a:r>
            <a:br>
              <a:rPr lang="es-NI" dirty="0" smtClean="0"/>
            </a:br>
            <a:r>
              <a:rPr lang="es-NI" sz="3200" dirty="0" smtClean="0"/>
              <a:t>1 Reyes 9:1-10:29 </a:t>
            </a:r>
            <a:endParaRPr lang="es-ES" sz="3200" dirty="0"/>
          </a:p>
        </p:txBody>
      </p:sp>
      <p:sp>
        <p:nvSpPr>
          <p:cNvPr id="3" name="Marcador de contenido 2"/>
          <p:cNvSpPr>
            <a:spLocks noGrp="1"/>
          </p:cNvSpPr>
          <p:nvPr>
            <p:ph idx="1"/>
          </p:nvPr>
        </p:nvSpPr>
        <p:spPr>
          <a:xfrm>
            <a:off x="838200" y="1825624"/>
            <a:ext cx="10515600" cy="4871389"/>
          </a:xfrm>
        </p:spPr>
        <p:txBody>
          <a:bodyPr/>
          <a:lstStyle/>
          <a:p>
            <a:pPr>
              <a:buFont typeface="Wingdings" panose="05000000000000000000" pitchFamily="2" charset="2"/>
              <a:buChar char="Ø"/>
            </a:pPr>
            <a:r>
              <a:rPr lang="es-NI" dirty="0" smtClean="0"/>
              <a:t>Pacto de Dios con Salomón (Lectura 1 Reyes 9:3-9)</a:t>
            </a:r>
          </a:p>
          <a:p>
            <a:pPr lvl="1">
              <a:buFont typeface="Wingdings" panose="05000000000000000000" pitchFamily="2" charset="2"/>
              <a:buChar char="§"/>
            </a:pPr>
            <a:r>
              <a:rPr lang="es-NI" dirty="0" smtClean="0"/>
              <a:t>Si anduvieres … como anduvo David tu padre…yo afirmare el trono …No faltará varón en el trono de Israel.</a:t>
            </a:r>
          </a:p>
          <a:p>
            <a:pPr lvl="1">
              <a:buFont typeface="Wingdings" panose="05000000000000000000" pitchFamily="2" charset="2"/>
              <a:buChar char="§"/>
            </a:pPr>
            <a:r>
              <a:rPr lang="es-NI" dirty="0" smtClean="0"/>
              <a:t>Mas si obstinadamente os apartáis… No guardares mis mandamientos … y sirvieres a otros dioses ajenos, y los adorareis. Cortaré a Israel … y esta casa que he santificado… la echaré de delante de mí… Por cuanto dejaron a Jehová su Dios… por eso ha traído Jehová sobre ellos todo este mal.</a:t>
            </a:r>
          </a:p>
          <a:p>
            <a:pPr lvl="1">
              <a:buFont typeface="Wingdings" panose="05000000000000000000" pitchFamily="2" charset="2"/>
              <a:buChar char="§"/>
            </a:pPr>
            <a:endParaRPr lang="es-NI" dirty="0"/>
          </a:p>
          <a:p>
            <a:pPr marL="457200" lvl="1" indent="0">
              <a:buNone/>
            </a:pPr>
            <a:r>
              <a:rPr lang="es-NI" dirty="0" smtClean="0"/>
              <a:t>¿Qué lección aprendemos aquí?</a:t>
            </a:r>
            <a:endParaRPr lang="es-NI" dirty="0"/>
          </a:p>
          <a:p>
            <a:pPr marL="914400" lvl="1" indent="-457200">
              <a:buFont typeface="+mj-lt"/>
              <a:buAutoNum type="arabicPeriod"/>
            </a:pPr>
            <a:r>
              <a:rPr lang="es-NI" dirty="0" smtClean="0"/>
              <a:t>Dios antes de pecado provee una advertencia de las consecuencias.</a:t>
            </a:r>
          </a:p>
          <a:p>
            <a:pPr marL="914400" lvl="1" indent="-457200">
              <a:buFont typeface="+mj-lt"/>
              <a:buAutoNum type="arabicPeriod"/>
            </a:pPr>
            <a:r>
              <a:rPr lang="es-NI" dirty="0" smtClean="0"/>
              <a:t>Nunca olvides un pacto con Dios.</a:t>
            </a:r>
          </a:p>
          <a:p>
            <a:pPr marL="914400" lvl="1" indent="-457200">
              <a:buFont typeface="+mj-lt"/>
              <a:buAutoNum type="arabicPeriod"/>
            </a:pPr>
            <a:endParaRPr lang="es-ES" dirty="0"/>
          </a:p>
        </p:txBody>
      </p:sp>
    </p:spTree>
    <p:extLst>
      <p:ext uri="{BB962C8B-B14F-4D97-AF65-F5344CB8AC3E}">
        <p14:creationId xmlns:p14="http://schemas.microsoft.com/office/powerpoint/2010/main" val="6204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Salomón en el Corán</a:t>
            </a:r>
            <a:endParaRPr lang="es-ES" dirty="0"/>
          </a:p>
        </p:txBody>
      </p:sp>
      <p:sp>
        <p:nvSpPr>
          <p:cNvPr id="3" name="Marcador de contenido 2"/>
          <p:cNvSpPr>
            <a:spLocks noGrp="1"/>
          </p:cNvSpPr>
          <p:nvPr>
            <p:ph idx="1"/>
          </p:nvPr>
        </p:nvSpPr>
        <p:spPr>
          <a:xfrm>
            <a:off x="838200" y="1481070"/>
            <a:ext cx="10515600" cy="5254581"/>
          </a:xfrm>
        </p:spPr>
        <p:txBody>
          <a:bodyPr>
            <a:normAutofit lnSpcReduction="10000"/>
          </a:bodyPr>
          <a:lstStyle/>
          <a:p>
            <a:pPr marL="0" indent="0">
              <a:buNone/>
            </a:pPr>
            <a:r>
              <a:rPr lang="es-NI" dirty="0" smtClean="0"/>
              <a:t>Es llamado Suleiman</a:t>
            </a:r>
            <a:endParaRPr lang="es-NI" dirty="0"/>
          </a:p>
          <a:p>
            <a:pPr marL="0" indent="0">
              <a:buNone/>
            </a:pPr>
            <a:endParaRPr lang="es-NI" dirty="0"/>
          </a:p>
          <a:p>
            <a:pPr marL="0" indent="0">
              <a:buNone/>
            </a:pPr>
            <a:r>
              <a:rPr lang="es-NI" dirty="0" smtClean="0"/>
              <a:t>Historia sobre salomón y la reina de Sabá (Surah 27:15-44)</a:t>
            </a:r>
          </a:p>
          <a:p>
            <a:pPr>
              <a:buFont typeface="Wingdings" panose="05000000000000000000" pitchFamily="2" charset="2"/>
              <a:buChar char="Ø"/>
            </a:pPr>
            <a:endParaRPr lang="es-NI" dirty="0" smtClean="0"/>
          </a:p>
          <a:p>
            <a:pPr>
              <a:buFont typeface="Wingdings" panose="05000000000000000000" pitchFamily="2" charset="2"/>
              <a:buChar char="Ø"/>
            </a:pPr>
            <a:r>
              <a:rPr lang="es-NI" dirty="0" smtClean="0"/>
              <a:t>Considerado profeta sucesor de David.</a:t>
            </a:r>
            <a:endParaRPr lang="es-NI" dirty="0"/>
          </a:p>
          <a:p>
            <a:pPr>
              <a:buFont typeface="Wingdings" panose="05000000000000000000" pitchFamily="2" charset="2"/>
              <a:buChar char="Ø"/>
            </a:pPr>
            <a:r>
              <a:rPr lang="es-NI" dirty="0" smtClean="0"/>
              <a:t>Salomón conocía el lenguaje de los pájaros</a:t>
            </a:r>
          </a:p>
          <a:p>
            <a:pPr>
              <a:buFont typeface="Wingdings" panose="05000000000000000000" pitchFamily="2" charset="2"/>
              <a:buChar char="Ø"/>
            </a:pPr>
            <a:r>
              <a:rPr lang="es-NI" dirty="0" smtClean="0"/>
              <a:t>Llama a una asamblea a los genios (espíritus), hombres y pájaros, pero falta un pájaro(Abubilla)</a:t>
            </a:r>
          </a:p>
          <a:p>
            <a:pPr>
              <a:buFont typeface="Wingdings" panose="05000000000000000000" pitchFamily="2" charset="2"/>
              <a:buChar char="Ø"/>
            </a:pPr>
            <a:r>
              <a:rPr lang="es-NI" dirty="0" smtClean="0"/>
              <a:t>Abubilla reconoció la tierra de Sabá.</a:t>
            </a:r>
          </a:p>
          <a:p>
            <a:pPr>
              <a:buFont typeface="Wingdings" panose="05000000000000000000" pitchFamily="2" charset="2"/>
              <a:buChar char="Ø"/>
            </a:pPr>
            <a:r>
              <a:rPr lang="es-NI" dirty="0" smtClean="0"/>
              <a:t>Emisarios de la reina.</a:t>
            </a:r>
          </a:p>
          <a:p>
            <a:pPr>
              <a:buFont typeface="Wingdings" panose="05000000000000000000" pitchFamily="2" charset="2"/>
              <a:buChar char="Ø"/>
            </a:pPr>
            <a:r>
              <a:rPr lang="es-NI" dirty="0" smtClean="0"/>
              <a:t>Llegada de la reina al palacio de cristal.</a:t>
            </a:r>
            <a:endParaRPr lang="es-ES" dirty="0"/>
          </a:p>
        </p:txBody>
      </p:sp>
    </p:spTree>
    <p:extLst>
      <p:ext uri="{BB962C8B-B14F-4D97-AF65-F5344CB8AC3E}">
        <p14:creationId xmlns:p14="http://schemas.microsoft.com/office/powerpoint/2010/main" val="170215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Salomón en </a:t>
            </a:r>
            <a:r>
              <a:rPr lang="es-ES" dirty="0"/>
              <a:t>“Tárgum </a:t>
            </a:r>
            <a:r>
              <a:rPr lang="es-ES" dirty="0" smtClean="0"/>
              <a:t>Sheni”</a:t>
            </a:r>
            <a:endParaRPr lang="es-ES" dirty="0"/>
          </a:p>
        </p:txBody>
      </p:sp>
      <p:sp>
        <p:nvSpPr>
          <p:cNvPr id="3" name="Marcador de contenido 2"/>
          <p:cNvSpPr>
            <a:spLocks noGrp="1"/>
          </p:cNvSpPr>
          <p:nvPr>
            <p:ph idx="1"/>
          </p:nvPr>
        </p:nvSpPr>
        <p:spPr/>
        <p:txBody>
          <a:bodyPr/>
          <a:lstStyle/>
          <a:p>
            <a:pPr marL="0" indent="0">
              <a:buNone/>
            </a:pPr>
            <a:r>
              <a:rPr lang="es-NI" dirty="0" smtClean="0"/>
              <a:t>Targun Sheni es una paráfrasis del libro de Ester, pero incluye gran cantidad de material legendario. </a:t>
            </a:r>
          </a:p>
          <a:p>
            <a:pPr marL="0" indent="0">
              <a:buNone/>
            </a:pPr>
            <a:endParaRPr lang="es-NI" dirty="0" smtClean="0"/>
          </a:p>
          <a:p>
            <a:pPr marL="0" indent="0">
              <a:buNone/>
            </a:pPr>
            <a:r>
              <a:rPr lang="es-NI" dirty="0" smtClean="0"/>
              <a:t>Al inicio se menciona a Jerjes</a:t>
            </a:r>
            <a:r>
              <a:rPr lang="es-NI" dirty="0"/>
              <a:t> </a:t>
            </a:r>
            <a:r>
              <a:rPr lang="es-NI" dirty="0" smtClean="0"/>
              <a:t>rey de Persia, que tenia un trono glorioso. Según cuenta la historia, dicho trono data al tiempo de Salomón, quien tenia sabiduría y la capacidad de hablar con las bestias, pájaros y demonios, y espíritus. Una historia con mucha diferencia la del Corán, pero que se diría son la misma en diferente versión.</a:t>
            </a:r>
            <a:endParaRPr lang="es-ES" dirty="0"/>
          </a:p>
        </p:txBody>
      </p:sp>
    </p:spTree>
    <p:extLst>
      <p:ext uri="{BB962C8B-B14F-4D97-AF65-F5344CB8AC3E}">
        <p14:creationId xmlns:p14="http://schemas.microsoft.com/office/powerpoint/2010/main" val="40895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65760"/>
            <a:ext cx="10515600" cy="6203853"/>
          </a:xfrm>
        </p:spPr>
        <p:txBody>
          <a:bodyPr>
            <a:normAutofit/>
          </a:bodyPr>
          <a:lstStyle/>
          <a:p>
            <a:pPr marL="0" indent="0">
              <a:buNone/>
            </a:pPr>
            <a:endParaRPr lang="es-NI" dirty="0" smtClean="0"/>
          </a:p>
          <a:p>
            <a:r>
              <a:rPr lang="es-NI" dirty="0" smtClean="0"/>
              <a:t>Nuestro texto base: </a:t>
            </a:r>
          </a:p>
          <a:p>
            <a:pPr marL="0" indent="0">
              <a:buNone/>
            </a:pPr>
            <a:r>
              <a:rPr lang="es-NI" dirty="0" smtClean="0"/>
              <a:t>	1- La Biblia.</a:t>
            </a:r>
          </a:p>
          <a:p>
            <a:pPr marL="0" indent="0">
              <a:buNone/>
            </a:pPr>
            <a:r>
              <a:rPr lang="es-NI" dirty="0"/>
              <a:t>	</a:t>
            </a:r>
            <a:r>
              <a:rPr lang="es-NI" dirty="0" smtClean="0"/>
              <a:t>2- Libros de apoyo.</a:t>
            </a:r>
          </a:p>
          <a:p>
            <a:r>
              <a:rPr lang="es-NI" dirty="0" smtClean="0"/>
              <a:t>El curso estará dividido en tres secciones:</a:t>
            </a:r>
          </a:p>
          <a:p>
            <a:pPr lvl="1"/>
            <a:r>
              <a:rPr lang="es-NI" sz="2800" dirty="0" smtClean="0"/>
              <a:t>Periodo pre-exilio.</a:t>
            </a:r>
          </a:p>
          <a:p>
            <a:pPr lvl="2"/>
            <a:r>
              <a:rPr lang="es-NI" sz="2800" dirty="0" smtClean="0"/>
              <a:t>Reino unido (Breve reseña del reinado de salomón)</a:t>
            </a:r>
          </a:p>
          <a:p>
            <a:pPr lvl="2"/>
            <a:r>
              <a:rPr lang="es-NI" sz="2800" dirty="0" smtClean="0"/>
              <a:t>Reino dividido</a:t>
            </a:r>
          </a:p>
          <a:p>
            <a:pPr lvl="2"/>
            <a:r>
              <a:rPr lang="es-NI" sz="2800" dirty="0" smtClean="0"/>
              <a:t>Reino del Norte (Hasta su desaparición 720 a.C)</a:t>
            </a:r>
          </a:p>
          <a:p>
            <a:pPr lvl="3"/>
            <a:r>
              <a:rPr lang="es-NI" sz="2800" dirty="0" smtClean="0"/>
              <a:t>Reyes de Israel y profetas (Historia y Cronología)</a:t>
            </a:r>
          </a:p>
          <a:p>
            <a:pPr lvl="2"/>
            <a:r>
              <a:rPr lang="es-NI" sz="2800" dirty="0" smtClean="0"/>
              <a:t>Reino del sur hasta el exilio a Babilonia (585 a.C)</a:t>
            </a:r>
          </a:p>
          <a:p>
            <a:pPr lvl="3"/>
            <a:r>
              <a:rPr lang="es-NI" sz="2800" dirty="0" smtClean="0"/>
              <a:t>Reyes de Judá y profetas (Historia y cronología)</a:t>
            </a:r>
          </a:p>
        </p:txBody>
      </p:sp>
    </p:spTree>
    <p:extLst>
      <p:ext uri="{BB962C8B-B14F-4D97-AF65-F5344CB8AC3E}">
        <p14:creationId xmlns:p14="http://schemas.microsoft.com/office/powerpoint/2010/main" val="365988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ircle(in)">
                                      <p:cBhvr>
                                        <p:cTn id="28" dur="2000"/>
                                        <p:tgtEl>
                                          <p:spTgt spid="3">
                                            <p:txEl>
                                              <p:pRg st="8" end="8"/>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circle(in)">
                                      <p:cBhvr>
                                        <p:cTn id="31" dur="2000"/>
                                        <p:tgtEl>
                                          <p:spTgt spid="3">
                                            <p:txEl>
                                              <p:pRg st="9" end="9"/>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circle(in)">
                                      <p:cBhvr>
                                        <p:cTn id="34" dur="2000"/>
                                        <p:tgtEl>
                                          <p:spTgt spid="3">
                                            <p:txEl>
                                              <p:pRg st="10" end="10"/>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circle(in)">
                                      <p:cBhvr>
                                        <p:cTn id="3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Arqueología</a:t>
            </a:r>
            <a:endParaRPr lang="es-ES" dirty="0"/>
          </a:p>
        </p:txBody>
      </p:sp>
      <p:sp>
        <p:nvSpPr>
          <p:cNvPr id="3" name="Marcador de contenido 2"/>
          <p:cNvSpPr>
            <a:spLocks noGrp="1"/>
          </p:cNvSpPr>
          <p:nvPr>
            <p:ph idx="1"/>
          </p:nvPr>
        </p:nvSpPr>
        <p:spPr/>
        <p:txBody>
          <a:bodyPr>
            <a:normAutofit lnSpcReduction="10000"/>
          </a:bodyPr>
          <a:lstStyle/>
          <a:p>
            <a:endParaRPr lang="es-NI" dirty="0" smtClean="0"/>
          </a:p>
          <a:p>
            <a:r>
              <a:rPr lang="es-NI" dirty="0" smtClean="0"/>
              <a:t>Arqueólogos alemanes de la Universidad de Hamburgo</a:t>
            </a:r>
          </a:p>
          <a:p>
            <a:endParaRPr lang="es-NI" dirty="0" smtClean="0"/>
          </a:p>
          <a:p>
            <a:r>
              <a:rPr lang="es-NI" dirty="0" smtClean="0"/>
              <a:t>En la actual ciudad Axun, estado confederado de Etiopia</a:t>
            </a:r>
          </a:p>
          <a:p>
            <a:endParaRPr lang="es-NI" dirty="0" smtClean="0"/>
          </a:p>
          <a:p>
            <a:r>
              <a:rPr lang="es-NI" dirty="0" smtClean="0"/>
              <a:t>Altar orientado hacia la constelación Sirius (Arca del Pacto)</a:t>
            </a:r>
          </a:p>
          <a:p>
            <a:endParaRPr lang="es-NI" dirty="0"/>
          </a:p>
          <a:p>
            <a:r>
              <a:rPr lang="es-NI" dirty="0" smtClean="0"/>
              <a:t>Tradición Religiosa Etíope “La iglesia de Nuestra Señora de asunción de Axun” </a:t>
            </a:r>
          </a:p>
          <a:p>
            <a:endParaRPr lang="es-ES" dirty="0"/>
          </a:p>
        </p:txBody>
      </p:sp>
    </p:spTree>
    <p:extLst>
      <p:ext uri="{BB962C8B-B14F-4D97-AF65-F5344CB8AC3E}">
        <p14:creationId xmlns:p14="http://schemas.microsoft.com/office/powerpoint/2010/main" val="2102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1026" name="Picture 2" descr="(Foto: Universidad de Hambur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365125"/>
            <a:ext cx="9220200" cy="620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87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2050" name="Picture 2" descr="(Foto: Universidad de Hambur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509" y="365125"/>
            <a:ext cx="8640651" cy="604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0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4098" name="Picture 2" descr="Resultado de imagen para Iglesia de nuestra señora de la asuncion de axum arca del pacto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736" y="365125"/>
            <a:ext cx="8228527" cy="616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3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1079" y="2219682"/>
            <a:ext cx="10515600" cy="1325563"/>
          </a:xfrm>
        </p:spPr>
        <p:txBody>
          <a:bodyPr>
            <a:normAutofit/>
          </a:bodyPr>
          <a:lstStyle/>
          <a:p>
            <a:pPr algn="ctr"/>
            <a:r>
              <a:rPr lang="es-NI" sz="6600" dirty="0" smtClean="0"/>
              <a:t>Causas de la división del reino</a:t>
            </a:r>
            <a:endParaRPr lang="es-ES" sz="6600" dirty="0"/>
          </a:p>
        </p:txBody>
      </p:sp>
    </p:spTree>
    <p:extLst>
      <p:ext uri="{BB962C8B-B14F-4D97-AF65-F5344CB8AC3E}">
        <p14:creationId xmlns:p14="http://schemas.microsoft.com/office/powerpoint/2010/main" val="196134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Causa Espiritual</a:t>
            </a:r>
            <a:endParaRPr lang="es-ES" b="1" dirty="0"/>
          </a:p>
        </p:txBody>
      </p:sp>
      <p:sp>
        <p:nvSpPr>
          <p:cNvPr id="3" name="Marcador de contenido 2"/>
          <p:cNvSpPr>
            <a:spLocks noGrp="1"/>
          </p:cNvSpPr>
          <p:nvPr>
            <p:ph idx="1"/>
          </p:nvPr>
        </p:nvSpPr>
        <p:spPr/>
        <p:txBody>
          <a:bodyPr>
            <a:normAutofit/>
          </a:bodyPr>
          <a:lstStyle/>
          <a:p>
            <a:pPr marL="0" indent="0">
              <a:buNone/>
            </a:pPr>
            <a:r>
              <a:rPr lang="es-ES" sz="3200" dirty="0" smtClean="0"/>
              <a:t>Lectura: 1 </a:t>
            </a:r>
            <a:r>
              <a:rPr lang="es-ES" sz="3200" dirty="0"/>
              <a:t>Reyes </a:t>
            </a:r>
            <a:r>
              <a:rPr lang="es-ES" sz="3200" dirty="0" smtClean="0"/>
              <a:t>11:4-9</a:t>
            </a:r>
            <a:endParaRPr lang="es-NI" sz="3200" dirty="0" smtClean="0"/>
          </a:p>
          <a:p>
            <a:pPr marL="0" indent="0">
              <a:buNone/>
            </a:pPr>
            <a:endParaRPr lang="es-NI" sz="3200" dirty="0" smtClean="0"/>
          </a:p>
          <a:p>
            <a:pPr marL="0" indent="0">
              <a:buNone/>
            </a:pPr>
            <a:r>
              <a:rPr lang="es-NI" sz="3200" dirty="0" smtClean="0"/>
              <a:t>“Salomón fue un hombre sabio, pero se equivoco mucho”</a:t>
            </a:r>
          </a:p>
          <a:p>
            <a:pPr marL="0" indent="0">
              <a:buNone/>
            </a:pPr>
            <a:endParaRPr lang="es-NI" sz="3200" dirty="0"/>
          </a:p>
          <a:p>
            <a:pPr>
              <a:buFontTx/>
              <a:buChar char="-"/>
            </a:pPr>
            <a:r>
              <a:rPr lang="es-NI" sz="3200" dirty="0" smtClean="0"/>
              <a:t>Muchas mujeres (700 esposas, 300 concubinas)</a:t>
            </a:r>
          </a:p>
          <a:p>
            <a:pPr>
              <a:buFontTx/>
              <a:buChar char="-"/>
            </a:pPr>
            <a:r>
              <a:rPr lang="es-NI" sz="3200" dirty="0" smtClean="0"/>
              <a:t>Permitió la idolatría.</a:t>
            </a:r>
          </a:p>
          <a:p>
            <a:pPr>
              <a:buFontTx/>
              <a:buChar char="-"/>
            </a:pPr>
            <a:r>
              <a:rPr lang="es-NI" sz="3200" dirty="0" smtClean="0"/>
              <a:t>Participo de la idolatría</a:t>
            </a:r>
          </a:p>
          <a:p>
            <a:pPr>
              <a:buFontTx/>
              <a:buChar char="-"/>
            </a:pPr>
            <a:endParaRPr lang="es-NI" sz="3200" dirty="0"/>
          </a:p>
          <a:p>
            <a:pPr marL="0" indent="0">
              <a:buNone/>
            </a:pPr>
            <a:endParaRPr lang="es-ES" dirty="0"/>
          </a:p>
        </p:txBody>
      </p:sp>
    </p:spTree>
    <p:extLst>
      <p:ext uri="{BB962C8B-B14F-4D97-AF65-F5344CB8AC3E}">
        <p14:creationId xmlns:p14="http://schemas.microsoft.com/office/powerpoint/2010/main" val="29189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47730"/>
            <a:ext cx="10515600" cy="6284890"/>
          </a:xfrm>
        </p:spPr>
        <p:txBody>
          <a:bodyPr>
            <a:normAutofit fontScale="77500" lnSpcReduction="20000"/>
          </a:bodyPr>
          <a:lstStyle/>
          <a:p>
            <a:endParaRPr lang="es-NI" sz="5700" b="1" baseline="30000" dirty="0" smtClean="0"/>
          </a:p>
          <a:p>
            <a:pPr marL="0" indent="0">
              <a:buNone/>
            </a:pPr>
            <a:r>
              <a:rPr lang="es-NI" sz="5700" b="1" baseline="30000" dirty="0" smtClean="0">
                <a:solidFill>
                  <a:srgbClr val="0619D0"/>
                </a:solidFill>
                <a:latin typeface="+mj-lt"/>
              </a:rPr>
              <a:t>Deuteronomio 17</a:t>
            </a:r>
            <a:r>
              <a:rPr lang="es-NI" sz="5700" b="1" dirty="0" smtClean="0">
                <a:solidFill>
                  <a:srgbClr val="0619D0"/>
                </a:solidFill>
                <a:latin typeface="+mj-lt"/>
              </a:rPr>
              <a:t> </a:t>
            </a:r>
            <a:endParaRPr lang="es-NI" sz="5700" b="1" baseline="30000" dirty="0">
              <a:solidFill>
                <a:srgbClr val="0619D0"/>
              </a:solidFill>
              <a:latin typeface="+mj-lt"/>
            </a:endParaRPr>
          </a:p>
          <a:p>
            <a:pPr marL="0" indent="0">
              <a:buNone/>
            </a:pPr>
            <a:r>
              <a:rPr lang="es-NI" b="1" baseline="30000" dirty="0" smtClean="0"/>
              <a:t>14</a:t>
            </a:r>
            <a:r>
              <a:rPr lang="es-NI" b="1" baseline="30000" dirty="0"/>
              <a:t> </a:t>
            </a:r>
            <a:r>
              <a:rPr lang="es-NI" dirty="0"/>
              <a:t>Cuando hayas entrado en la tierra que Jehová tu Dios te da, y tomes posesión de ella y la habites, y digas: Pondré un rey sobre mí, como todas las naciones que están en mis alrededores;</a:t>
            </a:r>
          </a:p>
          <a:p>
            <a:pPr marL="0" indent="0">
              <a:buNone/>
            </a:pPr>
            <a:r>
              <a:rPr lang="es-NI" b="1" baseline="30000" dirty="0"/>
              <a:t>15 </a:t>
            </a:r>
            <a:r>
              <a:rPr lang="es-NI" dirty="0"/>
              <a:t>ciertamente pondrás por rey sobre ti al que Jehová tu Dios escogiere; de entre tus hermanos pondrás rey sobre ti; </a:t>
            </a:r>
            <a:r>
              <a:rPr lang="es-NI" dirty="0">
                <a:solidFill>
                  <a:srgbClr val="0619D0"/>
                </a:solidFill>
              </a:rPr>
              <a:t>no podrás poner sobre ti a hombre extranjero</a:t>
            </a:r>
            <a:r>
              <a:rPr lang="es-NI" dirty="0"/>
              <a:t>, que no sea tu hermano.</a:t>
            </a:r>
          </a:p>
          <a:p>
            <a:pPr marL="0" indent="0">
              <a:buNone/>
            </a:pPr>
            <a:r>
              <a:rPr lang="es-NI" b="1" baseline="30000" dirty="0"/>
              <a:t>16 </a:t>
            </a:r>
            <a:r>
              <a:rPr lang="es-NI" dirty="0"/>
              <a:t>Pero él no aumentará para sí caballos, </a:t>
            </a:r>
            <a:r>
              <a:rPr lang="es-NI" dirty="0">
                <a:solidFill>
                  <a:srgbClr val="0619D0"/>
                </a:solidFill>
              </a:rPr>
              <a:t>ni hará volver al pueblo a Egipto con el fin de aumentar caballos</a:t>
            </a:r>
            <a:r>
              <a:rPr lang="es-NI" dirty="0"/>
              <a:t>; porque Jehová os ha dicho</a:t>
            </a:r>
            <a:r>
              <a:rPr lang="es-NI" dirty="0">
                <a:solidFill>
                  <a:srgbClr val="0619D0"/>
                </a:solidFill>
              </a:rPr>
              <a:t>: No volváis nunca por este camino.</a:t>
            </a:r>
          </a:p>
          <a:p>
            <a:pPr marL="0" indent="0">
              <a:buNone/>
            </a:pPr>
            <a:r>
              <a:rPr lang="es-NI" b="1" baseline="30000" dirty="0">
                <a:solidFill>
                  <a:srgbClr val="0619D0"/>
                </a:solidFill>
              </a:rPr>
              <a:t>17 </a:t>
            </a:r>
            <a:r>
              <a:rPr lang="es-NI" dirty="0">
                <a:solidFill>
                  <a:srgbClr val="0619D0"/>
                </a:solidFill>
              </a:rPr>
              <a:t>Ni tomará para sí muchas mujeres, para que su corazón no se desvíe</a:t>
            </a:r>
            <a:r>
              <a:rPr lang="es-NI" dirty="0"/>
              <a:t>; ni plata ni oro amontonará para sí en abundancia.</a:t>
            </a:r>
          </a:p>
          <a:p>
            <a:pPr marL="0" indent="0">
              <a:buNone/>
            </a:pPr>
            <a:r>
              <a:rPr lang="es-NI" b="1" baseline="30000" dirty="0"/>
              <a:t>18 </a:t>
            </a:r>
            <a:r>
              <a:rPr lang="es-NI" dirty="0"/>
              <a:t>Y cuando se siente sobre el trono de su reino, entonces escribirá para sí en un libro una copia de esta ley, del original que está al cuidado de los sacerdotes levitas;</a:t>
            </a:r>
          </a:p>
          <a:p>
            <a:pPr marL="0" indent="0">
              <a:buNone/>
            </a:pPr>
            <a:r>
              <a:rPr lang="es-NI" b="1" baseline="30000" dirty="0"/>
              <a:t>19 </a:t>
            </a:r>
            <a:r>
              <a:rPr lang="es-NI" dirty="0"/>
              <a:t>y lo tendrá consigo, y leerá en él todos los días de su vida, para que aprenda a temer a Jehová su Dios, para guardar todas las palabras de esta ley y estos estatutos, para ponerlos por obra;</a:t>
            </a:r>
          </a:p>
          <a:p>
            <a:pPr marL="0" indent="0">
              <a:buNone/>
            </a:pPr>
            <a:r>
              <a:rPr lang="es-NI" b="1" baseline="30000" dirty="0"/>
              <a:t>20 </a:t>
            </a:r>
            <a:r>
              <a:rPr lang="es-NI" dirty="0"/>
              <a:t>para que no se eleve su corazón sobre sus hermanos, ni se aparte del mandamiento a diestra ni a siniestra; a fin de que prolongue sus días en su reino, él y sus hijos, en medio de Israel</a:t>
            </a:r>
            <a:r>
              <a:rPr lang="es-NI" dirty="0" smtClean="0"/>
              <a:t>.</a:t>
            </a:r>
            <a:endParaRPr lang="es-NI" dirty="0"/>
          </a:p>
        </p:txBody>
      </p:sp>
    </p:spTree>
    <p:extLst>
      <p:ext uri="{BB962C8B-B14F-4D97-AF65-F5344CB8AC3E}">
        <p14:creationId xmlns:p14="http://schemas.microsoft.com/office/powerpoint/2010/main" val="8261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NI" sz="6000" dirty="0" smtClean="0"/>
              <a:t>Causas políticas</a:t>
            </a:r>
            <a:endParaRPr lang="es-ES" sz="6000" dirty="0"/>
          </a:p>
        </p:txBody>
      </p:sp>
      <p:sp>
        <p:nvSpPr>
          <p:cNvPr id="3" name="Marcador de contenido 2"/>
          <p:cNvSpPr>
            <a:spLocks noGrp="1"/>
          </p:cNvSpPr>
          <p:nvPr>
            <p:ph idx="1"/>
          </p:nvPr>
        </p:nvSpPr>
        <p:spPr>
          <a:xfrm>
            <a:off x="716924" y="1825624"/>
            <a:ext cx="10636876" cy="4420629"/>
          </a:xfrm>
        </p:spPr>
        <p:txBody>
          <a:bodyPr>
            <a:normAutofit/>
          </a:bodyPr>
          <a:lstStyle/>
          <a:p>
            <a:pPr marL="0" indent="0">
              <a:buNone/>
            </a:pPr>
            <a:endParaRPr lang="es-NI" sz="4400" dirty="0" smtClean="0"/>
          </a:p>
          <a:p>
            <a:pPr marL="0" indent="0">
              <a:buNone/>
            </a:pPr>
            <a:endParaRPr lang="es-NI" sz="4400" dirty="0"/>
          </a:p>
          <a:p>
            <a:pPr marL="0" indent="0">
              <a:buNone/>
            </a:pPr>
            <a:r>
              <a:rPr lang="es-NI" sz="4400" dirty="0" smtClean="0"/>
              <a:t>“Toda Belleza tiene un precio”</a:t>
            </a:r>
          </a:p>
          <a:p>
            <a:pPr marL="0" indent="0">
              <a:buNone/>
            </a:pPr>
            <a:endParaRPr lang="es-NI" sz="4400" dirty="0"/>
          </a:p>
        </p:txBody>
      </p:sp>
    </p:spTree>
    <p:extLst>
      <p:ext uri="{BB962C8B-B14F-4D97-AF65-F5344CB8AC3E}">
        <p14:creationId xmlns:p14="http://schemas.microsoft.com/office/powerpoint/2010/main" val="195428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heel(1)">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7862" y="545465"/>
            <a:ext cx="10515600" cy="4351338"/>
          </a:xfrm>
        </p:spPr>
        <p:txBody>
          <a:bodyPr>
            <a:noAutofit/>
          </a:bodyPr>
          <a:lstStyle/>
          <a:p>
            <a:pPr marL="0" indent="0">
              <a:buNone/>
            </a:pPr>
            <a:r>
              <a:rPr lang="es-NI" sz="3600" dirty="0" smtClean="0"/>
              <a:t>Comenzó una serie de edificaciones:</a:t>
            </a:r>
          </a:p>
          <a:p>
            <a:pPr marL="0" indent="0">
              <a:buNone/>
            </a:pPr>
            <a:r>
              <a:rPr lang="es-NI" sz="3600" dirty="0" smtClean="0"/>
              <a:t>1- serie de edificios que constituían la corte, su palacio real.</a:t>
            </a:r>
          </a:p>
          <a:p>
            <a:pPr marL="0" indent="0">
              <a:buNone/>
            </a:pPr>
            <a:r>
              <a:rPr lang="es-NI" sz="3600" dirty="0" smtClean="0"/>
              <a:t>2- casa para la reina, hija del ultimo rey de la XXI Dinastía egipcia.</a:t>
            </a:r>
          </a:p>
          <a:p>
            <a:pPr marL="0" indent="0">
              <a:buNone/>
            </a:pPr>
            <a:r>
              <a:rPr lang="es-NI" sz="3600" dirty="0" smtClean="0"/>
              <a:t>3- Salón de asamblea</a:t>
            </a:r>
          </a:p>
          <a:p>
            <a:pPr marL="0" indent="0">
              <a:buNone/>
            </a:pPr>
            <a:r>
              <a:rPr lang="es-NI" sz="3600" dirty="0" smtClean="0"/>
              <a:t>4- salón de justicia del trono.</a:t>
            </a:r>
          </a:p>
          <a:p>
            <a:pPr marL="0" indent="0">
              <a:buNone/>
            </a:pPr>
            <a:r>
              <a:rPr lang="es-NI" sz="3600" dirty="0" smtClean="0"/>
              <a:t>5- Tesorería o armería llamada “La casa del Bosque del Líbano”</a:t>
            </a:r>
          </a:p>
          <a:p>
            <a:pPr marL="0" indent="0">
              <a:buNone/>
            </a:pPr>
            <a:r>
              <a:rPr lang="es-NI" sz="3600" dirty="0" smtClean="0"/>
              <a:t>6- La mas imponente “La casa de Yahvé”</a:t>
            </a:r>
            <a:endParaRPr lang="es-NI" sz="3600" dirty="0"/>
          </a:p>
        </p:txBody>
      </p:sp>
    </p:spTree>
    <p:extLst>
      <p:ext uri="{BB962C8B-B14F-4D97-AF65-F5344CB8AC3E}">
        <p14:creationId xmlns:p14="http://schemas.microsoft.com/office/powerpoint/2010/main" val="21782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Construir cuesta dinero</a:t>
            </a:r>
            <a:endParaRPr lang="es-ES" dirty="0"/>
          </a:p>
        </p:txBody>
      </p:sp>
      <p:sp>
        <p:nvSpPr>
          <p:cNvPr id="3" name="Marcador de contenido 2"/>
          <p:cNvSpPr>
            <a:spLocks noGrp="1"/>
          </p:cNvSpPr>
          <p:nvPr>
            <p:ph idx="1"/>
          </p:nvPr>
        </p:nvSpPr>
        <p:spPr>
          <a:xfrm>
            <a:off x="838200" y="1690688"/>
            <a:ext cx="10515600" cy="4963329"/>
          </a:xfrm>
        </p:spPr>
        <p:txBody>
          <a:bodyPr>
            <a:normAutofit lnSpcReduction="10000"/>
          </a:bodyPr>
          <a:lstStyle/>
          <a:p>
            <a:pPr>
              <a:buFont typeface="Wingdings" panose="05000000000000000000" pitchFamily="2" charset="2"/>
              <a:buChar char="Ø"/>
            </a:pPr>
            <a:r>
              <a:rPr lang="es-NI" sz="3600" dirty="0" smtClean="0"/>
              <a:t>Salomón Hizo alianza con Hiram.</a:t>
            </a:r>
          </a:p>
          <a:p>
            <a:pPr>
              <a:buFont typeface="Wingdings" panose="05000000000000000000" pitchFamily="2" charset="2"/>
              <a:buChar char="Ø"/>
            </a:pPr>
            <a:r>
              <a:rPr lang="es-NI" sz="3600" dirty="0" smtClean="0"/>
              <a:t>Hipoteco parte de su territorio (1 Reyes 9:11)</a:t>
            </a:r>
          </a:p>
          <a:p>
            <a:pPr>
              <a:buFont typeface="Wingdings" panose="05000000000000000000" pitchFamily="2" charset="2"/>
              <a:buChar char="Ø"/>
            </a:pPr>
            <a:r>
              <a:rPr lang="es-NI" sz="3600" b="1" dirty="0" smtClean="0"/>
              <a:t>Levas obligatorias </a:t>
            </a:r>
            <a:r>
              <a:rPr lang="es-NI" sz="3600" b="1" dirty="0" smtClean="0">
                <a:solidFill>
                  <a:srgbClr val="0619D0"/>
                </a:solidFill>
              </a:rPr>
              <a:t>1 Reyes 5:13,14:</a:t>
            </a:r>
          </a:p>
          <a:p>
            <a:pPr marL="0" indent="0">
              <a:buNone/>
            </a:pPr>
            <a:r>
              <a:rPr lang="es-NI" sz="3600" b="1" baseline="30000" dirty="0">
                <a:solidFill>
                  <a:srgbClr val="002060"/>
                </a:solidFill>
              </a:rPr>
              <a:t>13 </a:t>
            </a:r>
            <a:r>
              <a:rPr lang="es-NI" sz="3600" dirty="0">
                <a:solidFill>
                  <a:srgbClr val="002060"/>
                </a:solidFill>
              </a:rPr>
              <a:t>Y el rey Salomón decretó leva en todo Israel, y la leva fue de treinta mil hombres,</a:t>
            </a:r>
          </a:p>
          <a:p>
            <a:pPr marL="0" indent="0">
              <a:buNone/>
            </a:pPr>
            <a:r>
              <a:rPr lang="es-NI" sz="3600" b="1" baseline="30000" dirty="0">
                <a:solidFill>
                  <a:srgbClr val="002060"/>
                </a:solidFill>
              </a:rPr>
              <a:t>14 </a:t>
            </a:r>
            <a:r>
              <a:rPr lang="es-NI" sz="3600" dirty="0">
                <a:solidFill>
                  <a:srgbClr val="002060"/>
                </a:solidFill>
              </a:rPr>
              <a:t>los cuales enviaba al Líbano de diez mil en diez mil, cada mes por turno, viniendo así a estar un mes en el Líbano, y dos meses en sus casas; y Adoniram estaba encargado de aquella leva.</a:t>
            </a:r>
          </a:p>
          <a:p>
            <a:pPr marL="0" indent="0">
              <a:buNone/>
            </a:pPr>
            <a:endParaRPr lang="es-NI" dirty="0" smtClean="0"/>
          </a:p>
        </p:txBody>
      </p:sp>
    </p:spTree>
    <p:extLst>
      <p:ext uri="{BB962C8B-B14F-4D97-AF65-F5344CB8AC3E}">
        <p14:creationId xmlns:p14="http://schemas.microsoft.com/office/powerpoint/2010/main" val="424166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down)">
                                      <p:cBhvr>
                                        <p:cTn id="33" dur="580">
                                          <p:stCondLst>
                                            <p:cond delay="0"/>
                                          </p:stCondLst>
                                        </p:cTn>
                                        <p:tgtEl>
                                          <p:spTgt spid="3">
                                            <p:txEl>
                                              <p:pRg st="3" end="3"/>
                                            </p:txEl>
                                          </p:spTgt>
                                        </p:tgtEl>
                                      </p:cBhvr>
                                    </p:animEffect>
                                    <p:anim calcmode="lin" valueType="num">
                                      <p:cBhvr>
                                        <p:cTn id="3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3" end="3"/>
                                            </p:txEl>
                                          </p:spTgt>
                                        </p:tgtEl>
                                      </p:cBhvr>
                                      <p:to x="100000" y="60000"/>
                                    </p:animScale>
                                    <p:animScale>
                                      <p:cBhvr>
                                        <p:cTn id="40" dur="166" decel="50000">
                                          <p:stCondLst>
                                            <p:cond delay="676"/>
                                          </p:stCondLst>
                                        </p:cTn>
                                        <p:tgtEl>
                                          <p:spTgt spid="3">
                                            <p:txEl>
                                              <p:pRg st="3" end="3"/>
                                            </p:txEl>
                                          </p:spTgt>
                                        </p:tgtEl>
                                      </p:cBhvr>
                                      <p:to x="100000" y="100000"/>
                                    </p:animScale>
                                    <p:animScale>
                                      <p:cBhvr>
                                        <p:cTn id="41" dur="26">
                                          <p:stCondLst>
                                            <p:cond delay="1312"/>
                                          </p:stCondLst>
                                        </p:cTn>
                                        <p:tgtEl>
                                          <p:spTgt spid="3">
                                            <p:txEl>
                                              <p:pRg st="3" end="3"/>
                                            </p:txEl>
                                          </p:spTgt>
                                        </p:tgtEl>
                                      </p:cBhvr>
                                      <p:to x="100000" y="80000"/>
                                    </p:animScale>
                                    <p:animScale>
                                      <p:cBhvr>
                                        <p:cTn id="42" dur="166" decel="50000">
                                          <p:stCondLst>
                                            <p:cond delay="1338"/>
                                          </p:stCondLst>
                                        </p:cTn>
                                        <p:tgtEl>
                                          <p:spTgt spid="3">
                                            <p:txEl>
                                              <p:pRg st="3" end="3"/>
                                            </p:txEl>
                                          </p:spTgt>
                                        </p:tgtEl>
                                      </p:cBhvr>
                                      <p:to x="100000" y="100000"/>
                                    </p:animScale>
                                    <p:animScale>
                                      <p:cBhvr>
                                        <p:cTn id="43" dur="26">
                                          <p:stCondLst>
                                            <p:cond delay="1642"/>
                                          </p:stCondLst>
                                        </p:cTn>
                                        <p:tgtEl>
                                          <p:spTgt spid="3">
                                            <p:txEl>
                                              <p:pRg st="3" end="3"/>
                                            </p:txEl>
                                          </p:spTgt>
                                        </p:tgtEl>
                                      </p:cBhvr>
                                      <p:to x="100000" y="90000"/>
                                    </p:animScale>
                                    <p:animScale>
                                      <p:cBhvr>
                                        <p:cTn id="44" dur="166" decel="50000">
                                          <p:stCondLst>
                                            <p:cond delay="1668"/>
                                          </p:stCondLst>
                                        </p:cTn>
                                        <p:tgtEl>
                                          <p:spTgt spid="3">
                                            <p:txEl>
                                              <p:pRg st="3" end="3"/>
                                            </p:txEl>
                                          </p:spTgt>
                                        </p:tgtEl>
                                      </p:cBhvr>
                                      <p:to x="100000" y="100000"/>
                                    </p:animScale>
                                    <p:animScale>
                                      <p:cBhvr>
                                        <p:cTn id="45" dur="26">
                                          <p:stCondLst>
                                            <p:cond delay="1808"/>
                                          </p:stCondLst>
                                        </p:cTn>
                                        <p:tgtEl>
                                          <p:spTgt spid="3">
                                            <p:txEl>
                                              <p:pRg st="3" end="3"/>
                                            </p:txEl>
                                          </p:spTgt>
                                        </p:tgtEl>
                                      </p:cBhvr>
                                      <p:to x="100000" y="95000"/>
                                    </p:animScale>
                                    <p:animScale>
                                      <p:cBhvr>
                                        <p:cTn id="46" dur="166" decel="50000">
                                          <p:stCondLst>
                                            <p:cond delay="1834"/>
                                          </p:stCondLst>
                                        </p:cTn>
                                        <p:tgtEl>
                                          <p:spTgt spid="3">
                                            <p:txEl>
                                              <p:pRg st="3" end="3"/>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wipe(down)">
                                      <p:cBhvr>
                                        <p:cTn id="49" dur="580">
                                          <p:stCondLst>
                                            <p:cond delay="0"/>
                                          </p:stCondLst>
                                        </p:cTn>
                                        <p:tgtEl>
                                          <p:spTgt spid="3">
                                            <p:txEl>
                                              <p:pRg st="4" end="4"/>
                                            </p:txEl>
                                          </p:spTgt>
                                        </p:tgtEl>
                                      </p:cBhvr>
                                    </p:animEffect>
                                    <p:anim calcmode="lin" valueType="num">
                                      <p:cBhvr>
                                        <p:cTn id="5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4" end="4"/>
                                            </p:txEl>
                                          </p:spTgt>
                                        </p:tgtEl>
                                      </p:cBhvr>
                                      <p:to x="100000" y="60000"/>
                                    </p:animScale>
                                    <p:animScale>
                                      <p:cBhvr>
                                        <p:cTn id="56" dur="166" decel="50000">
                                          <p:stCondLst>
                                            <p:cond delay="676"/>
                                          </p:stCondLst>
                                        </p:cTn>
                                        <p:tgtEl>
                                          <p:spTgt spid="3">
                                            <p:txEl>
                                              <p:pRg st="4" end="4"/>
                                            </p:txEl>
                                          </p:spTgt>
                                        </p:tgtEl>
                                      </p:cBhvr>
                                      <p:to x="100000" y="100000"/>
                                    </p:animScale>
                                    <p:animScale>
                                      <p:cBhvr>
                                        <p:cTn id="57" dur="26">
                                          <p:stCondLst>
                                            <p:cond delay="1312"/>
                                          </p:stCondLst>
                                        </p:cTn>
                                        <p:tgtEl>
                                          <p:spTgt spid="3">
                                            <p:txEl>
                                              <p:pRg st="4" end="4"/>
                                            </p:txEl>
                                          </p:spTgt>
                                        </p:tgtEl>
                                      </p:cBhvr>
                                      <p:to x="100000" y="80000"/>
                                    </p:animScale>
                                    <p:animScale>
                                      <p:cBhvr>
                                        <p:cTn id="58" dur="166" decel="50000">
                                          <p:stCondLst>
                                            <p:cond delay="1338"/>
                                          </p:stCondLst>
                                        </p:cTn>
                                        <p:tgtEl>
                                          <p:spTgt spid="3">
                                            <p:txEl>
                                              <p:pRg st="4" end="4"/>
                                            </p:txEl>
                                          </p:spTgt>
                                        </p:tgtEl>
                                      </p:cBhvr>
                                      <p:to x="100000" y="100000"/>
                                    </p:animScale>
                                    <p:animScale>
                                      <p:cBhvr>
                                        <p:cTn id="59" dur="26">
                                          <p:stCondLst>
                                            <p:cond delay="1642"/>
                                          </p:stCondLst>
                                        </p:cTn>
                                        <p:tgtEl>
                                          <p:spTgt spid="3">
                                            <p:txEl>
                                              <p:pRg st="4" end="4"/>
                                            </p:txEl>
                                          </p:spTgt>
                                        </p:tgtEl>
                                      </p:cBhvr>
                                      <p:to x="100000" y="90000"/>
                                    </p:animScale>
                                    <p:animScale>
                                      <p:cBhvr>
                                        <p:cTn id="60" dur="166" decel="50000">
                                          <p:stCondLst>
                                            <p:cond delay="1668"/>
                                          </p:stCondLst>
                                        </p:cTn>
                                        <p:tgtEl>
                                          <p:spTgt spid="3">
                                            <p:txEl>
                                              <p:pRg st="4" end="4"/>
                                            </p:txEl>
                                          </p:spTgt>
                                        </p:tgtEl>
                                      </p:cBhvr>
                                      <p:to x="100000" y="100000"/>
                                    </p:animScale>
                                    <p:animScale>
                                      <p:cBhvr>
                                        <p:cTn id="61" dur="26">
                                          <p:stCondLst>
                                            <p:cond delay="1808"/>
                                          </p:stCondLst>
                                        </p:cTn>
                                        <p:tgtEl>
                                          <p:spTgt spid="3">
                                            <p:txEl>
                                              <p:pRg st="4" end="4"/>
                                            </p:txEl>
                                          </p:spTgt>
                                        </p:tgtEl>
                                      </p:cBhvr>
                                      <p:to x="100000" y="95000"/>
                                    </p:animScale>
                                    <p:animScale>
                                      <p:cBhvr>
                                        <p:cTn id="6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5659" y="703385"/>
            <a:ext cx="10515600" cy="5739618"/>
          </a:xfrm>
        </p:spPr>
        <p:txBody>
          <a:bodyPr>
            <a:normAutofit lnSpcReduction="10000"/>
          </a:bodyPr>
          <a:lstStyle/>
          <a:p>
            <a:pPr lvl="1"/>
            <a:r>
              <a:rPr lang="es-NI" sz="2800" dirty="0"/>
              <a:t>Periodo del exilio (Reino del sur)</a:t>
            </a:r>
          </a:p>
          <a:p>
            <a:pPr lvl="2"/>
            <a:r>
              <a:rPr lang="es-NI" sz="2800" dirty="0"/>
              <a:t>Desde la destrucción del templo hasta el edicto de Ciro el grande.</a:t>
            </a:r>
          </a:p>
          <a:p>
            <a:pPr lvl="2"/>
            <a:r>
              <a:rPr lang="es-NI" sz="2800" dirty="0"/>
              <a:t>Cambio de imperios, pero siempre cautivos</a:t>
            </a:r>
          </a:p>
          <a:p>
            <a:pPr lvl="2"/>
            <a:r>
              <a:rPr lang="es-NI" sz="2800" dirty="0"/>
              <a:t>Profetas de la época</a:t>
            </a:r>
          </a:p>
          <a:p>
            <a:pPr lvl="2"/>
            <a:r>
              <a:rPr lang="es-NI" sz="2800" dirty="0"/>
              <a:t>Libros durante el exilio.</a:t>
            </a:r>
          </a:p>
          <a:p>
            <a:pPr lvl="3"/>
            <a:r>
              <a:rPr lang="es-NI" sz="2800" dirty="0"/>
              <a:t>Literatura profética. </a:t>
            </a:r>
          </a:p>
          <a:p>
            <a:pPr lvl="3"/>
            <a:r>
              <a:rPr lang="es-NI" sz="2800" dirty="0"/>
              <a:t>Literatura apocalíptica.</a:t>
            </a:r>
          </a:p>
          <a:p>
            <a:pPr lvl="1"/>
            <a:r>
              <a:rPr lang="es-NI" sz="2800" dirty="0"/>
              <a:t>Periodo post-exilio.</a:t>
            </a:r>
          </a:p>
          <a:p>
            <a:pPr lvl="2"/>
            <a:r>
              <a:rPr lang="es-NI" sz="2800" dirty="0"/>
              <a:t>Reconstrucción de los muros y el templo.</a:t>
            </a:r>
          </a:p>
          <a:p>
            <a:pPr lvl="2"/>
            <a:r>
              <a:rPr lang="es-NI" sz="2800" dirty="0"/>
              <a:t>Hombres que se destacaron durante ese tiempo</a:t>
            </a:r>
          </a:p>
          <a:p>
            <a:pPr lvl="2"/>
            <a:r>
              <a:rPr lang="es-NI" sz="2800" dirty="0"/>
              <a:t>Profetas de la época</a:t>
            </a:r>
          </a:p>
          <a:p>
            <a:pPr lvl="2"/>
            <a:r>
              <a:rPr lang="es-NI" sz="2800" dirty="0"/>
              <a:t>Literatura post- exilio</a:t>
            </a:r>
          </a:p>
          <a:p>
            <a:endParaRPr lang="es-ES" dirty="0"/>
          </a:p>
        </p:txBody>
      </p:sp>
    </p:spTree>
    <p:extLst>
      <p:ext uri="{BB962C8B-B14F-4D97-AF65-F5344CB8AC3E}">
        <p14:creationId xmlns:p14="http://schemas.microsoft.com/office/powerpoint/2010/main" val="21682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ircle(in)">
                                      <p:cBhvr>
                                        <p:cTn id="37" dur="2000"/>
                                        <p:tgtEl>
                                          <p:spTgt spid="3">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circle(in)">
                                      <p:cBhvr>
                                        <p:cTn id="4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801858"/>
            <a:ext cx="10515600" cy="5725551"/>
          </a:xfrm>
        </p:spPr>
        <p:txBody>
          <a:bodyPr>
            <a:normAutofit/>
          </a:bodyPr>
          <a:lstStyle/>
          <a:p>
            <a:r>
              <a:rPr lang="es-NI" sz="3600" dirty="0" smtClean="0"/>
              <a:t>El reino de Israel estaba ya dividido en “Principio”, pero no fronterizamente.</a:t>
            </a:r>
          </a:p>
          <a:p>
            <a:r>
              <a:rPr lang="es-NI" sz="3600" dirty="0" smtClean="0"/>
              <a:t>Las levas obligatorias fue lo que llevo al colmo la situación.</a:t>
            </a:r>
          </a:p>
          <a:p>
            <a:r>
              <a:rPr lang="es-NI" sz="3600" dirty="0" smtClean="0"/>
              <a:t>El sistema se apartaba mucho del ideal de libertad de Israel, y se considero como una ruptura de la alianza de Yahvé, que obligaba a ambos (Rey y súbdito).</a:t>
            </a:r>
          </a:p>
          <a:p>
            <a:pPr marL="0" indent="0">
              <a:buNone/>
            </a:pPr>
            <a:endParaRPr lang="es-NI" sz="3600" dirty="0"/>
          </a:p>
          <a:p>
            <a:pPr marL="0" indent="0">
              <a:buNone/>
            </a:pPr>
            <a:r>
              <a:rPr lang="es-NI" sz="3600" dirty="0" smtClean="0"/>
              <a:t>¿Qué lecciones encontramos para nosotros?</a:t>
            </a:r>
            <a:endParaRPr lang="es-ES" sz="3600" dirty="0"/>
          </a:p>
        </p:txBody>
      </p:sp>
    </p:spTree>
    <p:extLst>
      <p:ext uri="{BB962C8B-B14F-4D97-AF65-F5344CB8AC3E}">
        <p14:creationId xmlns:p14="http://schemas.microsoft.com/office/powerpoint/2010/main" val="426066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50761"/>
            <a:ext cx="10515600" cy="5726202"/>
          </a:xfrm>
        </p:spPr>
        <p:txBody>
          <a:bodyPr>
            <a:noAutofit/>
          </a:bodyPr>
          <a:lstStyle/>
          <a:p>
            <a:r>
              <a:rPr lang="es-NI" sz="3200" dirty="0" smtClean="0"/>
              <a:t>El reino de Israel gozo de paz durante todo el reinado de Salomón.</a:t>
            </a:r>
          </a:p>
          <a:p>
            <a:r>
              <a:rPr lang="es-NI" sz="3200" dirty="0" smtClean="0"/>
              <a:t>Pero a finales de su reinado, la paz y su prosperidad se vio troncado.</a:t>
            </a:r>
          </a:p>
          <a:p>
            <a:r>
              <a:rPr lang="es-NI" sz="3200" dirty="0" smtClean="0"/>
              <a:t>Hubo mucha desilusión.</a:t>
            </a:r>
          </a:p>
          <a:p>
            <a:r>
              <a:rPr lang="es-NI" sz="3200" dirty="0" smtClean="0"/>
              <a:t>Sin embargo los recuerdos de la prosperidad y la grandeza del reino durante los primeros años de su reinado aun eran acariciados por el pueblo.</a:t>
            </a:r>
          </a:p>
          <a:p>
            <a:r>
              <a:rPr lang="es-NI" sz="3200" dirty="0" smtClean="0"/>
              <a:t>A causa de las grandes cargas impuestas, su reino se desmorono a su muerte.</a:t>
            </a:r>
          </a:p>
          <a:p>
            <a:r>
              <a:rPr lang="es-NI" sz="3200" dirty="0" smtClean="0"/>
              <a:t>Las cosas que mas importaban al pueblo son de las que el rey se aparto.</a:t>
            </a:r>
            <a:endParaRPr lang="es-ES" sz="3200" dirty="0"/>
          </a:p>
        </p:txBody>
      </p:sp>
    </p:spTree>
    <p:extLst>
      <p:ext uri="{BB962C8B-B14F-4D97-AF65-F5344CB8AC3E}">
        <p14:creationId xmlns:p14="http://schemas.microsoft.com/office/powerpoint/2010/main" val="46058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Nuevo rey en Egipto</a:t>
            </a:r>
            <a:endParaRPr lang="es-ES" dirty="0"/>
          </a:p>
        </p:txBody>
      </p:sp>
      <p:sp>
        <p:nvSpPr>
          <p:cNvPr id="3" name="Marcador de contenido 2"/>
          <p:cNvSpPr>
            <a:spLocks noGrp="1"/>
          </p:cNvSpPr>
          <p:nvPr>
            <p:ph idx="1"/>
          </p:nvPr>
        </p:nvSpPr>
        <p:spPr>
          <a:xfrm>
            <a:off x="838200" y="1825625"/>
            <a:ext cx="10515600" cy="4898732"/>
          </a:xfrm>
        </p:spPr>
        <p:txBody>
          <a:bodyPr>
            <a:normAutofit/>
          </a:bodyPr>
          <a:lstStyle/>
          <a:p>
            <a:r>
              <a:rPr lang="es-NI" dirty="0" smtClean="0"/>
              <a:t>Hacia finales del reinado de Salomón ocurrió cambio de rey en Egipto.</a:t>
            </a:r>
          </a:p>
          <a:p>
            <a:r>
              <a:rPr lang="es-NI" dirty="0" smtClean="0"/>
              <a:t>EL rey desplazado =  XXI dinastía de faraones (Suegro de Salomón)</a:t>
            </a:r>
          </a:p>
          <a:p>
            <a:r>
              <a:rPr lang="es-NI" dirty="0" smtClean="0"/>
              <a:t>Nuevo rey = Sheshonk I  = Sisac del la Biblia – (945 – 914 a.C aprox.)</a:t>
            </a:r>
          </a:p>
          <a:p>
            <a:endParaRPr lang="es-NI" dirty="0"/>
          </a:p>
          <a:p>
            <a:r>
              <a:rPr lang="es-NI" dirty="0" smtClean="0"/>
              <a:t>Sisac siguió la ambición de los reyes egipcios de siglos anteriores: Dominar </a:t>
            </a:r>
            <a:r>
              <a:rPr lang="es-NI" b="1" dirty="0" smtClean="0">
                <a:solidFill>
                  <a:srgbClr val="FF0000"/>
                </a:solidFill>
              </a:rPr>
              <a:t>“La ruta costera del mediterráneo que corría hacia el norte hasta </a:t>
            </a:r>
            <a:r>
              <a:rPr lang="es-NI" b="1" dirty="0" err="1">
                <a:solidFill>
                  <a:srgbClr val="FF0000"/>
                </a:solidFill>
              </a:rPr>
              <a:t>M</a:t>
            </a:r>
            <a:r>
              <a:rPr lang="es-NI" b="1" dirty="0" err="1" smtClean="0">
                <a:solidFill>
                  <a:srgbClr val="FF0000"/>
                </a:solidFill>
              </a:rPr>
              <a:t>eguido</a:t>
            </a:r>
            <a:r>
              <a:rPr lang="es-NI" b="1" dirty="0" smtClean="0">
                <a:solidFill>
                  <a:srgbClr val="FF0000"/>
                </a:solidFill>
              </a:rPr>
              <a:t>, donde giraba al Este por el paso al llano </a:t>
            </a:r>
            <a:r>
              <a:rPr lang="es-NI" b="1" dirty="0" err="1" smtClean="0">
                <a:solidFill>
                  <a:srgbClr val="FF0000"/>
                </a:solidFill>
              </a:rPr>
              <a:t>Jezreel</a:t>
            </a:r>
            <a:r>
              <a:rPr lang="es-NI" b="1" dirty="0" smtClean="0">
                <a:solidFill>
                  <a:srgbClr val="FF0000"/>
                </a:solidFill>
              </a:rPr>
              <a:t>, y cruzaba el Jordán, volviendo a girar al Norte para correr a través de Siria hasta Carquemis, por donde podía vadearse el Eufreates. “   </a:t>
            </a:r>
            <a:r>
              <a:rPr lang="es-NI" dirty="0" smtClean="0">
                <a:solidFill>
                  <a:srgbClr val="0619D0"/>
                </a:solidFill>
              </a:rPr>
              <a:t>“Pero esta ruta era controlada por Salomón”</a:t>
            </a:r>
          </a:p>
        </p:txBody>
      </p:sp>
    </p:spTree>
    <p:extLst>
      <p:ext uri="{BB962C8B-B14F-4D97-AF65-F5344CB8AC3E}">
        <p14:creationId xmlns:p14="http://schemas.microsoft.com/office/powerpoint/2010/main" val="22325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NI" sz="5400" b="1" dirty="0" smtClean="0"/>
              <a:t>Dios rompe el reino </a:t>
            </a:r>
            <a:endParaRPr lang="es-ES" sz="5400" b="1" dirty="0"/>
          </a:p>
        </p:txBody>
      </p:sp>
      <p:sp>
        <p:nvSpPr>
          <p:cNvPr id="3" name="Marcador de contenido 2"/>
          <p:cNvSpPr>
            <a:spLocks noGrp="1"/>
          </p:cNvSpPr>
          <p:nvPr>
            <p:ph idx="1"/>
          </p:nvPr>
        </p:nvSpPr>
        <p:spPr>
          <a:xfrm>
            <a:off x="838200" y="1491176"/>
            <a:ext cx="10515600" cy="5190978"/>
          </a:xfrm>
        </p:spPr>
        <p:txBody>
          <a:bodyPr/>
          <a:lstStyle/>
          <a:p>
            <a:pPr marL="0" indent="0">
              <a:buNone/>
            </a:pPr>
            <a:r>
              <a:rPr lang="es-NI" sz="3600" dirty="0" smtClean="0"/>
              <a:t>Lectura 1 Reyes 11:6-13</a:t>
            </a:r>
          </a:p>
          <a:p>
            <a:pPr marL="0" indent="0">
              <a:buNone/>
            </a:pPr>
            <a:endParaRPr lang="es-NI" sz="3600" dirty="0" smtClean="0"/>
          </a:p>
          <a:p>
            <a:r>
              <a:rPr lang="es-NI" sz="3600" dirty="0" smtClean="0"/>
              <a:t>Pecado = consecuencias.  ¿recuerdas algún ejemplo?</a:t>
            </a:r>
          </a:p>
          <a:p>
            <a:r>
              <a:rPr lang="es-NI" sz="3600" dirty="0" smtClean="0"/>
              <a:t>Jehová se enojo contra salomón (V.9) ¿Te gustaría ver el rostro enojado de Dios? </a:t>
            </a:r>
          </a:p>
          <a:p>
            <a:r>
              <a:rPr lang="es-NI" sz="3600" dirty="0" smtClean="0"/>
              <a:t>… romperé de ti el reino.. (11)</a:t>
            </a:r>
          </a:p>
          <a:p>
            <a:r>
              <a:rPr lang="es-NI" sz="3600" dirty="0" smtClean="0"/>
              <a:t>Daré una tribu a tu hijo (13)</a:t>
            </a:r>
          </a:p>
          <a:p>
            <a:r>
              <a:rPr lang="es-NI" sz="3600" dirty="0" smtClean="0"/>
              <a:t>Lo entregaré a tu siervo (11) </a:t>
            </a:r>
            <a:r>
              <a:rPr lang="es-NI" sz="3600" dirty="0" smtClean="0">
                <a:solidFill>
                  <a:srgbClr val="0619D0"/>
                </a:solidFill>
              </a:rPr>
              <a:t>Jeroboam</a:t>
            </a:r>
          </a:p>
          <a:p>
            <a:endParaRPr lang="es-NI" dirty="0" smtClean="0"/>
          </a:p>
          <a:p>
            <a:pPr marL="0" indent="0">
              <a:buNone/>
            </a:pPr>
            <a:endParaRPr lang="es-NI" dirty="0"/>
          </a:p>
        </p:txBody>
      </p:sp>
    </p:spTree>
    <p:extLst>
      <p:ext uri="{BB962C8B-B14F-4D97-AF65-F5344CB8AC3E}">
        <p14:creationId xmlns:p14="http://schemas.microsoft.com/office/powerpoint/2010/main" val="6878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Salomón y sus adversarios</a:t>
            </a:r>
            <a:endParaRPr lang="es-ES" b="1" dirty="0"/>
          </a:p>
        </p:txBody>
      </p:sp>
      <p:sp>
        <p:nvSpPr>
          <p:cNvPr id="3" name="Marcador de contenido 2"/>
          <p:cNvSpPr>
            <a:spLocks noGrp="1"/>
          </p:cNvSpPr>
          <p:nvPr>
            <p:ph idx="1"/>
          </p:nvPr>
        </p:nvSpPr>
        <p:spPr>
          <a:xfrm>
            <a:off x="838200" y="1825624"/>
            <a:ext cx="10515600" cy="4845631"/>
          </a:xfrm>
        </p:spPr>
        <p:txBody>
          <a:bodyPr>
            <a:normAutofit/>
          </a:bodyPr>
          <a:lstStyle/>
          <a:p>
            <a:pPr marL="0" indent="0">
              <a:buNone/>
            </a:pPr>
            <a:r>
              <a:rPr lang="es-NI" dirty="0" smtClean="0"/>
              <a:t>1 Reyes 11:15-26</a:t>
            </a:r>
          </a:p>
          <a:p>
            <a:pPr marL="0" indent="0">
              <a:buNone/>
            </a:pPr>
            <a:endParaRPr lang="es-NI" dirty="0"/>
          </a:p>
          <a:p>
            <a:r>
              <a:rPr lang="es-NI" dirty="0" smtClean="0"/>
              <a:t>Faraón seguía interesado en las rutas de comercio, animó a movimientos independistas para debilitar a Salomón.</a:t>
            </a:r>
          </a:p>
          <a:p>
            <a:r>
              <a:rPr lang="es-NI" dirty="0" smtClean="0"/>
              <a:t>Rezón se puso a la cabeza de un movimiento independista que se estableció en Damasco, fundador de una dinastía que rigió en dicha ciudad cerca de 200 años. (Adversario de Salomón)</a:t>
            </a:r>
          </a:p>
          <a:p>
            <a:r>
              <a:rPr lang="es-NI" dirty="0" smtClean="0"/>
              <a:t>Hadad, príncipe de Edom. Fue a Egipto huyendo y encontró refugio, luego retorno a Edom con apoyo para la bandera de la independencia en su tierra. </a:t>
            </a:r>
          </a:p>
          <a:p>
            <a:pPr marL="0" indent="0">
              <a:buNone/>
            </a:pPr>
            <a:endParaRPr lang="es-ES" dirty="0"/>
          </a:p>
        </p:txBody>
      </p:sp>
    </p:spTree>
    <p:extLst>
      <p:ext uri="{BB962C8B-B14F-4D97-AF65-F5344CB8AC3E}">
        <p14:creationId xmlns:p14="http://schemas.microsoft.com/office/powerpoint/2010/main" val="39073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Salomón </a:t>
            </a:r>
            <a:r>
              <a:rPr lang="es-NI" b="1" dirty="0"/>
              <a:t>y sus adversarios</a:t>
            </a:r>
            <a:endParaRPr lang="es-ES" b="1" dirty="0"/>
          </a:p>
        </p:txBody>
      </p:sp>
      <p:sp>
        <p:nvSpPr>
          <p:cNvPr id="3" name="Marcador de contenido 2"/>
          <p:cNvSpPr>
            <a:spLocks noGrp="1"/>
          </p:cNvSpPr>
          <p:nvPr>
            <p:ph idx="1"/>
          </p:nvPr>
        </p:nvSpPr>
        <p:spPr/>
        <p:txBody>
          <a:bodyPr>
            <a:normAutofit/>
          </a:bodyPr>
          <a:lstStyle/>
          <a:p>
            <a:r>
              <a:rPr lang="es-NI" b="1" dirty="0" smtClean="0">
                <a:solidFill>
                  <a:srgbClr val="0619D0"/>
                </a:solidFill>
              </a:rPr>
              <a:t>Jeroboam </a:t>
            </a:r>
            <a:r>
              <a:rPr lang="es-NI" dirty="0" smtClean="0"/>
              <a:t>1 Reyes 11:26- 40 </a:t>
            </a:r>
          </a:p>
          <a:p>
            <a:endParaRPr lang="es-NI" dirty="0"/>
          </a:p>
          <a:p>
            <a:r>
              <a:rPr lang="es-NI" dirty="0" smtClean="0"/>
              <a:t>Se le entrega 10 tribus.</a:t>
            </a:r>
          </a:p>
          <a:p>
            <a:r>
              <a:rPr lang="es-NI" dirty="0" smtClean="0"/>
              <a:t>Se le pide que administre bien lo que Dios le dio.</a:t>
            </a:r>
          </a:p>
          <a:p>
            <a:r>
              <a:rPr lang="es-NI" dirty="0" smtClean="0"/>
              <a:t>Se le recuerda que dejar a Jehová es traer ruina.</a:t>
            </a:r>
          </a:p>
          <a:p>
            <a:r>
              <a:rPr lang="es-NI" dirty="0" smtClean="0"/>
              <a:t>Pero mientras llega el momento debe huir por su vida</a:t>
            </a:r>
          </a:p>
          <a:p>
            <a:endParaRPr lang="es-NI" dirty="0"/>
          </a:p>
          <a:p>
            <a:r>
              <a:rPr lang="es-NI" dirty="0" smtClean="0"/>
              <a:t>El apoyo que presto Sisac a Jeroboam era mas amenazante. (40)</a:t>
            </a:r>
          </a:p>
          <a:p>
            <a:endParaRPr lang="es-NI" dirty="0"/>
          </a:p>
          <a:p>
            <a:endParaRPr lang="es-NI" dirty="0" smtClean="0"/>
          </a:p>
        </p:txBody>
      </p:sp>
    </p:spTree>
    <p:extLst>
      <p:ext uri="{BB962C8B-B14F-4D97-AF65-F5344CB8AC3E}">
        <p14:creationId xmlns:p14="http://schemas.microsoft.com/office/powerpoint/2010/main" val="31604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El </a:t>
            </a:r>
            <a:r>
              <a:rPr lang="es-NI" b="1" dirty="0"/>
              <a:t>reino se </a:t>
            </a:r>
            <a:r>
              <a:rPr lang="es-NI" b="1" dirty="0" smtClean="0"/>
              <a:t>divide (1 Reyes 12; 2 </a:t>
            </a:r>
            <a:r>
              <a:rPr lang="es-NI" b="1" dirty="0" err="1" smtClean="0"/>
              <a:t>Cronicas</a:t>
            </a:r>
            <a:r>
              <a:rPr lang="es-NI" b="1" dirty="0" smtClean="0"/>
              <a:t> 10)</a:t>
            </a:r>
            <a:endParaRPr lang="es-ES" b="1" dirty="0"/>
          </a:p>
        </p:txBody>
      </p:sp>
      <p:sp>
        <p:nvSpPr>
          <p:cNvPr id="3" name="Marcador de contenido 2"/>
          <p:cNvSpPr>
            <a:spLocks noGrp="1"/>
          </p:cNvSpPr>
          <p:nvPr>
            <p:ph idx="1"/>
          </p:nvPr>
        </p:nvSpPr>
        <p:spPr>
          <a:xfrm>
            <a:off x="838200" y="1825625"/>
            <a:ext cx="10515600" cy="4814326"/>
          </a:xfrm>
        </p:spPr>
        <p:txBody>
          <a:bodyPr>
            <a:normAutofit/>
          </a:bodyPr>
          <a:lstStyle/>
          <a:p>
            <a:r>
              <a:rPr lang="es-NI" dirty="0" smtClean="0"/>
              <a:t>Muerte de salomón (1 Reyes 11:41- 43)   año 931 aprox.</a:t>
            </a:r>
          </a:p>
          <a:p>
            <a:r>
              <a:rPr lang="es-NI" dirty="0" smtClean="0"/>
              <a:t>Jeroboam queda bajo la protección de Sisac hasta la muerte de salomón.</a:t>
            </a:r>
          </a:p>
          <a:p>
            <a:r>
              <a:rPr lang="es-NI" dirty="0" smtClean="0"/>
              <a:t>Judá a mantenido una larga separación de las otras tribus del norte, estas casi pensaban de Judá como un país extranjero.</a:t>
            </a:r>
          </a:p>
          <a:p>
            <a:r>
              <a:rPr lang="es-NI" dirty="0" smtClean="0"/>
              <a:t>Fueron necesarios verdaderos equilibrios diplomáticos para retener la lealtad de las tribus, pero estas sospechaban que se favorecería a Judá a sus expensas.</a:t>
            </a:r>
          </a:p>
          <a:p>
            <a:r>
              <a:rPr lang="es-NI" dirty="0" smtClean="0"/>
              <a:t>Los delegados se reúnen en Siquem, el rey debía tener tacto para mantener la unidad.</a:t>
            </a:r>
          </a:p>
          <a:p>
            <a:endParaRPr lang="es-ES" dirty="0"/>
          </a:p>
        </p:txBody>
      </p:sp>
    </p:spTree>
    <p:extLst>
      <p:ext uri="{BB962C8B-B14F-4D97-AF65-F5344CB8AC3E}">
        <p14:creationId xmlns:p14="http://schemas.microsoft.com/office/powerpoint/2010/main" val="164956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a:t>El reino se </a:t>
            </a:r>
            <a:r>
              <a:rPr lang="es-NI" b="1" dirty="0" smtClean="0"/>
              <a:t>divide (1 Reyes 12; 2 </a:t>
            </a:r>
            <a:r>
              <a:rPr lang="es-NI" b="1" dirty="0" err="1" smtClean="0"/>
              <a:t>Cronicas</a:t>
            </a:r>
            <a:r>
              <a:rPr lang="es-NI" b="1" dirty="0" smtClean="0"/>
              <a:t> 10)</a:t>
            </a:r>
            <a:endParaRPr lang="es-ES" b="1" dirty="0"/>
          </a:p>
        </p:txBody>
      </p:sp>
      <p:sp>
        <p:nvSpPr>
          <p:cNvPr id="3" name="Marcador de contenido 2"/>
          <p:cNvSpPr>
            <a:spLocks noGrp="1"/>
          </p:cNvSpPr>
          <p:nvPr>
            <p:ph idx="1"/>
          </p:nvPr>
        </p:nvSpPr>
        <p:spPr/>
        <p:txBody>
          <a:bodyPr>
            <a:normAutofit lnSpcReduction="10000"/>
          </a:bodyPr>
          <a:lstStyle/>
          <a:p>
            <a:r>
              <a:rPr lang="es-NI" dirty="0" smtClean="0"/>
              <a:t>La dinastía de David aun conservaba algo de prestigio.</a:t>
            </a:r>
          </a:p>
          <a:p>
            <a:r>
              <a:rPr lang="es-NI" dirty="0" smtClean="0"/>
              <a:t>El pueblo estaba dispuesto a aceptar al sucesor de Salomón, si este volvía a los antiguos términos de alianza que su padre opresor había roto. ( v.4).</a:t>
            </a:r>
          </a:p>
          <a:p>
            <a:r>
              <a:rPr lang="es-NI" dirty="0" smtClean="0"/>
              <a:t>Roboam quiso exhibir poder, las tribus norteñas no estaban dispuestas mantener lealtad con una dinastía que se negaba a reconocer las obligaciones que tenia para con sus súbditos.  (v. 13,14)</a:t>
            </a:r>
          </a:p>
          <a:p>
            <a:r>
              <a:rPr lang="es-NI" dirty="0" smtClean="0"/>
              <a:t>Un buen líder escucha al pueblo, y analiza si este tiene razón.</a:t>
            </a:r>
          </a:p>
          <a:p>
            <a:r>
              <a:rPr lang="es-NI" dirty="0" smtClean="0"/>
              <a:t>¿Qué harías como líder de la iglesia en una problemática parecida?</a:t>
            </a:r>
          </a:p>
          <a:p>
            <a:r>
              <a:rPr lang="es-NI" dirty="0" smtClean="0"/>
              <a:t>Irremediablemente la nación se divide. </a:t>
            </a:r>
          </a:p>
          <a:p>
            <a:pPr marL="0" indent="0">
              <a:buNone/>
            </a:pPr>
            <a:endParaRPr lang="es-ES" dirty="0"/>
          </a:p>
        </p:txBody>
      </p:sp>
    </p:spTree>
    <p:extLst>
      <p:ext uri="{BB962C8B-B14F-4D97-AF65-F5344CB8AC3E}">
        <p14:creationId xmlns:p14="http://schemas.microsoft.com/office/powerpoint/2010/main" val="244758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8" name="Picture 2" descr="Resultado de imagen para culto de jeroboam mapa"/>
          <p:cNvPicPr/>
          <p:nvPr/>
        </p:nvPicPr>
        <p:blipFill>
          <a:blip r:embed="rId2">
            <a:extLst>
              <a:ext uri="{28A0092B-C50C-407E-A947-70E740481C1C}">
                <a14:useLocalDpi xmlns:a14="http://schemas.microsoft.com/office/drawing/2010/main" val="0"/>
              </a:ext>
            </a:extLst>
          </a:blip>
          <a:srcRect/>
          <a:stretch>
            <a:fillRect/>
          </a:stretch>
        </p:blipFill>
        <p:spPr bwMode="auto">
          <a:xfrm>
            <a:off x="677302" y="0"/>
            <a:ext cx="6722304" cy="6858000"/>
          </a:xfrm>
          <a:prstGeom prst="rect">
            <a:avLst/>
          </a:prstGeom>
          <a:noFill/>
          <a:extLst/>
        </p:spPr>
      </p:pic>
      <p:cxnSp>
        <p:nvCxnSpPr>
          <p:cNvPr id="5" name="Conector recto de flecha 4"/>
          <p:cNvCxnSpPr/>
          <p:nvPr/>
        </p:nvCxnSpPr>
        <p:spPr>
          <a:xfrm flipH="1">
            <a:off x="5430128" y="1002322"/>
            <a:ext cx="1871004" cy="3305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a:off x="5219113" y="2987626"/>
            <a:ext cx="2082019" cy="2672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flipV="1">
            <a:off x="4867422" y="4916658"/>
            <a:ext cx="2138289" cy="984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4073622" y="6256605"/>
            <a:ext cx="2546252" cy="2672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7652825" y="1916084"/>
            <a:ext cx="4288592" cy="3785652"/>
          </a:xfrm>
          <a:prstGeom prst="rect">
            <a:avLst/>
          </a:prstGeom>
          <a:noFill/>
        </p:spPr>
        <p:txBody>
          <a:bodyPr wrap="square" rtlCol="0">
            <a:spAutoFit/>
          </a:bodyPr>
          <a:lstStyle/>
          <a:p>
            <a:pPr algn="just"/>
            <a:r>
              <a:rPr lang="es-NI" sz="2400" dirty="0" smtClean="0"/>
              <a:t>Después de la división del reino, no se logró retener gran parte de su territorio que se adquirió en el reinado de David y Salomón. Con la ruptura del reino algunos pueblos aprovecharon y lograron su independencia. (2 Reyes 1:1).</a:t>
            </a:r>
          </a:p>
          <a:p>
            <a:pPr algn="just"/>
            <a:endParaRPr lang="es-NI" sz="2400" dirty="0"/>
          </a:p>
          <a:p>
            <a:pPr algn="just"/>
            <a:r>
              <a:rPr lang="es-NI" sz="2400" dirty="0" smtClean="0"/>
              <a:t>Tanto el Norte como el Sur no lograron contenerlos.</a:t>
            </a:r>
            <a:endParaRPr lang="es-ES" sz="2400" dirty="0"/>
          </a:p>
        </p:txBody>
      </p:sp>
    </p:spTree>
    <p:extLst>
      <p:ext uri="{BB962C8B-B14F-4D97-AF65-F5344CB8AC3E}">
        <p14:creationId xmlns:p14="http://schemas.microsoft.com/office/powerpoint/2010/main" val="382738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29280" t="22667" r="16676" b="14657"/>
          <a:stretch/>
        </p:blipFill>
        <p:spPr>
          <a:xfrm>
            <a:off x="1442433" y="347729"/>
            <a:ext cx="9169758" cy="5978819"/>
          </a:xfrm>
          <a:prstGeom prst="rect">
            <a:avLst/>
          </a:prstGeom>
        </p:spPr>
      </p:pic>
    </p:spTree>
    <p:extLst>
      <p:ext uri="{BB962C8B-B14F-4D97-AF65-F5344CB8AC3E}">
        <p14:creationId xmlns:p14="http://schemas.microsoft.com/office/powerpoint/2010/main" val="169398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solidFill>
                  <a:srgbClr val="0070C0"/>
                </a:solidFill>
              </a:rPr>
              <a:t>Vistazo al reino unido</a:t>
            </a:r>
            <a:r>
              <a:rPr lang="es-NI" dirty="0" smtClean="0"/>
              <a:t>	</a:t>
            </a:r>
            <a:endParaRPr lang="es-ES" dirty="0"/>
          </a:p>
        </p:txBody>
      </p:sp>
      <p:sp>
        <p:nvSpPr>
          <p:cNvPr id="3" name="Marcador de contenido 2"/>
          <p:cNvSpPr>
            <a:spLocks noGrp="1"/>
          </p:cNvSpPr>
          <p:nvPr>
            <p:ph idx="1"/>
          </p:nvPr>
        </p:nvSpPr>
        <p:spPr/>
        <p:txBody>
          <a:bodyPr/>
          <a:lstStyle/>
          <a:p>
            <a:pPr marL="0" indent="0">
              <a:buNone/>
            </a:pPr>
            <a:r>
              <a:rPr lang="es-NI" dirty="0" smtClean="0"/>
              <a:t>EL reino de Israel se mantuvo unido como nación, dirigido y gobernado por 3 reyes durante 120 años.</a:t>
            </a:r>
          </a:p>
          <a:p>
            <a:pPr marL="0" indent="0">
              <a:buNone/>
            </a:pPr>
            <a:endParaRPr lang="es-NI" dirty="0" smtClean="0"/>
          </a:p>
          <a:p>
            <a:pPr marL="0" indent="0">
              <a:buNone/>
            </a:pPr>
            <a:endParaRPr lang="es-NI" dirty="0"/>
          </a:p>
          <a:p>
            <a:pPr marL="0" indent="0">
              <a:buNone/>
            </a:pPr>
            <a:r>
              <a:rPr lang="es-NI" dirty="0" smtClean="0"/>
              <a:t>Saúl  -		40 años   Tiempos de Guerra.</a:t>
            </a:r>
          </a:p>
          <a:p>
            <a:pPr marL="0" indent="0">
              <a:buNone/>
            </a:pPr>
            <a:r>
              <a:rPr lang="es-NI" dirty="0" smtClean="0"/>
              <a:t>David – 	40 años   Tiempos de Guerra.</a:t>
            </a:r>
          </a:p>
          <a:p>
            <a:pPr marL="0" indent="0">
              <a:buNone/>
            </a:pPr>
            <a:r>
              <a:rPr lang="es-NI" dirty="0" smtClean="0"/>
              <a:t>Salomón –	40 años   Tiempos de Paz.</a:t>
            </a:r>
            <a:endParaRPr lang="es-ES" dirty="0"/>
          </a:p>
        </p:txBody>
      </p:sp>
    </p:spTree>
    <p:extLst>
      <p:ext uri="{BB962C8B-B14F-4D97-AF65-F5344CB8AC3E}">
        <p14:creationId xmlns:p14="http://schemas.microsoft.com/office/powerpoint/2010/main" val="38976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225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25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250"/>
                                        <p:tgtEl>
                                          <p:spTgt spid="3">
                                            <p:txEl>
                                              <p:pRg st="5" end="5"/>
                                            </p:txEl>
                                          </p:spTgt>
                                        </p:tgtEl>
                                      </p:cBhvr>
                                    </p:animEffect>
                                    <p:anim calcmode="lin" valueType="num">
                                      <p:cBhvr>
                                        <p:cTn id="23" dur="2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2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41231" y="2580291"/>
            <a:ext cx="10515600" cy="1325563"/>
          </a:xfrm>
        </p:spPr>
        <p:txBody>
          <a:bodyPr>
            <a:normAutofit/>
          </a:bodyPr>
          <a:lstStyle/>
          <a:p>
            <a:pPr algn="ctr"/>
            <a:r>
              <a:rPr lang="es-NI" sz="5400" b="1" dirty="0" smtClean="0"/>
              <a:t>Jeroboam I, Rey del reino del Norte.</a:t>
            </a:r>
            <a:endParaRPr lang="es-ES" sz="5400" b="1" dirty="0"/>
          </a:p>
        </p:txBody>
      </p:sp>
    </p:spTree>
    <p:extLst>
      <p:ext uri="{BB962C8B-B14F-4D97-AF65-F5344CB8AC3E}">
        <p14:creationId xmlns:p14="http://schemas.microsoft.com/office/powerpoint/2010/main" val="7495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Jeroboam, rey del Norte (930-909) </a:t>
            </a:r>
            <a:endParaRPr lang="es-ES" dirty="0"/>
          </a:p>
        </p:txBody>
      </p:sp>
      <p:sp>
        <p:nvSpPr>
          <p:cNvPr id="3" name="Marcador de contenido 2"/>
          <p:cNvSpPr>
            <a:spLocks noGrp="1"/>
          </p:cNvSpPr>
          <p:nvPr>
            <p:ph idx="1"/>
          </p:nvPr>
        </p:nvSpPr>
        <p:spPr>
          <a:xfrm>
            <a:off x="838200" y="1491175"/>
            <a:ext cx="10515600" cy="5134708"/>
          </a:xfrm>
        </p:spPr>
        <p:txBody>
          <a:bodyPr>
            <a:normAutofit fontScale="55000" lnSpcReduction="20000"/>
          </a:bodyPr>
          <a:lstStyle/>
          <a:p>
            <a:pPr marL="0" indent="0">
              <a:buNone/>
            </a:pPr>
            <a:r>
              <a:rPr lang="es-NI" sz="3900" b="1" dirty="0" smtClean="0">
                <a:solidFill>
                  <a:srgbClr val="FF0000"/>
                </a:solidFill>
              </a:rPr>
              <a:t>Profeta :</a:t>
            </a:r>
          </a:p>
          <a:p>
            <a:r>
              <a:rPr lang="es-NI" sz="5800" dirty="0" err="1" smtClean="0">
                <a:solidFill>
                  <a:srgbClr val="002060"/>
                </a:solidFill>
              </a:rPr>
              <a:t>Ahía</a:t>
            </a:r>
            <a:r>
              <a:rPr lang="es-NI" sz="5800" dirty="0" smtClean="0">
                <a:solidFill>
                  <a:srgbClr val="002060"/>
                </a:solidFill>
              </a:rPr>
              <a:t>, el </a:t>
            </a:r>
            <a:r>
              <a:rPr lang="es-NI" sz="5800" dirty="0" err="1" smtClean="0">
                <a:solidFill>
                  <a:srgbClr val="002060"/>
                </a:solidFill>
              </a:rPr>
              <a:t>Silonita</a:t>
            </a:r>
            <a:r>
              <a:rPr lang="es-NI" sz="5800" dirty="0" smtClean="0"/>
              <a:t>. (1Reyes 11:29-39)</a:t>
            </a:r>
          </a:p>
          <a:p>
            <a:pPr>
              <a:buFont typeface="Wingdings" panose="05000000000000000000" pitchFamily="2" charset="2"/>
              <a:buChar char="Ø"/>
            </a:pPr>
            <a:r>
              <a:rPr lang="es-NI" sz="5800" dirty="0" smtClean="0"/>
              <a:t>Recibió 10 tribus (v.31)</a:t>
            </a:r>
          </a:p>
          <a:p>
            <a:pPr>
              <a:buFont typeface="Wingdings" panose="05000000000000000000" pitchFamily="2" charset="2"/>
              <a:buChar char="Ø"/>
            </a:pPr>
            <a:r>
              <a:rPr lang="es-NI" sz="5800" dirty="0" smtClean="0"/>
              <a:t>Jehová promete consolidar su reino (v.38,3</a:t>
            </a:r>
          </a:p>
          <a:p>
            <a:pPr lvl="1">
              <a:buFont typeface="Wingdings" panose="05000000000000000000" pitchFamily="2" charset="2"/>
              <a:buChar char="Ø"/>
            </a:pPr>
            <a:r>
              <a:rPr lang="es-NI" sz="5800" dirty="0" smtClean="0"/>
              <a:t>Clausulas del trato:</a:t>
            </a:r>
          </a:p>
          <a:p>
            <a:pPr lvl="2">
              <a:buFont typeface="Wingdings" panose="05000000000000000000" pitchFamily="2" charset="2"/>
              <a:buChar char="Ø"/>
            </a:pPr>
            <a:r>
              <a:rPr lang="es-NI" sz="5800" dirty="0" smtClean="0"/>
              <a:t>Prestar oído a los mandamiento</a:t>
            </a:r>
          </a:p>
          <a:p>
            <a:pPr lvl="2">
              <a:buFont typeface="Wingdings" panose="05000000000000000000" pitchFamily="2" charset="2"/>
              <a:buChar char="Ø"/>
            </a:pPr>
            <a:r>
              <a:rPr lang="es-NI" sz="5800" dirty="0" smtClean="0"/>
              <a:t>Andar en mis caminos</a:t>
            </a:r>
          </a:p>
          <a:p>
            <a:pPr lvl="2">
              <a:buFont typeface="Wingdings" panose="05000000000000000000" pitchFamily="2" charset="2"/>
              <a:buChar char="Ø"/>
            </a:pPr>
            <a:r>
              <a:rPr lang="es-NI" sz="5800" dirty="0" smtClean="0"/>
              <a:t>Hacer lo recto</a:t>
            </a:r>
          </a:p>
          <a:p>
            <a:pPr>
              <a:buFont typeface="Wingdings" panose="05000000000000000000" pitchFamily="2" charset="2"/>
              <a:buChar char="Ø"/>
            </a:pPr>
            <a:r>
              <a:rPr lang="es-NI" sz="5800" dirty="0" smtClean="0"/>
              <a:t>A pesar de todo dejaría lámpara a David (.34)</a:t>
            </a:r>
          </a:p>
          <a:p>
            <a:pPr>
              <a:buFont typeface="Wingdings" panose="05000000000000000000" pitchFamily="2" charset="2"/>
              <a:buChar char="Ø"/>
            </a:pPr>
            <a:endParaRPr lang="es-NI" sz="5800" dirty="0"/>
          </a:p>
          <a:p>
            <a:pPr>
              <a:buFont typeface="Wingdings" panose="05000000000000000000" pitchFamily="2" charset="2"/>
              <a:buChar char="Ø"/>
            </a:pPr>
            <a:r>
              <a:rPr lang="es-NI" sz="5800" dirty="0" smtClean="0"/>
              <a:t>¿Estamos conscientes de lo que Dios pide de nosotros para sostener nuestros ministerios?</a:t>
            </a:r>
            <a:endParaRPr lang="es-NI" sz="5800" dirty="0"/>
          </a:p>
        </p:txBody>
      </p:sp>
    </p:spTree>
    <p:extLst>
      <p:ext uri="{BB962C8B-B14F-4D97-AF65-F5344CB8AC3E}">
        <p14:creationId xmlns:p14="http://schemas.microsoft.com/office/powerpoint/2010/main" val="7231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Jeroboam, rey del Norte (1Reyes 12)</a:t>
            </a:r>
            <a:endParaRPr lang="es-ES" dirty="0"/>
          </a:p>
        </p:txBody>
      </p:sp>
      <p:sp>
        <p:nvSpPr>
          <p:cNvPr id="3" name="Marcador de contenido 2"/>
          <p:cNvSpPr>
            <a:spLocks noGrp="1"/>
          </p:cNvSpPr>
          <p:nvPr>
            <p:ph idx="1"/>
          </p:nvPr>
        </p:nvSpPr>
        <p:spPr>
          <a:xfrm>
            <a:off x="838200" y="1505242"/>
            <a:ext cx="10515600" cy="5166013"/>
          </a:xfrm>
        </p:spPr>
        <p:txBody>
          <a:bodyPr>
            <a:normAutofit/>
          </a:bodyPr>
          <a:lstStyle/>
          <a:p>
            <a:pPr>
              <a:buFont typeface="Wingdings" panose="05000000000000000000" pitchFamily="2" charset="2"/>
              <a:buChar char="Ø"/>
            </a:pPr>
            <a:r>
              <a:rPr lang="es-NI" sz="3200" dirty="0" err="1" smtClean="0"/>
              <a:t>Siquem</a:t>
            </a:r>
            <a:r>
              <a:rPr lang="es-NI" sz="3200" dirty="0" smtClean="0"/>
              <a:t> es edificada (reconstruida) (V.25) </a:t>
            </a:r>
          </a:p>
          <a:p>
            <a:pPr>
              <a:buFont typeface="Wingdings" panose="05000000000000000000" pitchFamily="2" charset="2"/>
              <a:buChar char="Ø"/>
            </a:pPr>
            <a:r>
              <a:rPr lang="es-NI" sz="3200" dirty="0" smtClean="0"/>
              <a:t>Jeroboam tuvo temor de la adoración en Jerusalén (26-27)</a:t>
            </a:r>
          </a:p>
          <a:p>
            <a:pPr>
              <a:buFont typeface="Wingdings" panose="05000000000000000000" pitchFamily="2" charset="2"/>
              <a:buChar char="Ø"/>
            </a:pPr>
            <a:r>
              <a:rPr lang="es-NI" sz="3200" dirty="0" smtClean="0"/>
              <a:t>Dos becerros de oro en Betel  y  Dan  (V. 28,29) </a:t>
            </a:r>
            <a:endParaRPr lang="es-NI" sz="3200" dirty="0"/>
          </a:p>
          <a:p>
            <a:pPr>
              <a:buFont typeface="Wingdings" panose="05000000000000000000" pitchFamily="2" charset="2"/>
              <a:buChar char="Ø"/>
            </a:pPr>
            <a:endParaRPr lang="es-NI" sz="3200" b="1" dirty="0" smtClean="0">
              <a:solidFill>
                <a:srgbClr val="002060"/>
              </a:solidFill>
            </a:endParaRPr>
          </a:p>
          <a:p>
            <a:pPr>
              <a:buFont typeface="Wingdings" panose="05000000000000000000" pitchFamily="2" charset="2"/>
              <a:buChar char="Ø"/>
            </a:pPr>
            <a:r>
              <a:rPr lang="es-NI" sz="3200" b="1" dirty="0" smtClean="0">
                <a:solidFill>
                  <a:srgbClr val="002060"/>
                </a:solidFill>
              </a:rPr>
              <a:t>En Betel, al Sur:  </a:t>
            </a:r>
          </a:p>
          <a:p>
            <a:pPr lvl="1">
              <a:buFont typeface="Wingdings" panose="05000000000000000000" pitchFamily="2" charset="2"/>
              <a:buChar char="Ø"/>
            </a:pPr>
            <a:r>
              <a:rPr lang="es-NI" sz="3200" dirty="0" smtClean="0">
                <a:solidFill>
                  <a:srgbClr val="FF0000"/>
                </a:solidFill>
              </a:rPr>
              <a:t>escuela de profetas </a:t>
            </a:r>
            <a:r>
              <a:rPr lang="es-NI" sz="3200" dirty="0" smtClean="0"/>
              <a:t>(2Reyes 2:3); </a:t>
            </a:r>
          </a:p>
          <a:p>
            <a:pPr lvl="1">
              <a:buFont typeface="Wingdings" panose="05000000000000000000" pitchFamily="2" charset="2"/>
              <a:buChar char="Ø"/>
            </a:pPr>
            <a:r>
              <a:rPr lang="es-NI" sz="3200" dirty="0" smtClean="0">
                <a:solidFill>
                  <a:srgbClr val="FF0000"/>
                </a:solidFill>
              </a:rPr>
              <a:t>asociada a los patriarcas </a:t>
            </a:r>
            <a:r>
              <a:rPr lang="es-NI" sz="3200" dirty="0" smtClean="0"/>
              <a:t>(Génesis 12:8; 28:10-22)</a:t>
            </a:r>
          </a:p>
          <a:p>
            <a:pPr lvl="1">
              <a:buFont typeface="Wingdings" panose="05000000000000000000" pitchFamily="2" charset="2"/>
              <a:buChar char="Ø"/>
            </a:pPr>
            <a:r>
              <a:rPr lang="es-NI" sz="3200" dirty="0" smtClean="0"/>
              <a:t>Fue meta de peregrinación, antes de Jerusalén (1Samuel 10:3; Jueces 20:18, 26-28; 21:2) </a:t>
            </a:r>
            <a:endParaRPr lang="es-NI" sz="3200" dirty="0"/>
          </a:p>
          <a:p>
            <a:pPr lvl="2"/>
            <a:endParaRPr lang="es-NI" dirty="0" smtClean="0"/>
          </a:p>
        </p:txBody>
      </p:sp>
    </p:spTree>
    <p:extLst>
      <p:ext uri="{BB962C8B-B14F-4D97-AF65-F5344CB8AC3E}">
        <p14:creationId xmlns:p14="http://schemas.microsoft.com/office/powerpoint/2010/main" val="273645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normAutofit fontScale="92500" lnSpcReduction="10000"/>
          </a:bodyPr>
          <a:lstStyle/>
          <a:p>
            <a:pPr marL="0" indent="0">
              <a:buNone/>
            </a:pPr>
            <a:r>
              <a:rPr lang="es-NI" sz="4800" b="1" dirty="0" smtClean="0">
                <a:solidFill>
                  <a:srgbClr val="002060"/>
                </a:solidFill>
              </a:rPr>
              <a:t>Dan: </a:t>
            </a:r>
          </a:p>
          <a:p>
            <a:pPr>
              <a:buFont typeface="Wingdings" panose="05000000000000000000" pitchFamily="2" charset="2"/>
              <a:buChar char="§"/>
            </a:pPr>
            <a:r>
              <a:rPr lang="es-NI" sz="4400" b="1" dirty="0" smtClean="0"/>
              <a:t>Situada al Norte.</a:t>
            </a:r>
          </a:p>
          <a:p>
            <a:pPr>
              <a:buFont typeface="Wingdings" panose="05000000000000000000" pitchFamily="2" charset="2"/>
              <a:buChar char="§"/>
            </a:pPr>
            <a:r>
              <a:rPr lang="es-NI" sz="4400" b="1" dirty="0" smtClean="0"/>
              <a:t>Elegida para complacer las tribus aisladas.</a:t>
            </a:r>
          </a:p>
          <a:p>
            <a:pPr>
              <a:buFont typeface="Wingdings" panose="05000000000000000000" pitchFamily="2" charset="2"/>
              <a:buChar char="§"/>
            </a:pPr>
            <a:r>
              <a:rPr lang="es-NI" sz="4400" b="1" dirty="0" smtClean="0"/>
              <a:t>Ciudad considerada Santa desde los jueces (Jueces 17-18)</a:t>
            </a:r>
          </a:p>
          <a:p>
            <a:pPr>
              <a:buFont typeface="Wingdings" panose="05000000000000000000" pitchFamily="2" charset="2"/>
              <a:buChar char="§"/>
            </a:pPr>
            <a:r>
              <a:rPr lang="es-NI" sz="4400" b="1" dirty="0" smtClean="0"/>
              <a:t>Este santuario aun funcionaba en tiempos de Amós (8:14</a:t>
            </a:r>
            <a:r>
              <a:rPr lang="es-NI" sz="3200" b="1" dirty="0" smtClean="0"/>
              <a:t>)</a:t>
            </a:r>
            <a:endParaRPr lang="es-NI" sz="3200" b="1" dirty="0"/>
          </a:p>
          <a:p>
            <a:pPr marL="0" indent="0">
              <a:buNone/>
            </a:pPr>
            <a:endParaRPr lang="es-ES" sz="3200" dirty="0"/>
          </a:p>
        </p:txBody>
      </p:sp>
    </p:spTree>
    <p:extLst>
      <p:ext uri="{BB962C8B-B14F-4D97-AF65-F5344CB8AC3E}">
        <p14:creationId xmlns:p14="http://schemas.microsoft.com/office/powerpoint/2010/main" val="1471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8179" t="28702" r="10738" b="31206"/>
          <a:stretch/>
        </p:blipFill>
        <p:spPr>
          <a:xfrm>
            <a:off x="2601531" y="291548"/>
            <a:ext cx="6040193" cy="6457769"/>
          </a:xfrm>
          <a:prstGeom prst="rect">
            <a:avLst/>
          </a:prstGeom>
        </p:spPr>
      </p:pic>
      <p:pic>
        <p:nvPicPr>
          <p:cNvPr id="5" name="Imagen 4"/>
          <p:cNvPicPr>
            <a:picLocks noChangeAspect="1"/>
          </p:cNvPicPr>
          <p:nvPr/>
        </p:nvPicPr>
        <p:blipFill rotWithShape="1">
          <a:blip r:embed="rId2"/>
          <a:srcRect l="80745" t="27422" r="10738" b="60564"/>
          <a:stretch/>
        </p:blipFill>
        <p:spPr>
          <a:xfrm>
            <a:off x="2602522" y="3623463"/>
            <a:ext cx="1196745" cy="2146272"/>
          </a:xfrm>
          <a:prstGeom prst="rect">
            <a:avLst/>
          </a:prstGeom>
        </p:spPr>
      </p:pic>
    </p:spTree>
    <p:extLst>
      <p:ext uri="{BB962C8B-B14F-4D97-AF65-F5344CB8AC3E}">
        <p14:creationId xmlns:p14="http://schemas.microsoft.com/office/powerpoint/2010/main" val="34620511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Dos becerros de oro</a:t>
            </a:r>
            <a:endParaRPr lang="es-ES" dirty="0"/>
          </a:p>
        </p:txBody>
      </p:sp>
      <p:sp>
        <p:nvSpPr>
          <p:cNvPr id="3" name="Marcador de contenido 2"/>
          <p:cNvSpPr>
            <a:spLocks noGrp="1"/>
          </p:cNvSpPr>
          <p:nvPr>
            <p:ph idx="1"/>
          </p:nvPr>
        </p:nvSpPr>
        <p:spPr/>
        <p:txBody>
          <a:bodyPr/>
          <a:lstStyle/>
          <a:p>
            <a:pPr lvl="1"/>
            <a:r>
              <a:rPr lang="es-NI" sz="2800" dirty="0" smtClean="0"/>
              <a:t>En </a:t>
            </a:r>
            <a:r>
              <a:rPr lang="es-NI" sz="2800" dirty="0"/>
              <a:t>principio no se pretendía que fueran representaciones de Yahvé. </a:t>
            </a:r>
          </a:p>
          <a:p>
            <a:pPr lvl="1"/>
            <a:r>
              <a:rPr lang="es-NI" sz="2800" dirty="0" smtClean="0"/>
              <a:t>El </a:t>
            </a:r>
            <a:r>
              <a:rPr lang="es-NI" sz="2800" dirty="0"/>
              <a:t>arca y los querubines constituían el trono de Yahvé en el templo de Jerusalén, los becerros servían de trono o pedestal al mismo Yahvé en los nuevos templos </a:t>
            </a:r>
          </a:p>
          <a:p>
            <a:pPr lvl="1"/>
            <a:r>
              <a:rPr lang="es-NI" sz="2800" dirty="0"/>
              <a:t>Si se hubiera pretendido representar a Yahvé en los dos becerros, los profetas del norte no hubieran dejado de alzar su voz en contra. </a:t>
            </a:r>
          </a:p>
          <a:p>
            <a:pPr lvl="1"/>
            <a:r>
              <a:rPr lang="es-NI" sz="2800" dirty="0"/>
              <a:t>Por otra parte, el becerro era el animal que simbolizaba al dios cananeo Baal.</a:t>
            </a:r>
            <a:endParaRPr lang="es-ES" dirty="0"/>
          </a:p>
        </p:txBody>
      </p:sp>
    </p:spTree>
    <p:extLst>
      <p:ext uri="{BB962C8B-B14F-4D97-AF65-F5344CB8AC3E}">
        <p14:creationId xmlns:p14="http://schemas.microsoft.com/office/powerpoint/2010/main" val="38024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Los becerros de oro </a:t>
            </a:r>
            <a:r>
              <a:rPr lang="es-ES" dirty="0">
                <a:solidFill>
                  <a:srgbClr val="FF0000"/>
                </a:solidFill>
              </a:rPr>
              <a:t>(Oseas 8:5</a:t>
            </a:r>
            <a:r>
              <a:rPr lang="es-ES" dirty="0" smtClean="0">
                <a:solidFill>
                  <a:srgbClr val="FF0000"/>
                </a:solidFill>
              </a:rPr>
              <a:t>)</a:t>
            </a:r>
            <a:endParaRPr lang="es-ES" dirty="0"/>
          </a:p>
        </p:txBody>
      </p:sp>
      <p:sp>
        <p:nvSpPr>
          <p:cNvPr id="3" name="Marcador de contenido 2"/>
          <p:cNvSpPr>
            <a:spLocks noGrp="1"/>
          </p:cNvSpPr>
          <p:nvPr>
            <p:ph idx="1"/>
          </p:nvPr>
        </p:nvSpPr>
        <p:spPr>
          <a:xfrm>
            <a:off x="838200" y="1825624"/>
            <a:ext cx="10515600" cy="4600933"/>
          </a:xfrm>
        </p:spPr>
        <p:txBody>
          <a:bodyPr>
            <a:normAutofit lnSpcReduction="10000"/>
          </a:bodyPr>
          <a:lstStyle/>
          <a:p>
            <a:pPr>
              <a:buFont typeface="Wingdings" panose="05000000000000000000" pitchFamily="2" charset="2"/>
              <a:buChar char="Ø"/>
            </a:pPr>
            <a:r>
              <a:rPr lang="es-NI" sz="3600" b="1" dirty="0"/>
              <a:t>Una religión parecida (30-33)</a:t>
            </a:r>
          </a:p>
          <a:p>
            <a:pPr lvl="1">
              <a:buFont typeface="Wingdings" panose="05000000000000000000" pitchFamily="2" charset="2"/>
              <a:buChar char="Ø"/>
            </a:pPr>
            <a:r>
              <a:rPr lang="es-NI" sz="3600" dirty="0"/>
              <a:t>Fiesta que coincide con Judá , Quizás fiesta de los tabernáculos (Levíticos 23.33)</a:t>
            </a:r>
          </a:p>
          <a:p>
            <a:pPr lvl="1">
              <a:buFont typeface="Wingdings" panose="05000000000000000000" pitchFamily="2" charset="2"/>
              <a:buChar char="Ø"/>
            </a:pPr>
            <a:r>
              <a:rPr lang="es-NI" sz="3600" dirty="0"/>
              <a:t>Según el dictado de su propio corazón (v.33)</a:t>
            </a:r>
          </a:p>
          <a:p>
            <a:pPr lvl="1">
              <a:buFont typeface="Wingdings" panose="05000000000000000000" pitchFamily="2" charset="2"/>
              <a:buChar char="Ø"/>
            </a:pPr>
            <a:r>
              <a:rPr lang="es-NI" sz="3600" dirty="0"/>
              <a:t>¿pecar como conservador o como liberal?</a:t>
            </a:r>
          </a:p>
          <a:p>
            <a:pPr lvl="1">
              <a:buFont typeface="Wingdings" panose="05000000000000000000" pitchFamily="2" charset="2"/>
              <a:buChar char="Ø"/>
            </a:pPr>
            <a:r>
              <a:rPr lang="es-NI" sz="3600" dirty="0"/>
              <a:t>¿Qué si hacemos algo que no esta escrito? ¿seriamos condenados?</a:t>
            </a:r>
          </a:p>
          <a:p>
            <a:pPr lvl="1">
              <a:buFont typeface="Wingdings" panose="05000000000000000000" pitchFamily="2" charset="2"/>
              <a:buChar char="Ø"/>
            </a:pPr>
            <a:r>
              <a:rPr lang="es-NI" sz="3600" dirty="0"/>
              <a:t>Depende el objetivo y el equilibrio, sobre todo “La Palabra”</a:t>
            </a:r>
          </a:p>
          <a:p>
            <a:pPr marL="0" indent="0">
              <a:buNone/>
            </a:pPr>
            <a:endParaRPr lang="es-ES" dirty="0"/>
          </a:p>
        </p:txBody>
      </p:sp>
    </p:spTree>
    <p:extLst>
      <p:ext uri="{BB962C8B-B14F-4D97-AF65-F5344CB8AC3E}">
        <p14:creationId xmlns:p14="http://schemas.microsoft.com/office/powerpoint/2010/main" val="88841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Mejorando el culto a Dios.</a:t>
            </a:r>
            <a:endParaRPr lang="es-ES" b="1" dirty="0"/>
          </a:p>
        </p:txBody>
      </p:sp>
      <p:sp>
        <p:nvSpPr>
          <p:cNvPr id="3" name="Marcador de contenido 2"/>
          <p:cNvSpPr>
            <a:spLocks noGrp="1"/>
          </p:cNvSpPr>
          <p:nvPr>
            <p:ph idx="1"/>
          </p:nvPr>
        </p:nvSpPr>
        <p:spPr>
          <a:xfrm>
            <a:off x="838200" y="1690688"/>
            <a:ext cx="10515600" cy="4977397"/>
          </a:xfrm>
        </p:spPr>
        <p:txBody>
          <a:bodyPr>
            <a:normAutofit lnSpcReduction="10000"/>
          </a:bodyPr>
          <a:lstStyle/>
          <a:p>
            <a:pPr marL="0" indent="0">
              <a:buNone/>
            </a:pPr>
            <a:r>
              <a:rPr lang="es-NI" dirty="0" smtClean="0"/>
              <a:t>¿Cómo mejorarías el culto a Dios? </a:t>
            </a:r>
          </a:p>
          <a:p>
            <a:pPr marL="0" indent="0">
              <a:buNone/>
            </a:pPr>
            <a:r>
              <a:rPr lang="es-NI" dirty="0" smtClean="0"/>
              <a:t>¿Qué cambiarias en tu congregación? </a:t>
            </a:r>
          </a:p>
          <a:p>
            <a:pPr marL="0" indent="0">
              <a:buNone/>
            </a:pPr>
            <a:r>
              <a:rPr lang="es-NI" dirty="0" smtClean="0"/>
              <a:t>¿Qué crees que es obsoleto?</a:t>
            </a:r>
          </a:p>
          <a:p>
            <a:pPr marL="0" indent="0">
              <a:buNone/>
            </a:pPr>
            <a:endParaRPr lang="es-NI" dirty="0"/>
          </a:p>
          <a:p>
            <a:pPr marL="0" indent="0">
              <a:buNone/>
            </a:pPr>
            <a:r>
              <a:rPr lang="es-NI" dirty="0" smtClean="0"/>
              <a:t>Ideas erradas en la religión.</a:t>
            </a:r>
          </a:p>
          <a:p>
            <a:pPr marL="0" indent="0">
              <a:buNone/>
            </a:pPr>
            <a:endParaRPr lang="es-NI" dirty="0"/>
          </a:p>
          <a:p>
            <a:r>
              <a:rPr lang="es-NI" dirty="0" smtClean="0"/>
              <a:t>comodidad en lugar de su compromiso.</a:t>
            </a:r>
          </a:p>
          <a:p>
            <a:r>
              <a:rPr lang="es-NI" dirty="0" smtClean="0"/>
              <a:t>Cualquier muestra de adoración es buena.</a:t>
            </a:r>
          </a:p>
          <a:p>
            <a:r>
              <a:rPr lang="es-NI" dirty="0" smtClean="0"/>
              <a:t>No hay problema si lo hacemos con buenas intenciones.</a:t>
            </a:r>
          </a:p>
          <a:p>
            <a:r>
              <a:rPr lang="es-NI" dirty="0" smtClean="0"/>
              <a:t>Valorar los beneficios en lugar del costo.</a:t>
            </a:r>
          </a:p>
          <a:p>
            <a:endParaRPr lang="es-NI" dirty="0"/>
          </a:p>
        </p:txBody>
      </p:sp>
    </p:spTree>
    <p:extLst>
      <p:ext uri="{BB962C8B-B14F-4D97-AF65-F5344CB8AC3E}">
        <p14:creationId xmlns:p14="http://schemas.microsoft.com/office/powerpoint/2010/main" val="368518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barn(inVertical)">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Cristianismo verdadero o falso</a:t>
            </a:r>
            <a:endParaRPr lang="es-ES" dirty="0"/>
          </a:p>
        </p:txBody>
      </p:sp>
      <p:sp>
        <p:nvSpPr>
          <p:cNvPr id="3" name="Marcador de contenido 2"/>
          <p:cNvSpPr>
            <a:spLocks noGrp="1"/>
          </p:cNvSpPr>
          <p:nvPr>
            <p:ph idx="1"/>
          </p:nvPr>
        </p:nvSpPr>
        <p:spPr/>
        <p:txBody>
          <a:bodyPr/>
          <a:lstStyle/>
          <a:p>
            <a:pPr>
              <a:buFont typeface="Wingdings" panose="05000000000000000000" pitchFamily="2" charset="2"/>
              <a:buChar char="Ø"/>
            </a:pPr>
            <a:r>
              <a:rPr lang="es-NI" dirty="0" smtClean="0"/>
              <a:t>¿Qué nos convierte en la Iglesia de Cristo? </a:t>
            </a:r>
          </a:p>
          <a:p>
            <a:pPr marL="0" indent="0">
              <a:buNone/>
            </a:pPr>
            <a:endParaRPr lang="es-NI" dirty="0" smtClean="0"/>
          </a:p>
          <a:p>
            <a:pPr>
              <a:buFont typeface="Wingdings" panose="05000000000000000000" pitchFamily="2" charset="2"/>
              <a:buChar char="Ø"/>
            </a:pPr>
            <a:r>
              <a:rPr lang="es-NI" dirty="0" smtClean="0"/>
              <a:t>Satanás también imita la religión (2 Tesalonicenses 2:4)</a:t>
            </a:r>
          </a:p>
          <a:p>
            <a:pPr lvl="1">
              <a:buFont typeface="Wingdings" panose="05000000000000000000" pitchFamily="2" charset="2"/>
              <a:buChar char="Ø"/>
            </a:pPr>
            <a:r>
              <a:rPr lang="es-NI" dirty="0" smtClean="0"/>
              <a:t>Se opone a Dios</a:t>
            </a:r>
          </a:p>
          <a:p>
            <a:pPr lvl="1">
              <a:buFont typeface="Wingdings" panose="05000000000000000000" pitchFamily="2" charset="2"/>
              <a:buChar char="Ø"/>
            </a:pPr>
            <a:r>
              <a:rPr lang="es-NI" dirty="0" smtClean="0"/>
              <a:t>Imita a Dios.</a:t>
            </a:r>
            <a:endParaRPr lang="es-NI" dirty="0"/>
          </a:p>
          <a:p>
            <a:pPr>
              <a:buFont typeface="Wingdings" panose="05000000000000000000" pitchFamily="2" charset="2"/>
              <a:buChar char="Ø"/>
            </a:pPr>
            <a:endParaRPr lang="es-NI" dirty="0" smtClean="0"/>
          </a:p>
          <a:p>
            <a:pPr>
              <a:buFont typeface="Wingdings" panose="05000000000000000000" pitchFamily="2" charset="2"/>
              <a:buChar char="Ø"/>
            </a:pPr>
            <a:r>
              <a:rPr lang="es-NI" dirty="0" smtClean="0"/>
              <a:t>Advertencia a la iglesia en Éfeso (Apocalipsis 2:5)</a:t>
            </a:r>
            <a:endParaRPr lang="es-ES" dirty="0" smtClean="0"/>
          </a:p>
        </p:txBody>
      </p:sp>
    </p:spTree>
    <p:extLst>
      <p:ext uri="{BB962C8B-B14F-4D97-AF65-F5344CB8AC3E}">
        <p14:creationId xmlns:p14="http://schemas.microsoft.com/office/powerpoint/2010/main" val="134380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heel(1)">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3">
                                            <p:txEl>
                                              <p:pRg st="6" end="6"/>
                                            </p:txEl>
                                          </p:spTgt>
                                        </p:tgtEl>
                                        <p:attrNameLst>
                                          <p:attrName>r</p:attrName>
                                        </p:attrNameLst>
                                      </p:cBhvr>
                                    </p:animRot>
                                    <p:animRot by="-240000">
                                      <p:cBhvr>
                                        <p:cTn id="49" dur="200" fill="hold">
                                          <p:stCondLst>
                                            <p:cond delay="200"/>
                                          </p:stCondLst>
                                        </p:cTn>
                                        <p:tgtEl>
                                          <p:spTgt spid="3">
                                            <p:txEl>
                                              <p:pRg st="6" end="6"/>
                                            </p:txEl>
                                          </p:spTgt>
                                        </p:tgtEl>
                                        <p:attrNameLst>
                                          <p:attrName>r</p:attrName>
                                        </p:attrNameLst>
                                      </p:cBhvr>
                                    </p:animRot>
                                    <p:animRot by="240000">
                                      <p:cBhvr>
                                        <p:cTn id="50" dur="200" fill="hold">
                                          <p:stCondLst>
                                            <p:cond delay="400"/>
                                          </p:stCondLst>
                                        </p:cTn>
                                        <p:tgtEl>
                                          <p:spTgt spid="3">
                                            <p:txEl>
                                              <p:pRg st="6" end="6"/>
                                            </p:txEl>
                                          </p:spTgt>
                                        </p:tgtEl>
                                        <p:attrNameLst>
                                          <p:attrName>r</p:attrName>
                                        </p:attrNameLst>
                                      </p:cBhvr>
                                    </p:animRot>
                                    <p:animRot by="-240000">
                                      <p:cBhvr>
                                        <p:cTn id="51" dur="200" fill="hold">
                                          <p:stCondLst>
                                            <p:cond delay="600"/>
                                          </p:stCondLst>
                                        </p:cTn>
                                        <p:tgtEl>
                                          <p:spTgt spid="3">
                                            <p:txEl>
                                              <p:pRg st="6" end="6"/>
                                            </p:txEl>
                                          </p:spTgt>
                                        </p:tgtEl>
                                        <p:attrNameLst>
                                          <p:attrName>r</p:attrName>
                                        </p:attrNameLst>
                                      </p:cBhvr>
                                    </p:animRot>
                                    <p:animRot by="120000">
                                      <p:cBhvr>
                                        <p:cTn id="52" dur="200" fill="hold">
                                          <p:stCondLst>
                                            <p:cond delay="80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3794" y="0"/>
            <a:ext cx="5143500" cy="6858000"/>
          </a:xfrm>
          <a:prstGeom prst="rect">
            <a:avLst/>
          </a:prstGeom>
        </p:spPr>
      </p:pic>
    </p:spTree>
    <p:extLst>
      <p:ext uri="{BB962C8B-B14F-4D97-AF65-F5344CB8AC3E}">
        <p14:creationId xmlns:p14="http://schemas.microsoft.com/office/powerpoint/2010/main" val="1437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1 y 2 Reyes</a:t>
            </a:r>
            <a:endParaRPr lang="es-ES" dirty="0"/>
          </a:p>
        </p:txBody>
      </p:sp>
      <p:sp>
        <p:nvSpPr>
          <p:cNvPr id="3" name="Marcador de contenido 2"/>
          <p:cNvSpPr>
            <a:spLocks noGrp="1"/>
          </p:cNvSpPr>
          <p:nvPr>
            <p:ph idx="1"/>
          </p:nvPr>
        </p:nvSpPr>
        <p:spPr/>
        <p:txBody>
          <a:bodyPr/>
          <a:lstStyle/>
          <a:p>
            <a:pPr>
              <a:buFont typeface="Wingdings" panose="05000000000000000000" pitchFamily="2" charset="2"/>
              <a:buChar char="§"/>
            </a:pPr>
            <a:r>
              <a:rPr lang="es-NI" dirty="0" smtClean="0"/>
              <a:t>La Biblia Hebrea considero 1 y 2 Reyes como un solo volumen (lo mismo paso con 1 y 2 Samuel).</a:t>
            </a:r>
            <a:r>
              <a:rPr lang="es-ES" dirty="0" smtClean="0"/>
              <a:t> </a:t>
            </a:r>
            <a:endParaRPr lang="es-ES" dirty="0"/>
          </a:p>
          <a:p>
            <a:pPr>
              <a:buFont typeface="Wingdings" panose="05000000000000000000" pitchFamily="2" charset="2"/>
              <a:buChar char="§"/>
            </a:pPr>
            <a:r>
              <a:rPr lang="es-NI" dirty="0" smtClean="0"/>
              <a:t>Probablemente por eso Josefo (I siglo d.C) considero que eran 22 los libros del antiguo testamento.</a:t>
            </a:r>
          </a:p>
          <a:p>
            <a:pPr>
              <a:buFont typeface="Wingdings" panose="05000000000000000000" pitchFamily="2" charset="2"/>
              <a:buChar char="§"/>
            </a:pPr>
            <a:r>
              <a:rPr lang="es-NI" dirty="0" smtClean="0"/>
              <a:t>Los Judíos alejandrinos reunieron los dos libros de Samuel y los dos libros de los Reyes como libros de los “reinos” (basileion), luego los subdividieron en cuatro libros de los reinos.</a:t>
            </a:r>
          </a:p>
          <a:p>
            <a:pPr>
              <a:buFont typeface="Wingdings" panose="05000000000000000000" pitchFamily="2" charset="2"/>
              <a:buChar char="§"/>
            </a:pPr>
            <a:r>
              <a:rPr lang="es-NI" dirty="0" smtClean="0"/>
              <a:t>La vulgata latina adopto la división entre Samuel y Reyes. Estableció los títulos que la iglesia occidental utiliza hasta hoy. </a:t>
            </a:r>
          </a:p>
        </p:txBody>
      </p:sp>
    </p:spTree>
    <p:extLst>
      <p:ext uri="{BB962C8B-B14F-4D97-AF65-F5344CB8AC3E}">
        <p14:creationId xmlns:p14="http://schemas.microsoft.com/office/powerpoint/2010/main" val="15824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1030" name="Picture 6" descr="Resultado de imagen para el varon de DIos profetizando contra jeroboam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68" y="0"/>
            <a:ext cx="10556383"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2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heel(1)">
                                      <p:cBhvr>
                                        <p:cTn id="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a:t>Jeroboam, rey del Norte (1Reyes </a:t>
            </a:r>
            <a:r>
              <a:rPr lang="es-NI" b="1" dirty="0" smtClean="0"/>
              <a:t>13)</a:t>
            </a:r>
            <a:endParaRPr lang="es-ES" b="1" dirty="0"/>
          </a:p>
        </p:txBody>
      </p:sp>
      <p:sp>
        <p:nvSpPr>
          <p:cNvPr id="3" name="Marcador de contenido 2"/>
          <p:cNvSpPr>
            <a:spLocks noGrp="1"/>
          </p:cNvSpPr>
          <p:nvPr>
            <p:ph idx="1"/>
          </p:nvPr>
        </p:nvSpPr>
        <p:spPr>
          <a:xfrm>
            <a:off x="838200" y="1690688"/>
            <a:ext cx="10515600" cy="4907059"/>
          </a:xfrm>
        </p:spPr>
        <p:txBody>
          <a:bodyPr>
            <a:normAutofit lnSpcReduction="10000"/>
          </a:bodyPr>
          <a:lstStyle/>
          <a:p>
            <a:pPr marL="0" indent="0">
              <a:buNone/>
            </a:pPr>
            <a:r>
              <a:rPr lang="es-NI" sz="3500" dirty="0" smtClean="0">
                <a:solidFill>
                  <a:srgbClr val="002060"/>
                </a:solidFill>
              </a:rPr>
              <a:t>Profeta:</a:t>
            </a:r>
          </a:p>
          <a:p>
            <a:pPr marL="0" indent="0">
              <a:buNone/>
            </a:pPr>
            <a:r>
              <a:rPr lang="es-NI" dirty="0" smtClean="0">
                <a:solidFill>
                  <a:srgbClr val="002060"/>
                </a:solidFill>
              </a:rPr>
              <a:t>El varón de Dios</a:t>
            </a:r>
          </a:p>
          <a:p>
            <a:pPr>
              <a:buFont typeface="Wingdings" panose="05000000000000000000" pitchFamily="2" charset="2"/>
              <a:buChar char="Ø"/>
            </a:pPr>
            <a:r>
              <a:rPr lang="es-NI" dirty="0" smtClean="0"/>
              <a:t>Anticipa el nacimiento de Josías.</a:t>
            </a:r>
          </a:p>
          <a:p>
            <a:pPr>
              <a:buFont typeface="Wingdings" panose="05000000000000000000" pitchFamily="2" charset="2"/>
              <a:buChar char="Ø"/>
            </a:pPr>
            <a:r>
              <a:rPr lang="es-NI" dirty="0" smtClean="0"/>
              <a:t>Se anticipa Samaria sin ser aun construida ( 32)</a:t>
            </a:r>
          </a:p>
          <a:p>
            <a:pPr>
              <a:buFont typeface="Wingdings" panose="05000000000000000000" pitchFamily="2" charset="2"/>
              <a:buChar char="Ø"/>
            </a:pPr>
            <a:r>
              <a:rPr lang="es-NI" dirty="0" smtClean="0"/>
              <a:t>Juicio sobre Israel y su altar profano.</a:t>
            </a:r>
          </a:p>
          <a:p>
            <a:pPr>
              <a:buFont typeface="Wingdings" panose="05000000000000000000" pitchFamily="2" charset="2"/>
              <a:buChar char="Ø"/>
            </a:pPr>
            <a:r>
              <a:rPr lang="es-NI" dirty="0" smtClean="0"/>
              <a:t>La mano de Jeroboam se seca. (v.4)</a:t>
            </a:r>
          </a:p>
          <a:p>
            <a:pPr lvl="1">
              <a:buFont typeface="Wingdings" panose="05000000000000000000" pitchFamily="2" charset="2"/>
              <a:buChar char="Ø"/>
            </a:pPr>
            <a:r>
              <a:rPr lang="es-NI" dirty="0" smtClean="0"/>
              <a:t>No pide a su dios que la restaure, sino a Yahvé</a:t>
            </a:r>
          </a:p>
          <a:p>
            <a:pPr>
              <a:buFont typeface="Wingdings" panose="05000000000000000000" pitchFamily="2" charset="2"/>
              <a:buChar char="Ø"/>
            </a:pPr>
            <a:r>
              <a:rPr lang="es-NI" dirty="0" smtClean="0"/>
              <a:t>Mandatos al varón de Dios:</a:t>
            </a:r>
          </a:p>
          <a:p>
            <a:pPr marL="0" indent="0">
              <a:buNone/>
            </a:pPr>
            <a:r>
              <a:rPr lang="es-NI" dirty="0" smtClean="0"/>
              <a:t>1- No regresar por el mismo camino.</a:t>
            </a:r>
          </a:p>
          <a:p>
            <a:pPr marL="0" indent="0">
              <a:buNone/>
            </a:pPr>
            <a:r>
              <a:rPr lang="es-NI" dirty="0" smtClean="0"/>
              <a:t>2- No comas, ni bebas.</a:t>
            </a:r>
            <a:endParaRPr lang="es-NI" dirty="0"/>
          </a:p>
          <a:p>
            <a:pPr marL="0" indent="0">
              <a:buNone/>
            </a:pPr>
            <a:endParaRPr lang="es-NI" dirty="0"/>
          </a:p>
        </p:txBody>
      </p:sp>
    </p:spTree>
    <p:extLst>
      <p:ext uri="{BB962C8B-B14F-4D97-AF65-F5344CB8AC3E}">
        <p14:creationId xmlns:p14="http://schemas.microsoft.com/office/powerpoint/2010/main" val="10536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ircle(in)">
                                      <p:cBhvr>
                                        <p:cTn id="35" dur="2000"/>
                                        <p:tgtEl>
                                          <p:spTgt spid="3">
                                            <p:txEl>
                                              <p:pRg st="8" end="8"/>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circle(in)">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7452" y="731520"/>
            <a:ext cx="10986868" cy="5809957"/>
          </a:xfrm>
        </p:spPr>
        <p:txBody>
          <a:bodyPr>
            <a:normAutofit lnSpcReduction="10000"/>
          </a:bodyPr>
          <a:lstStyle/>
          <a:p>
            <a:pPr marL="0" indent="0">
              <a:buNone/>
            </a:pPr>
            <a:r>
              <a:rPr lang="es-NI" sz="3200" b="1" dirty="0"/>
              <a:t>Dos </a:t>
            </a:r>
            <a:r>
              <a:rPr lang="es-NI" sz="3200" b="1" dirty="0" smtClean="0"/>
              <a:t>asechanzas al varón de Dios :</a:t>
            </a:r>
            <a:endParaRPr lang="es-NI" sz="3200" b="1" dirty="0"/>
          </a:p>
          <a:p>
            <a:pPr marL="0" indent="0">
              <a:buNone/>
            </a:pPr>
            <a:r>
              <a:rPr lang="es-NI" sz="3200" dirty="0"/>
              <a:t>1- Jeroboam</a:t>
            </a:r>
            <a:r>
              <a:rPr lang="es-NI" sz="3200" dirty="0" smtClean="0"/>
              <a:t>. </a:t>
            </a:r>
            <a:endParaRPr lang="es-NI" sz="3200" dirty="0"/>
          </a:p>
          <a:p>
            <a:pPr marL="0" indent="0">
              <a:buNone/>
            </a:pPr>
            <a:r>
              <a:rPr lang="es-NI" sz="3200" dirty="0"/>
              <a:t>2- El profeta viejo</a:t>
            </a:r>
            <a:r>
              <a:rPr lang="es-NI" sz="3200" dirty="0" smtClean="0"/>
              <a:t>.</a:t>
            </a:r>
          </a:p>
          <a:p>
            <a:pPr marL="0" indent="0">
              <a:buNone/>
            </a:pPr>
            <a:endParaRPr lang="es-NI" sz="3200" dirty="0"/>
          </a:p>
          <a:p>
            <a:pPr marL="0" indent="0">
              <a:buNone/>
            </a:pPr>
            <a:r>
              <a:rPr lang="es-NI" sz="3200" dirty="0" smtClean="0"/>
              <a:t>Satanás aprovecha la necesidad, a veces </a:t>
            </a:r>
            <a:r>
              <a:rPr lang="es-NI" sz="3200" dirty="0" smtClean="0"/>
              <a:t>trata engaña </a:t>
            </a:r>
            <a:r>
              <a:rPr lang="es-NI" sz="3200" dirty="0" smtClean="0"/>
              <a:t>con la Palabra (Tentación de Jesús)</a:t>
            </a:r>
            <a:endParaRPr lang="es-NI" sz="3200" dirty="0"/>
          </a:p>
          <a:p>
            <a:r>
              <a:rPr lang="es-NI" sz="3200" dirty="0" smtClean="0"/>
              <a:t>¿Son acechados en este tiempo los siervos de Dios?</a:t>
            </a:r>
          </a:p>
          <a:p>
            <a:r>
              <a:rPr lang="es-NI" sz="3200" dirty="0" smtClean="0"/>
              <a:t>Si el enemigo falla en una estrategia buscará otra ¿estas preparado?</a:t>
            </a:r>
          </a:p>
          <a:p>
            <a:r>
              <a:rPr lang="es-NI" sz="3200" dirty="0" smtClean="0"/>
              <a:t>También se nos ofrece el mundo (1Juan 15-17)</a:t>
            </a:r>
          </a:p>
          <a:p>
            <a:r>
              <a:rPr lang="es-NI" sz="3200" dirty="0" smtClean="0"/>
              <a:t>Hay un león que busca a quien devorar (1 Pedro 5:8)</a:t>
            </a:r>
            <a:endParaRPr lang="es-NI" sz="3200" dirty="0"/>
          </a:p>
          <a:p>
            <a:pPr marL="0" indent="0">
              <a:buNone/>
            </a:pPr>
            <a:endParaRPr lang="es-ES" dirty="0"/>
          </a:p>
        </p:txBody>
      </p:sp>
    </p:spTree>
    <p:extLst>
      <p:ext uri="{BB962C8B-B14F-4D97-AF65-F5344CB8AC3E}">
        <p14:creationId xmlns:p14="http://schemas.microsoft.com/office/powerpoint/2010/main" val="12998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ircle(in)">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El varón de Dios.</a:t>
            </a:r>
            <a:endParaRPr lang="es-ES" b="1" dirty="0"/>
          </a:p>
        </p:txBody>
      </p:sp>
      <p:sp>
        <p:nvSpPr>
          <p:cNvPr id="3" name="Marcador de contenido 2"/>
          <p:cNvSpPr>
            <a:spLocks noGrp="1"/>
          </p:cNvSpPr>
          <p:nvPr>
            <p:ph idx="1"/>
          </p:nvPr>
        </p:nvSpPr>
        <p:spPr/>
        <p:txBody>
          <a:bodyPr/>
          <a:lstStyle/>
          <a:p>
            <a:pPr>
              <a:buFont typeface="Wingdings" panose="05000000000000000000" pitchFamily="2" charset="2"/>
              <a:buChar char="Ø"/>
            </a:pPr>
            <a:r>
              <a:rPr lang="es-NI" dirty="0" smtClean="0"/>
              <a:t>¿Por qué no se menciona castigo para el viejo profeta?</a:t>
            </a:r>
          </a:p>
          <a:p>
            <a:pPr>
              <a:buFont typeface="Wingdings" panose="05000000000000000000" pitchFamily="2" charset="2"/>
              <a:buChar char="Ø"/>
            </a:pPr>
            <a:endParaRPr lang="es-NI" dirty="0"/>
          </a:p>
          <a:p>
            <a:pPr>
              <a:buFont typeface="Wingdings" panose="05000000000000000000" pitchFamily="2" charset="2"/>
              <a:buChar char="Ø"/>
            </a:pPr>
            <a:r>
              <a:rPr lang="es-NI" dirty="0" smtClean="0"/>
              <a:t>No importa el cargo que tengas ahora, no te protegerá de la ira de Dios. </a:t>
            </a:r>
          </a:p>
          <a:p>
            <a:pPr>
              <a:buFont typeface="Wingdings" panose="05000000000000000000" pitchFamily="2" charset="2"/>
              <a:buChar char="Ø"/>
            </a:pPr>
            <a:endParaRPr lang="es-NI" dirty="0" smtClean="0"/>
          </a:p>
          <a:p>
            <a:pPr>
              <a:buFont typeface="Wingdings" panose="05000000000000000000" pitchFamily="2" charset="2"/>
              <a:buChar char="Ø"/>
            </a:pPr>
            <a:r>
              <a:rPr lang="es-NI" dirty="0" smtClean="0"/>
              <a:t>No importa si has servido muchos años, la desobediencia y el pecado se paga.</a:t>
            </a:r>
          </a:p>
          <a:p>
            <a:pPr marL="0" indent="0">
              <a:buNone/>
            </a:pPr>
            <a:endParaRPr lang="es-NI" dirty="0" smtClean="0"/>
          </a:p>
          <a:p>
            <a:pPr marL="0" indent="0">
              <a:buNone/>
            </a:pPr>
            <a:endParaRPr lang="es-ES" dirty="0"/>
          </a:p>
        </p:txBody>
      </p:sp>
    </p:spTree>
    <p:extLst>
      <p:ext uri="{BB962C8B-B14F-4D97-AF65-F5344CB8AC3E}">
        <p14:creationId xmlns:p14="http://schemas.microsoft.com/office/powerpoint/2010/main" val="9105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NI" b="1" dirty="0" smtClean="0"/>
              <a:t>Jeroboam, el que hizo pecar a Israel </a:t>
            </a:r>
            <a:br>
              <a:rPr lang="es-NI" b="1" dirty="0" smtClean="0"/>
            </a:br>
            <a:r>
              <a:rPr lang="es-NI" b="1" dirty="0" smtClean="0"/>
              <a:t>(1 Reyes 14:16)</a:t>
            </a:r>
            <a:endParaRPr lang="es-ES" b="1" dirty="0"/>
          </a:p>
        </p:txBody>
      </p:sp>
      <p:sp>
        <p:nvSpPr>
          <p:cNvPr id="3" name="Marcador de contenido 2"/>
          <p:cNvSpPr>
            <a:spLocks noGrp="1"/>
          </p:cNvSpPr>
          <p:nvPr>
            <p:ph idx="1"/>
          </p:nvPr>
        </p:nvSpPr>
        <p:spPr>
          <a:xfrm>
            <a:off x="838200" y="1825624"/>
            <a:ext cx="10515600" cy="4758055"/>
          </a:xfrm>
        </p:spPr>
        <p:txBody>
          <a:bodyPr>
            <a:normAutofit fontScale="85000" lnSpcReduction="20000"/>
          </a:bodyPr>
          <a:lstStyle/>
          <a:p>
            <a:r>
              <a:rPr lang="es-NI" sz="3200" dirty="0" smtClean="0"/>
              <a:t>Introdujo la idolatría, la cual se convirtió en un problema serio, hasta que el reino del norte desapareció por completo.</a:t>
            </a:r>
          </a:p>
          <a:p>
            <a:endParaRPr lang="es-NI" sz="3200" dirty="0" smtClean="0"/>
          </a:p>
          <a:p>
            <a:r>
              <a:rPr lang="es-NI" sz="3200" dirty="0" smtClean="0"/>
              <a:t>Profecia </a:t>
            </a:r>
            <a:r>
              <a:rPr lang="es-NI" sz="3200" dirty="0" smtClean="0"/>
              <a:t>de </a:t>
            </a:r>
            <a:r>
              <a:rPr lang="es-NI" sz="3200" dirty="0" err="1" smtClean="0"/>
              <a:t>Ahías</a:t>
            </a:r>
            <a:r>
              <a:rPr lang="es-NI" sz="3200" dirty="0" smtClean="0"/>
              <a:t>:</a:t>
            </a:r>
          </a:p>
          <a:p>
            <a:pPr marL="0" indent="0">
              <a:buNone/>
            </a:pPr>
            <a:endParaRPr lang="es-ES" sz="3200" dirty="0" smtClean="0"/>
          </a:p>
          <a:p>
            <a:pPr marL="514350" indent="-514350">
              <a:buFont typeface="+mj-lt"/>
              <a:buAutoNum type="arabicPeriod"/>
            </a:pPr>
            <a:r>
              <a:rPr lang="es-NI" sz="3200" dirty="0" smtClean="0"/>
              <a:t>Extirparé todo Hombre de la casa de Jeroboam (V.10)</a:t>
            </a:r>
            <a:endParaRPr lang="es-NI" sz="3200" dirty="0"/>
          </a:p>
          <a:p>
            <a:pPr marL="514350" indent="-514350">
              <a:buFont typeface="+mj-lt"/>
              <a:buAutoNum type="arabicPeriod"/>
            </a:pPr>
            <a:r>
              <a:rPr lang="es-NI" sz="3200" dirty="0" smtClean="0"/>
              <a:t>Serán familia sin sepulcro, excepto el hijo de Jeroboam (v.11,12,13)</a:t>
            </a:r>
          </a:p>
          <a:p>
            <a:pPr marL="514350" indent="-514350">
              <a:buFont typeface="+mj-lt"/>
              <a:buAutoNum type="arabicPeriod"/>
            </a:pPr>
            <a:r>
              <a:rPr lang="es-NI" sz="3200" dirty="0"/>
              <a:t> Dios levantaría un rey para que tomara posesión de Israel y los esparciera. Aquí está aludiendo a la invasión y esclavitud de los asirios en un futuro no muy lejano. Asimismo, da la razón clara de todo el juicio: “por los pecados de Jeroboam, el cual pecó, y ha hecho pecar a Israel” (v. 16).</a:t>
            </a:r>
            <a:endParaRPr lang="es-NI" sz="3200" dirty="0" smtClean="0"/>
          </a:p>
        </p:txBody>
      </p:sp>
    </p:spTree>
    <p:extLst>
      <p:ext uri="{BB962C8B-B14F-4D97-AF65-F5344CB8AC3E}">
        <p14:creationId xmlns:p14="http://schemas.microsoft.com/office/powerpoint/2010/main" val="385646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Reflexiones</a:t>
            </a:r>
            <a:endParaRPr lang="es-ES" b="1" dirty="0"/>
          </a:p>
        </p:txBody>
      </p:sp>
      <p:sp>
        <p:nvSpPr>
          <p:cNvPr id="3" name="Marcador de contenido 2"/>
          <p:cNvSpPr>
            <a:spLocks noGrp="1"/>
          </p:cNvSpPr>
          <p:nvPr>
            <p:ph idx="1"/>
          </p:nvPr>
        </p:nvSpPr>
        <p:spPr/>
        <p:txBody>
          <a:bodyPr>
            <a:normAutofit fontScale="92500" lnSpcReduction="10000"/>
          </a:bodyPr>
          <a:lstStyle/>
          <a:p>
            <a:pPr marL="514350" indent="-514350">
              <a:buFont typeface="+mj-lt"/>
              <a:buAutoNum type="arabicPeriod"/>
            </a:pPr>
            <a:r>
              <a:rPr lang="es-NI" sz="4400" dirty="0"/>
              <a:t>¿Podría alguien hacer pecar a la iglesia? </a:t>
            </a:r>
          </a:p>
          <a:p>
            <a:pPr marL="0" indent="0">
              <a:buNone/>
            </a:pPr>
            <a:r>
              <a:rPr lang="es-NI" sz="4400" dirty="0" smtClean="0"/>
              <a:t>	¡</a:t>
            </a:r>
            <a:r>
              <a:rPr lang="es-NI" sz="4400" dirty="0"/>
              <a:t>Cuidado! ¡Hay graves consecuencias</a:t>
            </a:r>
            <a:r>
              <a:rPr lang="es-NI" sz="4400" dirty="0" smtClean="0"/>
              <a:t>!</a:t>
            </a:r>
          </a:p>
          <a:p>
            <a:pPr marL="0" indent="0">
              <a:buNone/>
            </a:pPr>
            <a:endParaRPr lang="es-NI" dirty="0" smtClean="0"/>
          </a:p>
          <a:p>
            <a:pPr marL="0" indent="0">
              <a:buNone/>
            </a:pPr>
            <a:r>
              <a:rPr lang="es-NI" sz="4400" dirty="0" smtClean="0"/>
              <a:t>2- ¿Qué tipo de hombre pondrías como lideres en la iglesia? (1Reyes  13.33) </a:t>
            </a:r>
          </a:p>
          <a:p>
            <a:pPr marL="0" indent="0">
              <a:buNone/>
            </a:pPr>
            <a:endParaRPr lang="es-NI" sz="4400" dirty="0" smtClean="0"/>
          </a:p>
          <a:p>
            <a:pPr marL="0" indent="0">
              <a:buNone/>
            </a:pPr>
            <a:r>
              <a:rPr lang="es-NI" sz="4400" dirty="0" smtClean="0"/>
              <a:t>3- ¿Qué serian esos requisitos para ser un líder?</a:t>
            </a:r>
            <a:endParaRPr lang="es-NI" sz="4400" dirty="0"/>
          </a:p>
          <a:p>
            <a:pPr marL="0" indent="0">
              <a:buNone/>
            </a:pPr>
            <a:endParaRPr lang="es-ES" dirty="0"/>
          </a:p>
        </p:txBody>
      </p:sp>
    </p:spTree>
    <p:extLst>
      <p:ext uri="{BB962C8B-B14F-4D97-AF65-F5344CB8AC3E}">
        <p14:creationId xmlns:p14="http://schemas.microsoft.com/office/powerpoint/2010/main" val="28305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76775"/>
            <a:ext cx="10515600" cy="6049108"/>
          </a:xfrm>
        </p:spPr>
        <p:txBody>
          <a:bodyPr/>
          <a:lstStyle/>
          <a:p>
            <a:pPr>
              <a:buFont typeface="Wingdings" panose="05000000000000000000" pitchFamily="2" charset="2"/>
              <a:buChar char="ü"/>
            </a:pPr>
            <a:r>
              <a:rPr lang="es-NI" sz="4000" dirty="0"/>
              <a:t>Requisitos para </a:t>
            </a:r>
            <a:r>
              <a:rPr lang="es-NI" sz="4000" dirty="0" smtClean="0"/>
              <a:t>ancianos 1Timoteo 3:1-13  </a:t>
            </a:r>
          </a:p>
          <a:p>
            <a:pPr>
              <a:buFont typeface="Wingdings" panose="05000000000000000000" pitchFamily="2" charset="2"/>
              <a:buChar char="ü"/>
            </a:pPr>
            <a:r>
              <a:rPr lang="es-NI" sz="4000" dirty="0" smtClean="0"/>
              <a:t>Un </a:t>
            </a:r>
            <a:r>
              <a:rPr lang="es-NI" sz="4000" dirty="0"/>
              <a:t>buen ministro </a:t>
            </a:r>
            <a:r>
              <a:rPr lang="es-NI" sz="4000" dirty="0" smtClean="0"/>
              <a:t>1 Timoteo 4:6-16; 2 Timoteo 2 Enseñar a los hermanos</a:t>
            </a:r>
          </a:p>
          <a:p>
            <a:pPr lvl="1"/>
            <a:r>
              <a:rPr lang="es-NI" sz="4000" dirty="0" smtClean="0"/>
              <a:t>Ejercitado en la piedad</a:t>
            </a:r>
          </a:p>
          <a:p>
            <a:pPr lvl="1"/>
            <a:r>
              <a:rPr lang="es-NI" sz="4000" dirty="0" smtClean="0"/>
              <a:t>Trabaja y sufre</a:t>
            </a:r>
          </a:p>
          <a:p>
            <a:pPr lvl="1"/>
            <a:r>
              <a:rPr lang="es-NI" sz="4000" dirty="0" smtClean="0"/>
              <a:t>Ser ejemplo</a:t>
            </a:r>
          </a:p>
          <a:p>
            <a:pPr lvl="1"/>
            <a:r>
              <a:rPr lang="es-NI" sz="4000" dirty="0" smtClean="0"/>
              <a:t>Ocupado en la lectura</a:t>
            </a:r>
          </a:p>
          <a:p>
            <a:pPr marL="457200" lvl="1" indent="0">
              <a:buNone/>
            </a:pPr>
            <a:endParaRPr lang="es-NI" sz="4000" dirty="0" smtClean="0"/>
          </a:p>
          <a:p>
            <a:pPr>
              <a:buFont typeface="Wingdings" panose="05000000000000000000" pitchFamily="2" charset="2"/>
              <a:buChar char="ü"/>
            </a:pPr>
            <a:r>
              <a:rPr lang="es-NI" sz="4000" dirty="0" smtClean="0"/>
              <a:t>Lo que no debería ser: 2Timoteo 3:1-13</a:t>
            </a:r>
          </a:p>
          <a:p>
            <a:pPr marL="0" indent="0">
              <a:buNone/>
            </a:pPr>
            <a:endParaRPr lang="es-ES" dirty="0"/>
          </a:p>
        </p:txBody>
      </p:sp>
    </p:spTree>
    <p:extLst>
      <p:ext uri="{BB962C8B-B14F-4D97-AF65-F5344CB8AC3E}">
        <p14:creationId xmlns:p14="http://schemas.microsoft.com/office/powerpoint/2010/main" val="163765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47293" y="2812111"/>
            <a:ext cx="10515600" cy="1325563"/>
          </a:xfrm>
        </p:spPr>
        <p:txBody>
          <a:bodyPr>
            <a:normAutofit/>
          </a:bodyPr>
          <a:lstStyle/>
          <a:p>
            <a:pPr algn="ctr"/>
            <a:r>
              <a:rPr lang="es-NI" sz="5400" b="1" dirty="0" smtClean="0"/>
              <a:t>Roboam, Rey del sur (930-913)</a:t>
            </a:r>
            <a:endParaRPr lang="es-ES" sz="5400" b="1" dirty="0"/>
          </a:p>
        </p:txBody>
      </p:sp>
    </p:spTree>
    <p:extLst>
      <p:ext uri="{BB962C8B-B14F-4D97-AF65-F5344CB8AC3E}">
        <p14:creationId xmlns:p14="http://schemas.microsoft.com/office/powerpoint/2010/main" val="167799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solidFill>
                  <a:srgbClr val="0070C0"/>
                </a:solidFill>
              </a:rPr>
              <a:t>Roboam, reino del sur (930-913)</a:t>
            </a:r>
            <a:r>
              <a:rPr lang="es-NI" dirty="0" smtClean="0"/>
              <a:t/>
            </a:r>
            <a:br>
              <a:rPr lang="es-NI" dirty="0" smtClean="0"/>
            </a:br>
            <a:r>
              <a:rPr lang="es-NI" sz="2800" dirty="0" smtClean="0"/>
              <a:t>(1 Reyes 14:21-30; 2 Crónicas 11:5-12-16)</a:t>
            </a:r>
            <a:endParaRPr lang="es-ES" sz="2800" dirty="0"/>
          </a:p>
        </p:txBody>
      </p:sp>
      <p:sp>
        <p:nvSpPr>
          <p:cNvPr id="3" name="Marcador de contenido 2"/>
          <p:cNvSpPr>
            <a:spLocks noGrp="1"/>
          </p:cNvSpPr>
          <p:nvPr>
            <p:ph idx="1"/>
          </p:nvPr>
        </p:nvSpPr>
        <p:spPr/>
        <p:txBody>
          <a:bodyPr>
            <a:normAutofit fontScale="92500" lnSpcReduction="10000"/>
          </a:bodyPr>
          <a:lstStyle/>
          <a:p>
            <a:pPr>
              <a:buFont typeface="Wingdings" panose="05000000000000000000" pitchFamily="2" charset="2"/>
              <a:buChar char="Ø"/>
            </a:pPr>
            <a:r>
              <a:rPr lang="es-NI" dirty="0" smtClean="0"/>
              <a:t>Reinó paralelamente con Jeroboam rey del norte.</a:t>
            </a:r>
          </a:p>
          <a:p>
            <a:pPr>
              <a:buFont typeface="Wingdings" panose="05000000000000000000" pitchFamily="2" charset="2"/>
              <a:buChar char="Ø"/>
            </a:pPr>
            <a:r>
              <a:rPr lang="es-NI" dirty="0" smtClean="0"/>
              <a:t>Fiel por tres años, los levitas regresan a Jerusalén (2Cronicas 11:13-17)</a:t>
            </a:r>
          </a:p>
          <a:p>
            <a:pPr>
              <a:buFont typeface="Wingdings" panose="05000000000000000000" pitchFamily="2" charset="2"/>
              <a:buChar char="Ø"/>
            </a:pPr>
            <a:r>
              <a:rPr lang="es-NI" dirty="0" smtClean="0"/>
              <a:t>Considerado un rey malo (desobediente). (2Cronicas 12)</a:t>
            </a:r>
          </a:p>
          <a:p>
            <a:pPr lvl="1">
              <a:buFont typeface="Wingdings" panose="05000000000000000000" pitchFamily="2" charset="2"/>
              <a:buChar char="Ø"/>
            </a:pPr>
            <a:r>
              <a:rPr lang="es-NI" dirty="0" smtClean="0"/>
              <a:t>Lugares altos</a:t>
            </a:r>
          </a:p>
          <a:p>
            <a:pPr lvl="1">
              <a:buFont typeface="Wingdings" panose="05000000000000000000" pitchFamily="2" charset="2"/>
              <a:buChar char="Ø"/>
            </a:pPr>
            <a:r>
              <a:rPr lang="es-NI" dirty="0" smtClean="0"/>
              <a:t>Estatuas de </a:t>
            </a:r>
            <a:r>
              <a:rPr lang="es-NI" dirty="0" err="1"/>
              <a:t>A</a:t>
            </a:r>
            <a:r>
              <a:rPr lang="es-NI" dirty="0" err="1" smtClean="0"/>
              <a:t>sera</a:t>
            </a:r>
            <a:endParaRPr lang="es-NI" dirty="0" smtClean="0"/>
          </a:p>
          <a:p>
            <a:pPr lvl="1">
              <a:buFont typeface="Wingdings" panose="05000000000000000000" pitchFamily="2" charset="2"/>
              <a:buChar char="Ø"/>
            </a:pPr>
            <a:r>
              <a:rPr lang="es-NI" dirty="0" smtClean="0"/>
              <a:t>sodomitas</a:t>
            </a:r>
            <a:endParaRPr lang="es-NI" dirty="0"/>
          </a:p>
          <a:p>
            <a:pPr>
              <a:buFont typeface="Wingdings" panose="05000000000000000000" pitchFamily="2" charset="2"/>
              <a:buChar char="Ø"/>
            </a:pPr>
            <a:r>
              <a:rPr lang="es-NI" dirty="0" smtClean="0"/>
              <a:t>Tiempo de su reinado: 17 años (1 Reyes 14: 21)</a:t>
            </a:r>
          </a:p>
          <a:p>
            <a:pPr>
              <a:buFont typeface="Wingdings" panose="05000000000000000000" pitchFamily="2" charset="2"/>
              <a:buChar char="Ø"/>
            </a:pPr>
            <a:r>
              <a:rPr lang="es-NI" dirty="0" smtClean="0"/>
              <a:t>Tiempos de guerra: (1Reyes 15:6)</a:t>
            </a:r>
          </a:p>
          <a:p>
            <a:pPr>
              <a:buFont typeface="Wingdings" panose="05000000000000000000" pitchFamily="2" charset="2"/>
              <a:buChar char="Ø"/>
            </a:pPr>
            <a:endParaRPr lang="es-NI" dirty="0" smtClean="0"/>
          </a:p>
          <a:p>
            <a:pPr>
              <a:buFont typeface="Wingdings" panose="05000000000000000000" pitchFamily="2" charset="2"/>
              <a:buChar char="Ø"/>
            </a:pPr>
            <a:r>
              <a:rPr lang="es-NI" dirty="0" smtClean="0"/>
              <a:t>Profetas de su época: </a:t>
            </a:r>
            <a:r>
              <a:rPr lang="es-NI" dirty="0" err="1" smtClean="0"/>
              <a:t>Semaías</a:t>
            </a:r>
            <a:r>
              <a:rPr lang="es-NI" dirty="0" smtClean="0"/>
              <a:t>, </a:t>
            </a:r>
            <a:r>
              <a:rPr lang="es-NI" dirty="0" err="1" smtClean="0"/>
              <a:t>Ahías</a:t>
            </a:r>
            <a:r>
              <a:rPr lang="es-NI" dirty="0"/>
              <a:t> </a:t>
            </a:r>
            <a:r>
              <a:rPr lang="es-NI" dirty="0" smtClean="0"/>
              <a:t>(también profetizo a Jeroboam).</a:t>
            </a:r>
          </a:p>
          <a:p>
            <a:pPr marL="0" indent="0">
              <a:buNone/>
            </a:pPr>
            <a:endParaRPr lang="es-NI" dirty="0" smtClean="0"/>
          </a:p>
        </p:txBody>
      </p:sp>
    </p:spTree>
    <p:extLst>
      <p:ext uri="{BB962C8B-B14F-4D97-AF65-F5344CB8AC3E}">
        <p14:creationId xmlns:p14="http://schemas.microsoft.com/office/powerpoint/2010/main" val="140613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Invasión de Sisac</a:t>
            </a:r>
            <a:r>
              <a:rPr lang="es-NI" dirty="0" smtClean="0"/>
              <a:t/>
            </a:r>
            <a:br>
              <a:rPr lang="es-NI" dirty="0" smtClean="0"/>
            </a:br>
            <a:endParaRPr lang="es-ES" dirty="0"/>
          </a:p>
        </p:txBody>
      </p:sp>
      <p:sp>
        <p:nvSpPr>
          <p:cNvPr id="3" name="Marcador de contenido 2"/>
          <p:cNvSpPr>
            <a:spLocks noGrp="1"/>
          </p:cNvSpPr>
          <p:nvPr>
            <p:ph idx="1"/>
          </p:nvPr>
        </p:nvSpPr>
        <p:spPr>
          <a:xfrm>
            <a:off x="838200" y="1825624"/>
            <a:ext cx="10515600" cy="4781237"/>
          </a:xfrm>
        </p:spPr>
        <p:txBody>
          <a:bodyPr>
            <a:noAutofit/>
          </a:bodyPr>
          <a:lstStyle/>
          <a:p>
            <a:pPr>
              <a:buFont typeface="Wingdings" panose="05000000000000000000" pitchFamily="2" charset="2"/>
              <a:buChar char="Ø"/>
            </a:pPr>
            <a:r>
              <a:rPr lang="es-NI" dirty="0" smtClean="0"/>
              <a:t>Cinco años después de la muerte de Salomón (1 Reyes 14:25)</a:t>
            </a:r>
          </a:p>
          <a:p>
            <a:pPr>
              <a:buFont typeface="Wingdings" panose="05000000000000000000" pitchFamily="2" charset="2"/>
              <a:buChar char="Ø"/>
            </a:pPr>
            <a:r>
              <a:rPr lang="es-NI" dirty="0" smtClean="0"/>
              <a:t>Cerca del 926 a.C</a:t>
            </a:r>
          </a:p>
          <a:p>
            <a:pPr>
              <a:buFont typeface="Wingdings" panose="05000000000000000000" pitchFamily="2" charset="2"/>
              <a:buChar char="Ø"/>
            </a:pPr>
            <a:r>
              <a:rPr lang="es-NI" dirty="0" smtClean="0"/>
              <a:t>Sisac comenzó una campaña de invasiones, Jerusalén fue una de estas ciudades. (2Cronicas 12)</a:t>
            </a:r>
          </a:p>
          <a:p>
            <a:pPr>
              <a:buFont typeface="Wingdings" panose="05000000000000000000" pitchFamily="2" charset="2"/>
              <a:buChar char="Ø"/>
            </a:pPr>
            <a:r>
              <a:rPr lang="es-NI" dirty="0" smtClean="0"/>
              <a:t>El reino del norte no se salvo de las invasiones egipcias. </a:t>
            </a:r>
          </a:p>
          <a:p>
            <a:pPr lvl="1"/>
            <a:r>
              <a:rPr lang="es-NI" sz="2800" dirty="0"/>
              <a:t>	</a:t>
            </a:r>
            <a:r>
              <a:rPr lang="es-NI" sz="2800" dirty="0" smtClean="0"/>
              <a:t>Probablemente Jeroboam, quien era vasallo de Sisac no fue fiel y 	tomo una posición independista.</a:t>
            </a:r>
          </a:p>
          <a:p>
            <a:pPr lvl="1"/>
            <a:r>
              <a:rPr lang="es-NI" sz="2800" dirty="0"/>
              <a:t>	</a:t>
            </a:r>
            <a:r>
              <a:rPr lang="es-NI" sz="2800" dirty="0" smtClean="0"/>
              <a:t>La invasión no se limito al reino sureño y norteño, sino mas allá.</a:t>
            </a:r>
            <a:endParaRPr lang="es-ES" sz="2800" dirty="0"/>
          </a:p>
        </p:txBody>
      </p:sp>
    </p:spTree>
    <p:extLst>
      <p:ext uri="{BB962C8B-B14F-4D97-AF65-F5344CB8AC3E}">
        <p14:creationId xmlns:p14="http://schemas.microsoft.com/office/powerpoint/2010/main" val="280499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1 y 2 Reyes</a:t>
            </a:r>
            <a:endParaRPr lang="es-ES" dirty="0"/>
          </a:p>
        </p:txBody>
      </p:sp>
      <p:sp>
        <p:nvSpPr>
          <p:cNvPr id="3" name="Marcador de contenido 2"/>
          <p:cNvSpPr>
            <a:spLocks noGrp="1"/>
          </p:cNvSpPr>
          <p:nvPr>
            <p:ph idx="1"/>
          </p:nvPr>
        </p:nvSpPr>
        <p:spPr/>
        <p:txBody>
          <a:bodyPr/>
          <a:lstStyle/>
          <a:p>
            <a:r>
              <a:rPr lang="es-NI" dirty="0" smtClean="0"/>
              <a:t>3 y 4 de los Reinos (Basileion) según la Septuaginta.</a:t>
            </a:r>
          </a:p>
          <a:p>
            <a:endParaRPr lang="es-NI" dirty="0" smtClean="0"/>
          </a:p>
          <a:p>
            <a:r>
              <a:rPr lang="es-NI" dirty="0" smtClean="0"/>
              <a:t>Relata la carrera de los reyes de Israel y de Judá desde los días de Salomón, hasta la caída del la monarquía judía ante el ejercito de Nabucodonosor (585 a.C) </a:t>
            </a:r>
          </a:p>
          <a:p>
            <a:endParaRPr lang="es-ES" dirty="0"/>
          </a:p>
        </p:txBody>
      </p:sp>
    </p:spTree>
    <p:extLst>
      <p:ext uri="{BB962C8B-B14F-4D97-AF65-F5344CB8AC3E}">
        <p14:creationId xmlns:p14="http://schemas.microsoft.com/office/powerpoint/2010/main" val="138253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Ciudades fortificadas de Judá </a:t>
            </a:r>
            <a:r>
              <a:rPr lang="es-NI" sz="3600" b="1" dirty="0" smtClean="0"/>
              <a:t>(Crónicas 11:6-10)</a:t>
            </a:r>
            <a:endParaRPr lang="es-ES" sz="3600" b="1" dirty="0"/>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s-NI" sz="3600" dirty="0" smtClean="0"/>
              <a:t>2 Crónicas 11 Roboam comenzó a Fortificar varias ciudades, 15 en total. (Prevención)</a:t>
            </a:r>
          </a:p>
          <a:p>
            <a:pPr>
              <a:buFont typeface="Wingdings" panose="05000000000000000000" pitchFamily="2" charset="2"/>
              <a:buChar char="Ø"/>
            </a:pPr>
            <a:endParaRPr lang="es-NI" sz="3600" dirty="0" smtClean="0"/>
          </a:p>
          <a:p>
            <a:pPr>
              <a:buFont typeface="Wingdings" panose="05000000000000000000" pitchFamily="2" charset="2"/>
              <a:buChar char="Ø"/>
            </a:pPr>
            <a:r>
              <a:rPr lang="es-NI" sz="3600" dirty="0" smtClean="0"/>
              <a:t>Es posible que Sisac haya respetado Jerusalén, pero en cambio pidió un fuerte tributo tributo. (Tesoros de la casa de Jehová, especialmente los escudos de oro, así también los tesoros del palacio) (2Cron. 12)</a:t>
            </a:r>
            <a:endParaRPr lang="es-ES" sz="3600" dirty="0"/>
          </a:p>
        </p:txBody>
      </p:sp>
    </p:spTree>
    <p:extLst>
      <p:ext uri="{BB962C8B-B14F-4D97-AF65-F5344CB8AC3E}">
        <p14:creationId xmlns:p14="http://schemas.microsoft.com/office/powerpoint/2010/main" val="373838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2050" name="Picture 2" descr="http://www.sentircristiano.com/arqueologia/arqueologia/fotos/arq-20-portalBubastis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4"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545464" y="309093"/>
            <a:ext cx="4919729" cy="584775"/>
          </a:xfrm>
          <a:prstGeom prst="rect">
            <a:avLst/>
          </a:prstGeom>
          <a:noFill/>
        </p:spPr>
        <p:txBody>
          <a:bodyPr wrap="square" rtlCol="0">
            <a:spAutoFit/>
          </a:bodyPr>
          <a:lstStyle/>
          <a:p>
            <a:r>
              <a:rPr lang="es-NI" sz="3200" dirty="0" smtClean="0">
                <a:solidFill>
                  <a:srgbClr val="FFFF00"/>
                </a:solidFill>
              </a:rPr>
              <a:t>Portal </a:t>
            </a:r>
            <a:r>
              <a:rPr lang="es-NI" sz="3200" dirty="0" err="1" smtClean="0">
                <a:solidFill>
                  <a:srgbClr val="FFFF00"/>
                </a:solidFill>
              </a:rPr>
              <a:t>Bubastistas</a:t>
            </a:r>
            <a:r>
              <a:rPr lang="es-NI" sz="3200" dirty="0" smtClean="0">
                <a:solidFill>
                  <a:srgbClr val="FFFF00"/>
                </a:solidFill>
              </a:rPr>
              <a:t> en </a:t>
            </a:r>
            <a:r>
              <a:rPr lang="es-NI" sz="3200" dirty="0" err="1" smtClean="0">
                <a:solidFill>
                  <a:srgbClr val="FFFF00"/>
                </a:solidFill>
              </a:rPr>
              <a:t>Karnak</a:t>
            </a:r>
            <a:endParaRPr lang="es-ES" sz="3200" dirty="0">
              <a:solidFill>
                <a:srgbClr val="FFFF00"/>
              </a:solidFill>
            </a:endParaRPr>
          </a:p>
        </p:txBody>
      </p:sp>
    </p:spTree>
    <p:extLst>
      <p:ext uri="{BB962C8B-B14F-4D97-AF65-F5344CB8AC3E}">
        <p14:creationId xmlns:p14="http://schemas.microsoft.com/office/powerpoint/2010/main" val="20463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3076" name="Picture 4" descr="http://www.sentircristiano.com/arqueologia/arqueologia/fotos/arq-20-sis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55" y="154546"/>
            <a:ext cx="4248999" cy="689400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581355" y="450760"/>
            <a:ext cx="2266681" cy="461665"/>
          </a:xfrm>
          <a:prstGeom prst="rect">
            <a:avLst/>
          </a:prstGeom>
          <a:noFill/>
        </p:spPr>
        <p:txBody>
          <a:bodyPr wrap="square" rtlCol="0">
            <a:spAutoFit/>
          </a:bodyPr>
          <a:lstStyle/>
          <a:p>
            <a:r>
              <a:rPr lang="es-NI" sz="2400" b="1" dirty="0" smtClean="0"/>
              <a:t>Faraón Sisac</a:t>
            </a:r>
            <a:endParaRPr lang="es-ES" sz="2400" b="1" dirty="0"/>
          </a:p>
        </p:txBody>
      </p:sp>
    </p:spTree>
    <p:extLst>
      <p:ext uri="{BB962C8B-B14F-4D97-AF65-F5344CB8AC3E}">
        <p14:creationId xmlns:p14="http://schemas.microsoft.com/office/powerpoint/2010/main" val="44780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4" name="Picture 6" descr="http://www.sentircristiano.com/arqueologia/arqueologia/fotos/arq-20-cartuchosconlugaresdepalest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68248" cy="687809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80304" y="167425"/>
            <a:ext cx="4159876" cy="954107"/>
          </a:xfrm>
          <a:prstGeom prst="rect">
            <a:avLst/>
          </a:prstGeom>
          <a:noFill/>
        </p:spPr>
        <p:txBody>
          <a:bodyPr wrap="square" rtlCol="0">
            <a:spAutoFit/>
          </a:bodyPr>
          <a:lstStyle/>
          <a:p>
            <a:r>
              <a:rPr lang="es-NI" sz="2800" b="1" dirty="0" smtClean="0">
                <a:solidFill>
                  <a:srgbClr val="FFFF00"/>
                </a:solidFill>
              </a:rPr>
              <a:t>Cartuchos con nombres de localidades </a:t>
            </a:r>
            <a:endParaRPr lang="es-ES" sz="2800" b="1" dirty="0">
              <a:solidFill>
                <a:srgbClr val="FFFF00"/>
              </a:solidFill>
            </a:endParaRPr>
          </a:p>
        </p:txBody>
      </p:sp>
      <p:sp>
        <p:nvSpPr>
          <p:cNvPr id="6" name="CuadroTexto 5"/>
          <p:cNvSpPr txBox="1"/>
          <p:nvPr/>
        </p:nvSpPr>
        <p:spPr>
          <a:xfrm>
            <a:off x="10122794" y="373487"/>
            <a:ext cx="1931831" cy="4247317"/>
          </a:xfrm>
          <a:prstGeom prst="rect">
            <a:avLst/>
          </a:prstGeom>
          <a:noFill/>
        </p:spPr>
        <p:txBody>
          <a:bodyPr wrap="square" rtlCol="0">
            <a:spAutoFit/>
          </a:bodyPr>
          <a:lstStyle/>
          <a:p>
            <a:pPr marL="285750" indent="-285750">
              <a:buFont typeface="Wingdings" panose="05000000000000000000" pitchFamily="2" charset="2"/>
              <a:buChar char="§"/>
            </a:pPr>
            <a:r>
              <a:rPr lang="es-NI" b="1" dirty="0" smtClean="0"/>
              <a:t>Mas de 150 ciudades Palestinas.</a:t>
            </a:r>
          </a:p>
          <a:p>
            <a:pPr marL="285750" indent="-285750">
              <a:buFont typeface="Wingdings" panose="05000000000000000000" pitchFamily="2" charset="2"/>
              <a:buChar char="§"/>
            </a:pPr>
            <a:r>
              <a:rPr lang="es-NI" b="1" dirty="0"/>
              <a:t>Se incluye el reino del </a:t>
            </a:r>
            <a:r>
              <a:rPr lang="es-NI" b="1" dirty="0" smtClean="0"/>
              <a:t>norte:</a:t>
            </a:r>
            <a:endParaRPr lang="es-NI" b="1" dirty="0"/>
          </a:p>
          <a:p>
            <a:pPr marL="285750" indent="-285750">
              <a:buFont typeface="Wingdings" panose="05000000000000000000" pitchFamily="2" charset="2"/>
              <a:buChar char="§"/>
            </a:pPr>
            <a:endParaRPr lang="es-NI" b="1" dirty="0" smtClean="0"/>
          </a:p>
          <a:p>
            <a:pPr marL="285750" indent="-285750">
              <a:buFont typeface="Wingdings" panose="05000000000000000000" pitchFamily="2" charset="2"/>
              <a:buChar char="§"/>
            </a:pPr>
            <a:r>
              <a:rPr lang="es-NI" b="1" dirty="0" err="1" smtClean="0"/>
              <a:t>Bet</a:t>
            </a:r>
            <a:r>
              <a:rPr lang="es-NI" b="1" dirty="0" smtClean="0"/>
              <a:t>-sean</a:t>
            </a:r>
          </a:p>
          <a:p>
            <a:pPr marL="285750" indent="-285750">
              <a:buFont typeface="Wingdings" panose="05000000000000000000" pitchFamily="2" charset="2"/>
              <a:buChar char="§"/>
            </a:pPr>
            <a:r>
              <a:rPr lang="es-NI" b="1" dirty="0" err="1" smtClean="0"/>
              <a:t>Tanaac</a:t>
            </a:r>
            <a:endParaRPr lang="es-NI" b="1" dirty="0"/>
          </a:p>
          <a:p>
            <a:pPr marL="285750" indent="-285750">
              <a:buFont typeface="Wingdings" panose="05000000000000000000" pitchFamily="2" charset="2"/>
              <a:buChar char="§"/>
            </a:pPr>
            <a:r>
              <a:rPr lang="es-ES" b="1" dirty="0" err="1"/>
              <a:t>Tell</a:t>
            </a:r>
            <a:r>
              <a:rPr lang="es-ES" b="1" dirty="0"/>
              <a:t> </a:t>
            </a:r>
            <a:r>
              <a:rPr lang="es-ES" b="1" dirty="0" err="1" smtClean="0"/>
              <a:t>Rehov</a:t>
            </a:r>
            <a:r>
              <a:rPr lang="es-ES" b="1" dirty="0" smtClean="0"/>
              <a:t> (</a:t>
            </a:r>
            <a:r>
              <a:rPr lang="es-ES" b="1" dirty="0" err="1" smtClean="0"/>
              <a:t>Jeezreel</a:t>
            </a:r>
            <a:r>
              <a:rPr lang="es-ES" b="1" dirty="0" smtClean="0"/>
              <a:t>)</a:t>
            </a:r>
          </a:p>
          <a:p>
            <a:pPr marL="285750" indent="-285750">
              <a:buFont typeface="Wingdings" panose="05000000000000000000" pitchFamily="2" charset="2"/>
              <a:buChar char="§"/>
            </a:pPr>
            <a:r>
              <a:rPr lang="es-NI" b="1" dirty="0" err="1" smtClean="0"/>
              <a:t>sunem</a:t>
            </a:r>
            <a:endParaRPr lang="es-NI" b="1" dirty="0"/>
          </a:p>
          <a:p>
            <a:pPr marL="285750" indent="-285750">
              <a:buFont typeface="Wingdings" panose="05000000000000000000" pitchFamily="2" charset="2"/>
              <a:buChar char="§"/>
            </a:pPr>
            <a:r>
              <a:rPr lang="es-NI" b="1" dirty="0" err="1" smtClean="0"/>
              <a:t>Meguido</a:t>
            </a:r>
            <a:endParaRPr lang="es-NI" b="1" dirty="0" smtClean="0"/>
          </a:p>
          <a:p>
            <a:pPr marL="285750" indent="-285750">
              <a:buFont typeface="Wingdings" panose="05000000000000000000" pitchFamily="2" charset="2"/>
              <a:buChar char="§"/>
            </a:pPr>
            <a:endParaRPr lang="es-NI" b="1" dirty="0" smtClean="0"/>
          </a:p>
          <a:p>
            <a:r>
              <a:rPr lang="es-NI" dirty="0" smtClean="0"/>
              <a:t> </a:t>
            </a:r>
            <a:endParaRPr lang="es-ES" dirty="0"/>
          </a:p>
        </p:txBody>
      </p:sp>
    </p:spTree>
    <p:extLst>
      <p:ext uri="{BB962C8B-B14F-4D97-AF65-F5344CB8AC3E}">
        <p14:creationId xmlns:p14="http://schemas.microsoft.com/office/powerpoint/2010/main" val="199788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2" dur="500"/>
                                        <p:tgtEl>
                                          <p:spTgt spid="6">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8" dur="500"/>
                                        <p:tgtEl>
                                          <p:spTgt spid="6">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1" dur="500"/>
                                        <p:tgtEl>
                                          <p:spTgt spid="6">
                                            <p:txEl>
                                              <p:pRg st="4" end="4"/>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4" dur="500"/>
                                        <p:tgtEl>
                                          <p:spTgt spid="6">
                                            <p:txEl>
                                              <p:pRg st="5" end="5"/>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4098" name="Picture 2" descr="http://www.sentircristiano.com/arqueologia/arqueologia/fotos/arq-20-estelaSisacMeguid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46" y="0"/>
            <a:ext cx="631491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456868" y="1841679"/>
            <a:ext cx="3580326" cy="3785652"/>
          </a:xfrm>
          <a:prstGeom prst="rect">
            <a:avLst/>
          </a:prstGeom>
          <a:noFill/>
        </p:spPr>
        <p:txBody>
          <a:bodyPr wrap="square" rtlCol="0">
            <a:spAutoFit/>
          </a:bodyPr>
          <a:lstStyle/>
          <a:p>
            <a:r>
              <a:rPr lang="es-NI" sz="4000" b="1" dirty="0" smtClean="0"/>
              <a:t>Fragmento de la Estela que erigió Sisac en prueba de su autoridad en </a:t>
            </a:r>
            <a:r>
              <a:rPr lang="es-NI" sz="4000" b="1" dirty="0" err="1" smtClean="0"/>
              <a:t>Meguido</a:t>
            </a:r>
            <a:endParaRPr lang="es-ES" sz="4000" b="1" dirty="0"/>
          </a:p>
        </p:txBody>
      </p:sp>
    </p:spTree>
    <p:extLst>
      <p:ext uri="{BB962C8B-B14F-4D97-AF65-F5344CB8AC3E}">
        <p14:creationId xmlns:p14="http://schemas.microsoft.com/office/powerpoint/2010/main" val="29036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6837" y="2850748"/>
            <a:ext cx="10515600" cy="1325563"/>
          </a:xfrm>
        </p:spPr>
        <p:txBody>
          <a:bodyPr>
            <a:normAutofit/>
          </a:bodyPr>
          <a:lstStyle/>
          <a:p>
            <a:pPr algn="ctr"/>
            <a:r>
              <a:rPr lang="es-NI" sz="4800" b="1" dirty="0" err="1" smtClean="0"/>
              <a:t>Abías</a:t>
            </a:r>
            <a:r>
              <a:rPr lang="es-NI" sz="4800" b="1" dirty="0" smtClean="0"/>
              <a:t> (</a:t>
            </a:r>
            <a:r>
              <a:rPr lang="es-NI" sz="4800" b="1" dirty="0" err="1" smtClean="0"/>
              <a:t>Abiam</a:t>
            </a:r>
            <a:r>
              <a:rPr lang="es-NI" sz="4800" b="1" dirty="0" smtClean="0"/>
              <a:t>) rey de Judá (913-910 a.C)</a:t>
            </a:r>
            <a:endParaRPr lang="es-ES" sz="4800" b="1" dirty="0"/>
          </a:p>
        </p:txBody>
      </p:sp>
    </p:spTree>
    <p:extLst>
      <p:ext uri="{BB962C8B-B14F-4D97-AF65-F5344CB8AC3E}">
        <p14:creationId xmlns:p14="http://schemas.microsoft.com/office/powerpoint/2010/main" val="37648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1028" name="Picture 4" descr="https://buscandoloescondido.files.wordpress.com/2016/06/presentacic3b3n-rey-abc3adas-1.jpg?w=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2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err="1" smtClean="0"/>
              <a:t>Abías</a:t>
            </a:r>
            <a:r>
              <a:rPr lang="es-NI" dirty="0" smtClean="0"/>
              <a:t> (</a:t>
            </a:r>
            <a:r>
              <a:rPr lang="es-NI" dirty="0" err="1" smtClean="0"/>
              <a:t>Abiam</a:t>
            </a:r>
            <a:r>
              <a:rPr lang="es-NI" dirty="0" smtClean="0"/>
              <a:t>) </a:t>
            </a:r>
            <a:r>
              <a:rPr lang="es-NI" dirty="0"/>
              <a:t>1</a:t>
            </a:r>
            <a:r>
              <a:rPr lang="es-NI" dirty="0" smtClean="0"/>
              <a:t>Reyes 15; 2Cronicas 13)	</a:t>
            </a:r>
            <a:endParaRPr lang="es-ES" dirty="0"/>
          </a:p>
        </p:txBody>
      </p:sp>
      <p:sp>
        <p:nvSpPr>
          <p:cNvPr id="3" name="Marcador de contenido 2"/>
          <p:cNvSpPr>
            <a:spLocks noGrp="1"/>
          </p:cNvSpPr>
          <p:nvPr>
            <p:ph idx="1"/>
          </p:nvPr>
        </p:nvSpPr>
        <p:spPr/>
        <p:txBody>
          <a:bodyPr>
            <a:normAutofit lnSpcReduction="10000"/>
          </a:bodyPr>
          <a:lstStyle/>
          <a:p>
            <a:pPr>
              <a:buFont typeface="Wingdings" panose="05000000000000000000" pitchFamily="2" charset="2"/>
              <a:buChar char="Ø"/>
            </a:pPr>
            <a:r>
              <a:rPr lang="es-NI" sz="3600" dirty="0" smtClean="0"/>
              <a:t>Reino 3 Años (913-910 a.C)</a:t>
            </a:r>
          </a:p>
          <a:p>
            <a:pPr>
              <a:buFont typeface="Wingdings" panose="05000000000000000000" pitchFamily="2" charset="2"/>
              <a:buChar char="Ø"/>
            </a:pPr>
            <a:r>
              <a:rPr lang="es-NI" sz="3600" dirty="0" smtClean="0"/>
              <a:t>Historia del paracaídas </a:t>
            </a:r>
          </a:p>
          <a:p>
            <a:pPr lvl="1">
              <a:buFont typeface="Wingdings" panose="05000000000000000000" pitchFamily="2" charset="2"/>
              <a:buChar char="Ø"/>
            </a:pPr>
            <a:r>
              <a:rPr lang="es-NI" sz="3200" dirty="0" smtClean="0"/>
              <a:t>2 crónicas 13:3 (400,000 Vs 800,000)</a:t>
            </a:r>
          </a:p>
          <a:p>
            <a:pPr>
              <a:buFont typeface="Wingdings" panose="05000000000000000000" pitchFamily="2" charset="2"/>
              <a:buChar char="Ø"/>
            </a:pPr>
            <a:r>
              <a:rPr lang="es-NI" sz="3600" dirty="0" smtClean="0"/>
              <a:t>Sostuvo guerra con </a:t>
            </a:r>
            <a:r>
              <a:rPr lang="es-NI" sz="3600" dirty="0" err="1" smtClean="0"/>
              <a:t>Jeromboam</a:t>
            </a:r>
            <a:r>
              <a:rPr lang="es-NI" sz="3600" dirty="0" smtClean="0"/>
              <a:t> y lo venció (2Cron. 13)</a:t>
            </a:r>
          </a:p>
          <a:p>
            <a:pPr lvl="1">
              <a:buFont typeface="Wingdings" panose="05000000000000000000" pitchFamily="2" charset="2"/>
              <a:buChar char="Ø"/>
            </a:pPr>
            <a:r>
              <a:rPr lang="es-NI" sz="3600" dirty="0" smtClean="0"/>
              <a:t>Según Crónicas 13 el perfil de la batalla fue religioso mas que político, quizás ambas.</a:t>
            </a:r>
          </a:p>
          <a:p>
            <a:pPr lvl="1">
              <a:buFont typeface="Wingdings" panose="05000000000000000000" pitchFamily="2" charset="2"/>
              <a:buChar char="Ø"/>
            </a:pPr>
            <a:r>
              <a:rPr lang="es-NI" sz="3600" dirty="0" smtClean="0"/>
              <a:t>Derroto y debilito a Jeroboam.</a:t>
            </a:r>
          </a:p>
          <a:p>
            <a:pPr>
              <a:buFont typeface="Wingdings" panose="05000000000000000000" pitchFamily="2" charset="2"/>
              <a:buChar char="Ø"/>
            </a:pPr>
            <a:endParaRPr lang="es-NI" dirty="0" smtClean="0"/>
          </a:p>
          <a:p>
            <a:pPr lvl="2">
              <a:buFont typeface="Wingdings" panose="05000000000000000000" pitchFamily="2" charset="2"/>
              <a:buChar char="Ø"/>
            </a:pPr>
            <a:endParaRPr lang="es-ES" dirty="0"/>
          </a:p>
        </p:txBody>
      </p:sp>
    </p:spTree>
    <p:extLst>
      <p:ext uri="{BB962C8B-B14F-4D97-AF65-F5344CB8AC3E}">
        <p14:creationId xmlns:p14="http://schemas.microsoft.com/office/powerpoint/2010/main" val="223413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err="1" smtClean="0"/>
              <a:t>Abías</a:t>
            </a:r>
            <a:endParaRPr lang="es-ES" dirty="0"/>
          </a:p>
        </p:txBody>
      </p:sp>
      <p:sp>
        <p:nvSpPr>
          <p:cNvPr id="3" name="Marcador de contenido 2"/>
          <p:cNvSpPr>
            <a:spLocks noGrp="1"/>
          </p:cNvSpPr>
          <p:nvPr>
            <p:ph idx="1"/>
          </p:nvPr>
        </p:nvSpPr>
        <p:spPr/>
        <p:txBody>
          <a:bodyPr/>
          <a:lstStyle/>
          <a:p>
            <a:pPr>
              <a:buFont typeface="Wingdings" panose="05000000000000000000" pitchFamily="2" charset="2"/>
              <a:buChar char="Ø"/>
            </a:pPr>
            <a:r>
              <a:rPr lang="es-NI" dirty="0" smtClean="0"/>
              <a:t>Hizo alianza con </a:t>
            </a:r>
            <a:r>
              <a:rPr lang="es-NI" dirty="0" err="1" smtClean="0"/>
              <a:t>Trabimón</a:t>
            </a:r>
            <a:r>
              <a:rPr lang="es-NI" dirty="0" smtClean="0"/>
              <a:t> rey de Damasco.</a:t>
            </a:r>
          </a:p>
          <a:p>
            <a:pPr lvl="1">
              <a:buFont typeface="Wingdings" panose="05000000000000000000" pitchFamily="2" charset="2"/>
              <a:buChar char="Ø"/>
            </a:pPr>
            <a:r>
              <a:rPr lang="es-NI" dirty="0" smtClean="0"/>
              <a:t>Israel tenia que protegerse por el sur (Judá) y por el Noreste (Damasco). (1Reyes 15:18,19) </a:t>
            </a:r>
            <a:endParaRPr lang="es-NI" dirty="0"/>
          </a:p>
          <a:p>
            <a:pPr marL="457200" lvl="1" indent="0">
              <a:buNone/>
            </a:pPr>
            <a:endParaRPr lang="es-NI" dirty="0"/>
          </a:p>
          <a:p>
            <a:pPr>
              <a:buFont typeface="Wingdings" panose="05000000000000000000" pitchFamily="2" charset="2"/>
              <a:buChar char="Ø"/>
            </a:pPr>
            <a:r>
              <a:rPr lang="es-NI" dirty="0"/>
              <a:t>Para Judá fue uno de sus grandes y mejores reyes, pero la opinión de Jehová (1Reyes 15:3</a:t>
            </a:r>
            <a:r>
              <a:rPr lang="es-NI" dirty="0" smtClean="0"/>
              <a:t>).</a:t>
            </a:r>
          </a:p>
          <a:p>
            <a:pPr>
              <a:buFont typeface="Wingdings" panose="05000000000000000000" pitchFamily="2" charset="2"/>
              <a:buChar char="Ø"/>
            </a:pPr>
            <a:endParaRPr lang="es-ES" dirty="0" smtClean="0"/>
          </a:p>
          <a:p>
            <a:pPr>
              <a:buFont typeface="Wingdings" panose="05000000000000000000" pitchFamily="2" charset="2"/>
              <a:buChar char="Ø"/>
            </a:pPr>
            <a:r>
              <a:rPr lang="es-NI" dirty="0" smtClean="0"/>
              <a:t>A pesar de todo Dios le dio una lámpara en Jerusalén (1Reyes 15:4)</a:t>
            </a:r>
            <a:endParaRPr lang="es-NI" dirty="0"/>
          </a:p>
        </p:txBody>
      </p:sp>
    </p:spTree>
    <p:extLst>
      <p:ext uri="{BB962C8B-B14F-4D97-AF65-F5344CB8AC3E}">
        <p14:creationId xmlns:p14="http://schemas.microsoft.com/office/powerpoint/2010/main" val="57089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5321" y="2979536"/>
            <a:ext cx="10515600" cy="1325563"/>
          </a:xfrm>
        </p:spPr>
        <p:txBody>
          <a:bodyPr>
            <a:normAutofit/>
          </a:bodyPr>
          <a:lstStyle/>
          <a:p>
            <a:pPr algn="ctr"/>
            <a:r>
              <a:rPr lang="es-NI" sz="8000" dirty="0" smtClean="0"/>
              <a:t>Rey Asa de Judá </a:t>
            </a:r>
            <a:endParaRPr lang="es-ES" sz="8000" dirty="0"/>
          </a:p>
        </p:txBody>
      </p:sp>
    </p:spTree>
    <p:extLst>
      <p:ext uri="{BB962C8B-B14F-4D97-AF65-F5344CB8AC3E}">
        <p14:creationId xmlns:p14="http://schemas.microsoft.com/office/powerpoint/2010/main" val="267778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Fuentes del autor de Reyes</a:t>
            </a:r>
            <a:endParaRPr lang="es-ES" dirty="0"/>
          </a:p>
        </p:txBody>
      </p:sp>
      <p:sp>
        <p:nvSpPr>
          <p:cNvPr id="3" name="Marcador de contenido 2"/>
          <p:cNvSpPr>
            <a:spLocks noGrp="1"/>
          </p:cNvSpPr>
          <p:nvPr>
            <p:ph idx="1"/>
          </p:nvPr>
        </p:nvSpPr>
        <p:spPr/>
        <p:txBody>
          <a:bodyPr/>
          <a:lstStyle/>
          <a:p>
            <a:pPr marL="0" indent="0">
              <a:buNone/>
            </a:pPr>
            <a:r>
              <a:rPr lang="es-NI" dirty="0" smtClean="0"/>
              <a:t>El escritor aparentemente usa escritos anteriores tales como:</a:t>
            </a:r>
          </a:p>
          <a:p>
            <a:pPr marL="0" indent="0">
              <a:buNone/>
            </a:pPr>
            <a:endParaRPr lang="es-NI" dirty="0"/>
          </a:p>
          <a:p>
            <a:pPr marL="0" indent="0">
              <a:buNone/>
            </a:pPr>
            <a:r>
              <a:rPr lang="es-NI" dirty="0" smtClean="0"/>
              <a:t>1- El libro de los hechos de Salomón (1Reyes 11:41)</a:t>
            </a:r>
          </a:p>
          <a:p>
            <a:pPr marL="0" indent="0">
              <a:buNone/>
            </a:pPr>
            <a:endParaRPr lang="es-NI" dirty="0"/>
          </a:p>
          <a:p>
            <a:pPr marL="0" indent="0">
              <a:buNone/>
            </a:pPr>
            <a:r>
              <a:rPr lang="es-NI" dirty="0" smtClean="0"/>
              <a:t>2- El libro de las Crónicas de los Reyes de Judá (1Reyes 14.29)</a:t>
            </a:r>
          </a:p>
          <a:p>
            <a:pPr marL="0" indent="0">
              <a:buNone/>
            </a:pPr>
            <a:endParaRPr lang="es-NI" dirty="0"/>
          </a:p>
          <a:p>
            <a:pPr marL="0" indent="0">
              <a:buNone/>
            </a:pPr>
            <a:r>
              <a:rPr lang="es-NI" dirty="0" smtClean="0"/>
              <a:t>3- El libro de las Crónicas de los Reyes de Israel (2 Reyes 1:18)</a:t>
            </a:r>
          </a:p>
          <a:p>
            <a:pPr marL="0" indent="0">
              <a:buNone/>
            </a:pPr>
            <a:endParaRPr lang="es-NI" dirty="0"/>
          </a:p>
          <a:p>
            <a:pPr marL="0" indent="0">
              <a:buNone/>
            </a:pPr>
            <a:endParaRPr lang="es-ES" dirty="0"/>
          </a:p>
        </p:txBody>
      </p:sp>
    </p:spTree>
    <p:extLst>
      <p:ext uri="{BB962C8B-B14F-4D97-AF65-F5344CB8AC3E}">
        <p14:creationId xmlns:p14="http://schemas.microsoft.com/office/powerpoint/2010/main" val="383220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NI" dirty="0" smtClean="0"/>
              <a:t>Reinado de Asa </a:t>
            </a:r>
            <a:br>
              <a:rPr lang="es-NI" dirty="0" smtClean="0"/>
            </a:br>
            <a:r>
              <a:rPr lang="es-NI" dirty="0" smtClean="0"/>
              <a:t>(1 Reyes 15:9-24; 2Cronicas 14:1- 16:14)</a:t>
            </a:r>
            <a:endParaRPr lang="es-ES" dirty="0"/>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Ø"/>
            </a:pPr>
            <a:endParaRPr lang="es-NI" sz="4800" dirty="0" smtClean="0"/>
          </a:p>
          <a:p>
            <a:pPr>
              <a:buFont typeface="Wingdings" panose="05000000000000000000" pitchFamily="2" charset="2"/>
              <a:buChar char="Ø"/>
            </a:pPr>
            <a:r>
              <a:rPr lang="es-NI" sz="4800" dirty="0" smtClean="0"/>
              <a:t>Del 910-869 (41 años)</a:t>
            </a:r>
          </a:p>
          <a:p>
            <a:pPr>
              <a:buFont typeface="Wingdings" panose="05000000000000000000" pitchFamily="2" charset="2"/>
              <a:buChar char="Ø"/>
            </a:pPr>
            <a:r>
              <a:rPr lang="es-NI" sz="4800" dirty="0" smtClean="0"/>
              <a:t>Considerado un rey bueno.</a:t>
            </a:r>
          </a:p>
          <a:p>
            <a:pPr>
              <a:buFont typeface="Wingdings" panose="05000000000000000000" pitchFamily="2" charset="2"/>
              <a:buChar char="Ø"/>
            </a:pPr>
            <a:r>
              <a:rPr lang="es-NI" sz="4800" dirty="0" smtClean="0"/>
              <a:t>Conocido por sus reformas en Judá</a:t>
            </a:r>
          </a:p>
          <a:p>
            <a:pPr>
              <a:buFont typeface="Wingdings" panose="05000000000000000000" pitchFamily="2" charset="2"/>
              <a:buChar char="Ø"/>
            </a:pPr>
            <a:r>
              <a:rPr lang="es-NI" sz="4800" dirty="0" smtClean="0"/>
              <a:t>Tercer rey de la dinastía Davídica. </a:t>
            </a:r>
            <a:endParaRPr lang="es-ES" sz="4800" dirty="0" smtClean="0"/>
          </a:p>
          <a:p>
            <a:pPr>
              <a:buFont typeface="Wingdings" panose="05000000000000000000" pitchFamily="2" charset="2"/>
              <a:buChar char="Ø"/>
            </a:pPr>
            <a:r>
              <a:rPr lang="es-NI" sz="4800" dirty="0" smtClean="0"/>
              <a:t>Tiempos de paz (al menos los primeros 10 años).</a:t>
            </a:r>
          </a:p>
        </p:txBody>
      </p:sp>
    </p:spTree>
    <p:extLst>
      <p:ext uri="{BB962C8B-B14F-4D97-AF65-F5344CB8AC3E}">
        <p14:creationId xmlns:p14="http://schemas.microsoft.com/office/powerpoint/2010/main" val="229650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Tras la victoria, viene la reforma.</a:t>
            </a:r>
            <a:endParaRPr lang="es-ES" b="1" dirty="0"/>
          </a:p>
        </p:txBody>
      </p:sp>
      <p:sp>
        <p:nvSpPr>
          <p:cNvPr id="3" name="Marcador de contenido 2"/>
          <p:cNvSpPr>
            <a:spLocks noGrp="1"/>
          </p:cNvSpPr>
          <p:nvPr>
            <p:ph idx="1"/>
          </p:nvPr>
        </p:nvSpPr>
        <p:spPr>
          <a:xfrm>
            <a:off x="838200" y="1825624"/>
            <a:ext cx="10515600" cy="4842461"/>
          </a:xfrm>
        </p:spPr>
        <p:txBody>
          <a:bodyPr>
            <a:normAutofit fontScale="92500"/>
          </a:bodyPr>
          <a:lstStyle/>
          <a:p>
            <a:pPr>
              <a:buFont typeface="Wingdings" panose="05000000000000000000" pitchFamily="2" charset="2"/>
              <a:buChar char="Ø"/>
            </a:pPr>
            <a:r>
              <a:rPr lang="es-NI" sz="3200" dirty="0" err="1" smtClean="0"/>
              <a:t>Zera</a:t>
            </a:r>
            <a:r>
              <a:rPr lang="es-NI" sz="3200" dirty="0" smtClean="0"/>
              <a:t> ataca con un millón. (897-896 a.C)</a:t>
            </a:r>
          </a:p>
          <a:p>
            <a:pPr marL="0" indent="0">
              <a:buNone/>
            </a:pPr>
            <a:r>
              <a:rPr lang="es-NI" sz="3200" dirty="0" smtClean="0"/>
              <a:t>	Es posible que </a:t>
            </a:r>
            <a:r>
              <a:rPr lang="es-NI" sz="3200" dirty="0" err="1" smtClean="0"/>
              <a:t>Zera</a:t>
            </a:r>
            <a:r>
              <a:rPr lang="es-NI" sz="3200" dirty="0" smtClean="0"/>
              <a:t> fue presionado por </a:t>
            </a:r>
            <a:r>
              <a:rPr lang="es-NI" sz="3200" dirty="0" err="1" smtClean="0"/>
              <a:t>Osorkon</a:t>
            </a:r>
            <a:r>
              <a:rPr lang="es-NI" sz="3200" dirty="0" smtClean="0"/>
              <a:t> I, sucesor de 	Sisac.</a:t>
            </a:r>
          </a:p>
          <a:p>
            <a:pPr>
              <a:buFont typeface="Wingdings" panose="05000000000000000000" pitchFamily="2" charset="2"/>
              <a:buChar char="Ø"/>
            </a:pPr>
            <a:r>
              <a:rPr lang="es-NI" sz="3200" dirty="0" smtClean="0"/>
              <a:t>Tras la gran victoria, el profeta Azarías lo anima a una reforma.</a:t>
            </a:r>
          </a:p>
          <a:p>
            <a:pPr marL="0" indent="0">
              <a:buNone/>
            </a:pPr>
            <a:r>
              <a:rPr lang="es-NI" sz="3200" dirty="0" smtClean="0"/>
              <a:t>1- En el año 15 de su reinado (2Cron. 15:10)</a:t>
            </a:r>
          </a:p>
          <a:p>
            <a:pPr marL="0" indent="0">
              <a:buNone/>
            </a:pPr>
            <a:r>
              <a:rPr lang="es-NI" sz="3200" dirty="0" smtClean="0"/>
              <a:t>2- Juraron en su corazón, Dios se dejo hallar (2Cron. 15:14,15)</a:t>
            </a:r>
          </a:p>
          <a:p>
            <a:pPr marL="0" indent="0">
              <a:buNone/>
            </a:pPr>
            <a:r>
              <a:rPr lang="es-NI" sz="3200" dirty="0" smtClean="0"/>
              <a:t>3- privo a </a:t>
            </a:r>
            <a:r>
              <a:rPr lang="es-NI" sz="3200" dirty="0" err="1" smtClean="0"/>
              <a:t>Maaca</a:t>
            </a:r>
            <a:r>
              <a:rPr lang="es-NI" sz="3200" dirty="0" smtClean="0"/>
              <a:t> de ser reina </a:t>
            </a:r>
            <a:r>
              <a:rPr lang="es-NI" sz="3200" dirty="0" err="1" smtClean="0"/>
              <a:t>madra</a:t>
            </a:r>
            <a:r>
              <a:rPr lang="es-NI" sz="3200" dirty="0" smtClean="0"/>
              <a:t> (1Reyes 15:13; 2Cron. 15:16)</a:t>
            </a:r>
          </a:p>
          <a:p>
            <a:pPr marL="0" indent="0">
              <a:buNone/>
            </a:pPr>
            <a:r>
              <a:rPr lang="es-NI" sz="3200" dirty="0"/>
              <a:t>	</a:t>
            </a:r>
            <a:r>
              <a:rPr lang="es-NI" sz="3200" dirty="0" smtClean="0"/>
              <a:t>-Destrozo las imágenes pertenecientes a ella y toda su 	idolatría.</a:t>
            </a:r>
          </a:p>
          <a:p>
            <a:pPr marL="0" indent="0">
              <a:buNone/>
            </a:pPr>
            <a:endParaRPr lang="es-NI" dirty="0" smtClean="0"/>
          </a:p>
        </p:txBody>
      </p:sp>
    </p:spTree>
    <p:extLst>
      <p:ext uri="{BB962C8B-B14F-4D97-AF65-F5344CB8AC3E}">
        <p14:creationId xmlns:p14="http://schemas.microsoft.com/office/powerpoint/2010/main" val="36718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76774"/>
            <a:ext cx="10515600" cy="5992837"/>
          </a:xfrm>
        </p:spPr>
        <p:txBody>
          <a:bodyPr/>
          <a:lstStyle/>
          <a:p>
            <a:pPr marL="0" indent="0">
              <a:buNone/>
            </a:pPr>
            <a:r>
              <a:rPr lang="es-NI" sz="4000" dirty="0" smtClean="0"/>
              <a:t>¿Que lección encuentran la victoria y reforma de Asa?</a:t>
            </a:r>
          </a:p>
          <a:p>
            <a:pPr marL="0" indent="0">
              <a:buNone/>
            </a:pPr>
            <a:endParaRPr lang="es-NI" sz="4000" dirty="0"/>
          </a:p>
          <a:p>
            <a:r>
              <a:rPr lang="es-NI" sz="4000" dirty="0" smtClean="0"/>
              <a:t>Tras la bendición de Jehová.</a:t>
            </a:r>
          </a:p>
          <a:p>
            <a:r>
              <a:rPr lang="es-NI" sz="4000" dirty="0" smtClean="0"/>
              <a:t>Promete ser le fiel.</a:t>
            </a:r>
          </a:p>
          <a:p>
            <a:r>
              <a:rPr lang="es-NI" sz="4000" dirty="0" smtClean="0"/>
              <a:t>Escucha al profeta.</a:t>
            </a:r>
          </a:p>
          <a:p>
            <a:r>
              <a:rPr lang="es-NI" sz="4000" dirty="0" smtClean="0"/>
              <a:t>Rompe todo vinculo de paganismo</a:t>
            </a:r>
          </a:p>
          <a:p>
            <a:r>
              <a:rPr lang="es-NI" sz="4000" dirty="0" smtClean="0"/>
              <a:t>Se libera del mal.</a:t>
            </a:r>
          </a:p>
          <a:p>
            <a:pPr marL="0" indent="0">
              <a:buNone/>
            </a:pPr>
            <a:endParaRPr lang="es-ES" dirty="0"/>
          </a:p>
        </p:txBody>
      </p:sp>
    </p:spTree>
    <p:extLst>
      <p:ext uri="{BB962C8B-B14F-4D97-AF65-F5344CB8AC3E}">
        <p14:creationId xmlns:p14="http://schemas.microsoft.com/office/powerpoint/2010/main" val="419446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Alianza con Ben-</a:t>
            </a:r>
            <a:r>
              <a:rPr lang="es-NI" b="1" dirty="0" err="1" smtClean="0"/>
              <a:t>adad</a:t>
            </a:r>
            <a:endParaRPr lang="es-ES" b="1" dirty="0"/>
          </a:p>
        </p:txBody>
      </p:sp>
      <p:sp>
        <p:nvSpPr>
          <p:cNvPr id="3" name="Marcador de contenido 2"/>
          <p:cNvSpPr>
            <a:spLocks noGrp="1"/>
          </p:cNvSpPr>
          <p:nvPr>
            <p:ph idx="1"/>
          </p:nvPr>
        </p:nvSpPr>
        <p:spPr/>
        <p:txBody>
          <a:bodyPr>
            <a:normAutofit fontScale="92500" lnSpcReduction="10000"/>
          </a:bodyPr>
          <a:lstStyle/>
          <a:p>
            <a:pPr>
              <a:buFont typeface="Wingdings" panose="05000000000000000000" pitchFamily="2" charset="2"/>
              <a:buChar char="Ø"/>
            </a:pPr>
            <a:r>
              <a:rPr lang="es-NI" sz="3600" dirty="0" smtClean="0"/>
              <a:t>Deserciones de Israel a Judá (896-985  a.C) a causa de las reforma.</a:t>
            </a:r>
          </a:p>
          <a:p>
            <a:pPr>
              <a:buFont typeface="Wingdings" panose="05000000000000000000" pitchFamily="2" charset="2"/>
              <a:buChar char="Ø"/>
            </a:pPr>
            <a:r>
              <a:rPr lang="es-NI" sz="3600" dirty="0" err="1" smtClean="0"/>
              <a:t>Baasa</a:t>
            </a:r>
            <a:r>
              <a:rPr lang="es-NI" sz="3600" dirty="0" smtClean="0"/>
              <a:t> comienza a fortificar </a:t>
            </a:r>
            <a:r>
              <a:rPr lang="es-NI" sz="3600" dirty="0" err="1" smtClean="0"/>
              <a:t>Ramá</a:t>
            </a:r>
            <a:r>
              <a:rPr lang="es-NI" sz="3600" dirty="0" smtClean="0"/>
              <a:t> (2Cron. 16.1)</a:t>
            </a:r>
          </a:p>
          <a:p>
            <a:pPr>
              <a:buFont typeface="Wingdings" panose="05000000000000000000" pitchFamily="2" charset="2"/>
              <a:buChar char="Ø"/>
            </a:pPr>
            <a:r>
              <a:rPr lang="es-NI" sz="3600" dirty="0" smtClean="0"/>
              <a:t>Acude a Ben-</a:t>
            </a:r>
            <a:r>
              <a:rPr lang="es-NI" sz="3600" dirty="0" err="1" smtClean="0"/>
              <a:t>adad</a:t>
            </a:r>
            <a:r>
              <a:rPr lang="es-NI" sz="3600" dirty="0" smtClean="0"/>
              <a:t> en ayuda. (1Reyes 15:18,19)</a:t>
            </a:r>
          </a:p>
          <a:p>
            <a:pPr>
              <a:buFont typeface="Wingdings" panose="05000000000000000000" pitchFamily="2" charset="2"/>
              <a:buChar char="Ø"/>
            </a:pPr>
            <a:r>
              <a:rPr lang="es-NI" sz="3600" dirty="0" smtClean="0"/>
              <a:t>Damasco ve una oportunidad contra su latente enemigo, Israel.</a:t>
            </a:r>
          </a:p>
          <a:p>
            <a:pPr>
              <a:buFont typeface="Wingdings" panose="05000000000000000000" pitchFamily="2" charset="2"/>
              <a:buChar char="Ø"/>
            </a:pPr>
            <a:r>
              <a:rPr lang="es-NI" sz="3600" dirty="0" smtClean="0"/>
              <a:t>Estrategia </a:t>
            </a:r>
          </a:p>
          <a:p>
            <a:pPr>
              <a:buFont typeface="Wingdings" panose="05000000000000000000" pitchFamily="2" charset="2"/>
              <a:buChar char="Ø"/>
            </a:pPr>
            <a:r>
              <a:rPr lang="es-NI" sz="3600" dirty="0" smtClean="0"/>
              <a:t>Asa toma el material y lo usa en sus propias ciudades (1Reyes 15:22)</a:t>
            </a:r>
          </a:p>
          <a:p>
            <a:pPr marL="0" indent="0">
              <a:buNone/>
            </a:pPr>
            <a:endParaRPr lang="es-ES" dirty="0"/>
          </a:p>
        </p:txBody>
      </p:sp>
    </p:spTree>
    <p:extLst>
      <p:ext uri="{BB962C8B-B14F-4D97-AF65-F5344CB8AC3E}">
        <p14:creationId xmlns:p14="http://schemas.microsoft.com/office/powerpoint/2010/main" val="37734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Amonestación (2 Crónicas 16)</a:t>
            </a:r>
            <a:endParaRPr lang="es-ES" b="1" dirty="0"/>
          </a:p>
        </p:txBody>
      </p:sp>
      <p:sp>
        <p:nvSpPr>
          <p:cNvPr id="3" name="Marcador de contenido 2"/>
          <p:cNvSpPr>
            <a:spLocks noGrp="1"/>
          </p:cNvSpPr>
          <p:nvPr>
            <p:ph idx="1"/>
          </p:nvPr>
        </p:nvSpPr>
        <p:spPr/>
        <p:txBody>
          <a:bodyPr>
            <a:normAutofit/>
          </a:bodyPr>
          <a:lstStyle/>
          <a:p>
            <a:r>
              <a:rPr lang="es-NI" sz="3600" dirty="0"/>
              <a:t>Dios no esta contento con la alianza realizada </a:t>
            </a:r>
            <a:r>
              <a:rPr lang="es-NI" sz="3600" dirty="0" smtClean="0"/>
              <a:t>(v.7,8</a:t>
            </a:r>
            <a:r>
              <a:rPr lang="es-NI" sz="3600" dirty="0"/>
              <a:t>)</a:t>
            </a:r>
          </a:p>
          <a:p>
            <a:r>
              <a:rPr lang="es-NI" sz="3600" dirty="0" smtClean="0"/>
              <a:t>Encarcela al Profeta por llevar el mensaje. (v.10)</a:t>
            </a:r>
          </a:p>
          <a:p>
            <a:r>
              <a:rPr lang="es-NI" sz="3600" dirty="0" smtClean="0"/>
              <a:t>Enfermo y no busco a Jehová (v.12)</a:t>
            </a:r>
          </a:p>
          <a:p>
            <a:endParaRPr lang="es-NI" sz="3600" dirty="0" smtClean="0"/>
          </a:p>
          <a:p>
            <a:r>
              <a:rPr lang="es-NI" sz="3600" dirty="0" smtClean="0"/>
              <a:t>¿Cómo recibimos las amonestaciones?</a:t>
            </a:r>
            <a:endParaRPr lang="es-NI" sz="3600" dirty="0"/>
          </a:p>
          <a:p>
            <a:r>
              <a:rPr lang="es-NI" sz="3600" dirty="0" smtClean="0"/>
              <a:t>¿Cuanto sirve servir a Dios un tiempo y luego apartarse?</a:t>
            </a:r>
            <a:endParaRPr lang="es-ES" sz="3600" dirty="0"/>
          </a:p>
        </p:txBody>
      </p:sp>
    </p:spTree>
    <p:extLst>
      <p:ext uri="{BB962C8B-B14F-4D97-AF65-F5344CB8AC3E}">
        <p14:creationId xmlns:p14="http://schemas.microsoft.com/office/powerpoint/2010/main" val="26726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60172" y="2606049"/>
            <a:ext cx="10515600" cy="1325563"/>
          </a:xfrm>
        </p:spPr>
        <p:txBody>
          <a:bodyPr>
            <a:normAutofit/>
          </a:bodyPr>
          <a:lstStyle/>
          <a:p>
            <a:pPr algn="ctr"/>
            <a:r>
              <a:rPr lang="es-NI" sz="6600" b="1" dirty="0" err="1" smtClean="0"/>
              <a:t>Nadab</a:t>
            </a:r>
            <a:r>
              <a:rPr lang="es-NI" sz="6600" b="1" dirty="0" smtClean="0"/>
              <a:t>, rey del Norte.</a:t>
            </a:r>
            <a:endParaRPr lang="es-ES" sz="6600" b="1" dirty="0"/>
          </a:p>
        </p:txBody>
      </p:sp>
    </p:spTree>
    <p:extLst>
      <p:ext uri="{BB962C8B-B14F-4D97-AF65-F5344CB8AC3E}">
        <p14:creationId xmlns:p14="http://schemas.microsoft.com/office/powerpoint/2010/main" val="25597962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1 Reyes 15: 25-32</a:t>
            </a:r>
            <a:endParaRPr lang="es-ES" dirty="0"/>
          </a:p>
        </p:txBody>
      </p:sp>
      <p:sp>
        <p:nvSpPr>
          <p:cNvPr id="3" name="Marcador de contenido 2"/>
          <p:cNvSpPr>
            <a:spLocks noGrp="1"/>
          </p:cNvSpPr>
          <p:nvPr>
            <p:ph idx="1"/>
          </p:nvPr>
        </p:nvSpPr>
        <p:spPr/>
        <p:txBody>
          <a:bodyPr/>
          <a:lstStyle/>
          <a:p>
            <a:pPr>
              <a:buFont typeface="Wingdings" panose="05000000000000000000" pitchFamily="2" charset="2"/>
              <a:buChar char="q"/>
            </a:pPr>
            <a:r>
              <a:rPr lang="es-NI" dirty="0"/>
              <a:t> </a:t>
            </a:r>
            <a:r>
              <a:rPr lang="es-NI" dirty="0" smtClean="0"/>
              <a:t>(909-908 a.C)</a:t>
            </a:r>
          </a:p>
          <a:p>
            <a:pPr>
              <a:buFont typeface="Wingdings" panose="05000000000000000000" pitchFamily="2" charset="2"/>
              <a:buChar char="q"/>
            </a:pPr>
            <a:r>
              <a:rPr lang="es-NI" dirty="0" smtClean="0"/>
              <a:t> Segundo rey de Israel (Norte).</a:t>
            </a:r>
          </a:p>
          <a:p>
            <a:pPr>
              <a:buFont typeface="Wingdings" panose="05000000000000000000" pitchFamily="2" charset="2"/>
              <a:buChar char="q"/>
            </a:pPr>
            <a:r>
              <a:rPr lang="es-NI" dirty="0" smtClean="0"/>
              <a:t> Hijo de Jeroboam.</a:t>
            </a:r>
          </a:p>
          <a:p>
            <a:pPr>
              <a:buFont typeface="Wingdings" panose="05000000000000000000" pitchFamily="2" charset="2"/>
              <a:buChar char="q"/>
            </a:pPr>
            <a:r>
              <a:rPr lang="es-NI" dirty="0"/>
              <a:t> </a:t>
            </a:r>
            <a:r>
              <a:rPr lang="es-NI" dirty="0" smtClean="0"/>
              <a:t>No solo heredo el reino, sino el paganismo.</a:t>
            </a:r>
          </a:p>
          <a:p>
            <a:pPr>
              <a:buFont typeface="Wingdings" panose="05000000000000000000" pitchFamily="2" charset="2"/>
              <a:buChar char="q"/>
            </a:pPr>
            <a:r>
              <a:rPr lang="es-NI" dirty="0"/>
              <a:t> </a:t>
            </a:r>
            <a:r>
              <a:rPr lang="es-NI" dirty="0" smtClean="0"/>
              <a:t>Considerado un rey malo.</a:t>
            </a:r>
          </a:p>
          <a:p>
            <a:pPr>
              <a:buFont typeface="Wingdings" panose="05000000000000000000" pitchFamily="2" charset="2"/>
              <a:buChar char="q"/>
            </a:pPr>
            <a:r>
              <a:rPr lang="es-NI" dirty="0"/>
              <a:t> </a:t>
            </a:r>
            <a:r>
              <a:rPr lang="es-NI" dirty="0" smtClean="0"/>
              <a:t>Corto reinado de 2 años</a:t>
            </a:r>
          </a:p>
          <a:p>
            <a:pPr>
              <a:buFont typeface="Wingdings" panose="05000000000000000000" pitchFamily="2" charset="2"/>
              <a:buChar char="q"/>
            </a:pPr>
            <a:r>
              <a:rPr lang="es-NI" dirty="0"/>
              <a:t> </a:t>
            </a:r>
            <a:r>
              <a:rPr lang="es-NI" dirty="0" smtClean="0"/>
              <a:t>Asesinado por </a:t>
            </a:r>
            <a:r>
              <a:rPr lang="es-NI" dirty="0" err="1" smtClean="0"/>
              <a:t>Baasa</a:t>
            </a:r>
            <a:r>
              <a:rPr lang="es-NI" dirty="0" smtClean="0"/>
              <a:t>.</a:t>
            </a:r>
          </a:p>
          <a:p>
            <a:pPr>
              <a:buFont typeface="Wingdings" panose="05000000000000000000" pitchFamily="2" charset="2"/>
              <a:buChar char="q"/>
            </a:pPr>
            <a:r>
              <a:rPr lang="es-NI" dirty="0"/>
              <a:t> </a:t>
            </a:r>
            <a:r>
              <a:rPr lang="es-NI" dirty="0" smtClean="0"/>
              <a:t>Cumplimiento de la Profecia (v.29)</a:t>
            </a:r>
          </a:p>
          <a:p>
            <a:pPr>
              <a:buFont typeface="Wingdings" panose="05000000000000000000" pitchFamily="2" charset="2"/>
              <a:buChar char="q"/>
            </a:pPr>
            <a:endParaRPr lang="es-ES" dirty="0"/>
          </a:p>
        </p:txBody>
      </p:sp>
    </p:spTree>
    <p:extLst>
      <p:ext uri="{BB962C8B-B14F-4D97-AF65-F5344CB8AC3E}">
        <p14:creationId xmlns:p14="http://schemas.microsoft.com/office/powerpoint/2010/main" val="343380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6685" y="2979536"/>
            <a:ext cx="10515600" cy="1325563"/>
          </a:xfrm>
        </p:spPr>
        <p:txBody>
          <a:bodyPr>
            <a:normAutofit/>
          </a:bodyPr>
          <a:lstStyle/>
          <a:p>
            <a:pPr algn="ctr"/>
            <a:r>
              <a:rPr lang="es-NI" sz="6000" b="1" dirty="0" err="1" smtClean="0"/>
              <a:t>Baasa</a:t>
            </a:r>
            <a:r>
              <a:rPr lang="es-NI" sz="6000" b="1" dirty="0" smtClean="0"/>
              <a:t>, rey de Israel</a:t>
            </a:r>
            <a:endParaRPr lang="es-ES" sz="6000" b="1" dirty="0"/>
          </a:p>
        </p:txBody>
      </p:sp>
    </p:spTree>
    <p:extLst>
      <p:ext uri="{BB962C8B-B14F-4D97-AF65-F5344CB8AC3E}">
        <p14:creationId xmlns:p14="http://schemas.microsoft.com/office/powerpoint/2010/main" val="16608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1 Reyes 15:33- 16:7</a:t>
            </a:r>
            <a:endParaRPr lang="es-ES" b="1" dirty="0"/>
          </a:p>
        </p:txBody>
      </p:sp>
      <p:sp>
        <p:nvSpPr>
          <p:cNvPr id="3" name="Marcador de contenido 2"/>
          <p:cNvSpPr>
            <a:spLocks noGrp="1"/>
          </p:cNvSpPr>
          <p:nvPr>
            <p:ph idx="1"/>
          </p:nvPr>
        </p:nvSpPr>
        <p:spPr/>
        <p:txBody>
          <a:bodyPr>
            <a:noAutofit/>
          </a:bodyPr>
          <a:lstStyle/>
          <a:p>
            <a:pPr>
              <a:buFont typeface="Wingdings" panose="05000000000000000000" pitchFamily="2" charset="2"/>
              <a:buChar char="Ø"/>
            </a:pPr>
            <a:r>
              <a:rPr lang="es-NI" sz="3200" dirty="0" smtClean="0"/>
              <a:t>908-886 a.C</a:t>
            </a:r>
          </a:p>
          <a:p>
            <a:pPr>
              <a:buFont typeface="Wingdings" panose="05000000000000000000" pitchFamily="2" charset="2"/>
              <a:buChar char="Ø"/>
            </a:pPr>
            <a:r>
              <a:rPr lang="es-NI" sz="3200" dirty="0" smtClean="0"/>
              <a:t>Segunda Dinastía de Israel.</a:t>
            </a:r>
          </a:p>
          <a:p>
            <a:pPr>
              <a:buFont typeface="Wingdings" panose="05000000000000000000" pitchFamily="2" charset="2"/>
              <a:buChar char="Ø"/>
            </a:pPr>
            <a:r>
              <a:rPr lang="es-NI" sz="3200" dirty="0"/>
              <a:t>Tercer rey de Israel.</a:t>
            </a:r>
          </a:p>
          <a:p>
            <a:pPr>
              <a:buFont typeface="Wingdings" panose="05000000000000000000" pitchFamily="2" charset="2"/>
              <a:buChar char="Ø"/>
            </a:pPr>
            <a:r>
              <a:rPr lang="es-NI" sz="3200" dirty="0" smtClean="0"/>
              <a:t> Reino 24 años</a:t>
            </a:r>
          </a:p>
          <a:p>
            <a:pPr>
              <a:buFont typeface="Wingdings" panose="05000000000000000000" pitchFamily="2" charset="2"/>
              <a:buChar char="Ø"/>
            </a:pPr>
            <a:r>
              <a:rPr lang="es-NI" sz="3200" dirty="0" smtClean="0"/>
              <a:t>Fundó la segunda capital, </a:t>
            </a:r>
            <a:r>
              <a:rPr lang="es-NI" sz="3200" dirty="0" err="1" smtClean="0"/>
              <a:t>Tirsa</a:t>
            </a:r>
            <a:r>
              <a:rPr lang="es-NI" sz="3200" dirty="0" smtClean="0"/>
              <a:t> (15:33)</a:t>
            </a:r>
          </a:p>
          <a:p>
            <a:pPr>
              <a:buFont typeface="Wingdings" panose="05000000000000000000" pitchFamily="2" charset="2"/>
              <a:buChar char="Ø"/>
            </a:pPr>
            <a:r>
              <a:rPr lang="es-NI" sz="3200" dirty="0" smtClean="0"/>
              <a:t>Tomo el trono por sublevación.</a:t>
            </a:r>
          </a:p>
          <a:p>
            <a:pPr>
              <a:buFont typeface="Wingdings" panose="05000000000000000000" pitchFamily="2" charset="2"/>
              <a:buChar char="Ø"/>
            </a:pPr>
            <a:r>
              <a:rPr lang="es-NI" sz="3200" dirty="0" smtClean="0"/>
              <a:t>Anduvo en los caminos de Jeroboam (16:1)</a:t>
            </a:r>
          </a:p>
          <a:p>
            <a:pPr>
              <a:buFont typeface="Wingdings" panose="05000000000000000000" pitchFamily="2" charset="2"/>
              <a:buChar char="Ø"/>
            </a:pPr>
            <a:r>
              <a:rPr lang="es-NI" sz="3200" dirty="0" smtClean="0"/>
              <a:t>Lucho contra Asa, su reforma, y contra Ben-</a:t>
            </a:r>
            <a:r>
              <a:rPr lang="es-NI" sz="3200" dirty="0" err="1" smtClean="0"/>
              <a:t>adad</a:t>
            </a:r>
            <a:endParaRPr lang="es-NI" sz="3200" dirty="0" smtClean="0"/>
          </a:p>
        </p:txBody>
      </p:sp>
    </p:spTree>
    <p:extLst>
      <p:ext uri="{BB962C8B-B14F-4D97-AF65-F5344CB8AC3E}">
        <p14:creationId xmlns:p14="http://schemas.microsoft.com/office/powerpoint/2010/main" val="32474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6" dur="500"/>
                                        <p:tgtEl>
                                          <p:spTgt spid="3">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9" dur="500"/>
                                        <p:tgtEl>
                                          <p:spTgt spid="3">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err="1" smtClean="0"/>
              <a:t>Ela</a:t>
            </a:r>
            <a:r>
              <a:rPr lang="es-NI" dirty="0" smtClean="0"/>
              <a:t> y </a:t>
            </a:r>
            <a:r>
              <a:rPr lang="es-NI" dirty="0" err="1" smtClean="0"/>
              <a:t>zimri</a:t>
            </a:r>
            <a:r>
              <a:rPr lang="es-NI" dirty="0" smtClean="0"/>
              <a:t> (1Reyes 16:8-20)</a:t>
            </a:r>
            <a:endParaRPr lang="es-ES" dirty="0"/>
          </a:p>
        </p:txBody>
      </p:sp>
      <p:sp>
        <p:nvSpPr>
          <p:cNvPr id="3" name="Marcador de contenido 2"/>
          <p:cNvSpPr>
            <a:spLocks noGrp="1"/>
          </p:cNvSpPr>
          <p:nvPr>
            <p:ph idx="1"/>
          </p:nvPr>
        </p:nvSpPr>
        <p:spPr/>
        <p:txBody>
          <a:bodyPr>
            <a:normAutofit fontScale="92500" lnSpcReduction="10000"/>
          </a:bodyPr>
          <a:lstStyle/>
          <a:p>
            <a:pPr>
              <a:buFont typeface="Wingdings" panose="05000000000000000000" pitchFamily="2" charset="2"/>
              <a:buChar char="Ø"/>
            </a:pPr>
            <a:r>
              <a:rPr lang="es-NI" dirty="0" err="1" smtClean="0"/>
              <a:t>Ela</a:t>
            </a:r>
            <a:r>
              <a:rPr lang="es-NI" dirty="0" smtClean="0"/>
              <a:t> (886-805)  2 años</a:t>
            </a:r>
          </a:p>
          <a:p>
            <a:pPr lvl="1">
              <a:buFont typeface="Wingdings" panose="05000000000000000000" pitchFamily="2" charset="2"/>
              <a:buChar char="Ø"/>
            </a:pPr>
            <a:r>
              <a:rPr lang="es-NI" dirty="0" smtClean="0"/>
              <a:t>Cuarto rey de Israel</a:t>
            </a:r>
          </a:p>
          <a:p>
            <a:pPr lvl="1">
              <a:buFont typeface="Wingdings" panose="05000000000000000000" pitchFamily="2" charset="2"/>
              <a:buChar char="Ø"/>
            </a:pPr>
            <a:r>
              <a:rPr lang="es-NI" dirty="0" smtClean="0"/>
              <a:t>Asesinado por </a:t>
            </a:r>
            <a:r>
              <a:rPr lang="es-NI" dirty="0" err="1" smtClean="0"/>
              <a:t>Zimri</a:t>
            </a:r>
            <a:r>
              <a:rPr lang="es-NI" dirty="0" smtClean="0"/>
              <a:t> (año 27 de Asa)</a:t>
            </a:r>
          </a:p>
          <a:p>
            <a:pPr lvl="1">
              <a:buFont typeface="Wingdings" panose="05000000000000000000" pitchFamily="2" charset="2"/>
              <a:buChar char="Ø"/>
            </a:pPr>
            <a:r>
              <a:rPr lang="es-NI" dirty="0" smtClean="0"/>
              <a:t>Complimiento de la </a:t>
            </a:r>
            <a:r>
              <a:rPr lang="es-NI" dirty="0" err="1" smtClean="0"/>
              <a:t>profecia</a:t>
            </a:r>
            <a:r>
              <a:rPr lang="es-NI" dirty="0" smtClean="0"/>
              <a:t> ( 16:2,3,12,13)</a:t>
            </a:r>
          </a:p>
          <a:p>
            <a:pPr lvl="1">
              <a:buFont typeface="Wingdings" panose="05000000000000000000" pitchFamily="2" charset="2"/>
              <a:buChar char="Ø"/>
            </a:pPr>
            <a:r>
              <a:rPr lang="es-NI" dirty="0" smtClean="0"/>
              <a:t>El mal vino por: </a:t>
            </a:r>
            <a:r>
              <a:rPr lang="es-NI" dirty="0" err="1" smtClean="0"/>
              <a:t>Baasa</a:t>
            </a:r>
            <a:r>
              <a:rPr lang="es-NI" dirty="0" smtClean="0"/>
              <a:t>, por su pecado, por hacer pecar al pueblo. (v.13)</a:t>
            </a:r>
          </a:p>
          <a:p>
            <a:pPr marL="457200" lvl="1" indent="0">
              <a:buNone/>
            </a:pPr>
            <a:endParaRPr lang="es-NI" dirty="0"/>
          </a:p>
          <a:p>
            <a:pPr>
              <a:buFont typeface="Wingdings" panose="05000000000000000000" pitchFamily="2" charset="2"/>
              <a:buChar char="Ø"/>
            </a:pPr>
            <a:r>
              <a:rPr lang="es-NI" dirty="0" err="1" smtClean="0"/>
              <a:t>Zimri</a:t>
            </a:r>
            <a:r>
              <a:rPr lang="es-NI" dirty="0" smtClean="0"/>
              <a:t> (806)</a:t>
            </a:r>
          </a:p>
          <a:p>
            <a:pPr lvl="1">
              <a:buFont typeface="Wingdings" panose="05000000000000000000" pitchFamily="2" charset="2"/>
              <a:buChar char="Ø"/>
            </a:pPr>
            <a:r>
              <a:rPr lang="es-NI" dirty="0" smtClean="0"/>
              <a:t>Quinto rey de Israel</a:t>
            </a:r>
          </a:p>
          <a:p>
            <a:pPr lvl="1">
              <a:buFont typeface="Wingdings" panose="05000000000000000000" pitchFamily="2" charset="2"/>
              <a:buChar char="Ø"/>
            </a:pPr>
            <a:r>
              <a:rPr lang="es-NI" dirty="0" smtClean="0"/>
              <a:t>Comandante de cierta importancia.</a:t>
            </a:r>
          </a:p>
          <a:p>
            <a:pPr lvl="1">
              <a:buFont typeface="Wingdings" panose="05000000000000000000" pitchFamily="2" charset="2"/>
              <a:buChar char="Ø"/>
            </a:pPr>
            <a:r>
              <a:rPr lang="es-NI" dirty="0" smtClean="0"/>
              <a:t>Obtuvo el reino por sublevación.</a:t>
            </a:r>
          </a:p>
          <a:p>
            <a:pPr lvl="1">
              <a:buFont typeface="Wingdings" panose="05000000000000000000" pitchFamily="2" charset="2"/>
              <a:buChar char="Ø"/>
            </a:pPr>
            <a:r>
              <a:rPr lang="es-NI" dirty="0" smtClean="0"/>
              <a:t>Reino 7 días.</a:t>
            </a:r>
          </a:p>
          <a:p>
            <a:pPr lvl="1">
              <a:buFont typeface="Wingdings" panose="05000000000000000000" pitchFamily="2" charset="2"/>
              <a:buChar char="Ø"/>
            </a:pPr>
            <a:r>
              <a:rPr lang="es-NI" dirty="0" smtClean="0"/>
              <a:t>Se suicido.</a:t>
            </a:r>
          </a:p>
        </p:txBody>
      </p:sp>
    </p:spTree>
    <p:extLst>
      <p:ext uri="{BB962C8B-B14F-4D97-AF65-F5344CB8AC3E}">
        <p14:creationId xmlns:p14="http://schemas.microsoft.com/office/powerpoint/2010/main" val="159445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3">
                                            <p:txEl>
                                              <p:pRg st="7" end="7"/>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3">
                                            <p:txEl>
                                              <p:pRg st="8" end="8"/>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7" dur="500"/>
                                        <p:tgtEl>
                                          <p:spTgt spid="3">
                                            <p:txEl>
                                              <p:pRg st="9" end="9"/>
                                            </p:txEl>
                                          </p:spTgt>
                                        </p:tgtEl>
                                      </p:cBhvr>
                                    </p:animEffect>
                                  </p:childTnLst>
                                </p:cTn>
                              </p:par>
                              <p:par>
                                <p:cTn id="58" presetID="53" presetClass="entr" presetSubtype="16"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p:cTn id="60"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62" dur="500"/>
                                        <p:tgtEl>
                                          <p:spTgt spid="3">
                                            <p:txEl>
                                              <p:pRg st="10" end="10"/>
                                            </p:txEl>
                                          </p:spTgt>
                                        </p:tgtEl>
                                      </p:cBhvr>
                                    </p:animEffect>
                                  </p:childTnLst>
                                </p:cTn>
                              </p:par>
                              <p:par>
                                <p:cTn id="63" presetID="53" presetClass="entr" presetSubtype="16"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p:cTn id="65"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contenido 2"/>
          <p:cNvSpPr>
            <a:spLocks noGrp="1"/>
          </p:cNvSpPr>
          <p:nvPr>
            <p:ph idx="1"/>
          </p:nvPr>
        </p:nvSpPr>
        <p:spPr/>
        <p:txBody>
          <a:bodyPr/>
          <a:lstStyle/>
          <a:p>
            <a:r>
              <a:rPr lang="es-NI" dirty="0" smtClean="0"/>
              <a:t>Podemos inferir que estas obras provienen de las anotaciones del cronista o archivero oficial  de la corte, por ejemplo: Josafat hijo de Ahilud que menciona 2 Samuel 8:16. </a:t>
            </a:r>
          </a:p>
          <a:p>
            <a:endParaRPr lang="es-NI" dirty="0" smtClean="0"/>
          </a:p>
          <a:p>
            <a:r>
              <a:rPr lang="es-NI" dirty="0" smtClean="0"/>
              <a:t>Posiblemente parte de Isaías (36-39)</a:t>
            </a:r>
          </a:p>
          <a:p>
            <a:endParaRPr lang="es-NI" dirty="0" smtClean="0"/>
          </a:p>
          <a:p>
            <a:r>
              <a:rPr lang="es-NI" dirty="0" smtClean="0"/>
              <a:t>Aunque algunos creen que Isaías copio al 2 libro de los Reyes, existe la posibilidad que el autor del 2 libro de Reyes copiara a Isaías.</a:t>
            </a:r>
            <a:endParaRPr lang="es-ES" dirty="0"/>
          </a:p>
        </p:txBody>
      </p:sp>
    </p:spTree>
    <p:extLst>
      <p:ext uri="{BB962C8B-B14F-4D97-AF65-F5344CB8AC3E}">
        <p14:creationId xmlns:p14="http://schemas.microsoft.com/office/powerpoint/2010/main" val="21839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4110" y="2747716"/>
            <a:ext cx="10515600" cy="1325563"/>
          </a:xfrm>
        </p:spPr>
        <p:txBody>
          <a:bodyPr>
            <a:normAutofit/>
          </a:bodyPr>
          <a:lstStyle/>
          <a:p>
            <a:pPr algn="ctr"/>
            <a:r>
              <a:rPr lang="es-NI" sz="7200" b="1" dirty="0" err="1" smtClean="0"/>
              <a:t>Omri</a:t>
            </a:r>
            <a:r>
              <a:rPr lang="es-NI" sz="7200" b="1" dirty="0" smtClean="0"/>
              <a:t> y </a:t>
            </a:r>
            <a:r>
              <a:rPr lang="es-NI" sz="7200" b="1" dirty="0" err="1" smtClean="0"/>
              <a:t>Tibní</a:t>
            </a:r>
            <a:endParaRPr lang="es-ES" sz="7200" b="1" dirty="0"/>
          </a:p>
        </p:txBody>
      </p:sp>
    </p:spTree>
    <p:extLst>
      <p:ext uri="{BB962C8B-B14F-4D97-AF65-F5344CB8AC3E}">
        <p14:creationId xmlns:p14="http://schemas.microsoft.com/office/powerpoint/2010/main" val="391970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smtClean="0"/>
              <a:t>1 Reyes 16:21-28</a:t>
            </a:r>
            <a:endParaRPr lang="es-ES" b="1" dirty="0"/>
          </a:p>
        </p:txBody>
      </p:sp>
      <p:sp>
        <p:nvSpPr>
          <p:cNvPr id="3" name="Marcador de contenido 2"/>
          <p:cNvSpPr>
            <a:spLocks noGrp="1"/>
          </p:cNvSpPr>
          <p:nvPr>
            <p:ph idx="1"/>
          </p:nvPr>
        </p:nvSpPr>
        <p:spPr/>
        <p:txBody>
          <a:bodyPr>
            <a:normAutofit fontScale="92500" lnSpcReduction="10000"/>
          </a:bodyPr>
          <a:lstStyle/>
          <a:p>
            <a:pPr>
              <a:buFont typeface="Wingdings" panose="05000000000000000000" pitchFamily="2" charset="2"/>
              <a:buChar char="q"/>
            </a:pPr>
            <a:r>
              <a:rPr lang="es-NI" sz="3200" dirty="0" smtClean="0"/>
              <a:t>Guerra civil (cerca de 4 años)</a:t>
            </a:r>
          </a:p>
          <a:p>
            <a:pPr marL="0" indent="0">
              <a:buNone/>
            </a:pPr>
            <a:endParaRPr lang="es-NI" sz="3200" dirty="0" smtClean="0"/>
          </a:p>
          <a:p>
            <a:pPr>
              <a:buFont typeface="Wingdings" panose="05000000000000000000" pitchFamily="2" charset="2"/>
              <a:buChar char="q"/>
            </a:pPr>
            <a:r>
              <a:rPr lang="es-NI" sz="3200" dirty="0" smtClean="0"/>
              <a:t>Fechas:</a:t>
            </a:r>
          </a:p>
          <a:p>
            <a:pPr lvl="1"/>
            <a:r>
              <a:rPr lang="es-NI" sz="3200" dirty="0" smtClean="0"/>
              <a:t>Tibí 885-880 a.C</a:t>
            </a:r>
          </a:p>
          <a:p>
            <a:pPr lvl="1"/>
            <a:r>
              <a:rPr lang="es-NI" sz="3200" dirty="0" err="1" smtClean="0"/>
              <a:t>Omri</a:t>
            </a:r>
            <a:r>
              <a:rPr lang="es-NI" sz="3200" dirty="0" smtClean="0"/>
              <a:t> 885-874 a.C</a:t>
            </a:r>
          </a:p>
          <a:p>
            <a:pPr lvl="1"/>
            <a:endParaRPr lang="es-NI" sz="3200" dirty="0" smtClean="0"/>
          </a:p>
          <a:p>
            <a:pPr>
              <a:buFont typeface="Wingdings" panose="05000000000000000000" pitchFamily="2" charset="2"/>
              <a:buChar char="q"/>
            </a:pPr>
            <a:r>
              <a:rPr lang="es-NI" sz="3200" dirty="0" err="1" smtClean="0"/>
              <a:t>Omri</a:t>
            </a:r>
            <a:r>
              <a:rPr lang="es-NI" sz="3200" dirty="0" smtClean="0"/>
              <a:t> vence en guerra civil.</a:t>
            </a:r>
          </a:p>
          <a:p>
            <a:pPr>
              <a:buFont typeface="Wingdings" panose="05000000000000000000" pitchFamily="2" charset="2"/>
              <a:buChar char="q"/>
            </a:pPr>
            <a:endParaRPr lang="es-NI" sz="3200" dirty="0"/>
          </a:p>
          <a:p>
            <a:pPr>
              <a:buFont typeface="Wingdings" panose="05000000000000000000" pitchFamily="2" charset="2"/>
              <a:buChar char="q"/>
            </a:pPr>
            <a:r>
              <a:rPr lang="es-NI" sz="3200" dirty="0" smtClean="0"/>
              <a:t>Su dinastía duró cerca de 40 años.</a:t>
            </a:r>
          </a:p>
          <a:p>
            <a:pPr marL="0" indent="0">
              <a:buNone/>
            </a:pPr>
            <a:endParaRPr lang="es-ES" dirty="0"/>
          </a:p>
        </p:txBody>
      </p:sp>
    </p:spTree>
    <p:extLst>
      <p:ext uri="{BB962C8B-B14F-4D97-AF65-F5344CB8AC3E}">
        <p14:creationId xmlns:p14="http://schemas.microsoft.com/office/powerpoint/2010/main" val="309817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b="1" dirty="0" err="1"/>
              <a:t>O</a:t>
            </a:r>
            <a:r>
              <a:rPr lang="es-NI" b="1" dirty="0" err="1" smtClean="0"/>
              <a:t>mri</a:t>
            </a:r>
            <a:endParaRPr lang="es-ES" b="1" dirty="0"/>
          </a:p>
        </p:txBody>
      </p:sp>
      <p:sp>
        <p:nvSpPr>
          <p:cNvPr id="3" name="Marcador de contenido 2"/>
          <p:cNvSpPr>
            <a:spLocks noGrp="1"/>
          </p:cNvSpPr>
          <p:nvPr>
            <p:ph idx="1"/>
          </p:nvPr>
        </p:nvSpPr>
        <p:spPr/>
        <p:txBody>
          <a:bodyPr>
            <a:normAutofit lnSpcReduction="10000"/>
          </a:bodyPr>
          <a:lstStyle/>
          <a:p>
            <a:pPr marL="0" indent="0">
              <a:buNone/>
            </a:pPr>
            <a:r>
              <a:rPr lang="es-NI" dirty="0" smtClean="0"/>
              <a:t>Logros:</a:t>
            </a:r>
          </a:p>
          <a:p>
            <a:pPr marL="514350" indent="-514350">
              <a:buFont typeface="+mj-lt"/>
              <a:buAutoNum type="arabicPeriod"/>
            </a:pPr>
            <a:r>
              <a:rPr lang="es-NI" dirty="0" smtClean="0"/>
              <a:t>Construyo Samaria.</a:t>
            </a:r>
          </a:p>
          <a:p>
            <a:pPr lvl="1"/>
            <a:r>
              <a:rPr lang="es-NI" dirty="0" smtClean="0"/>
              <a:t>Su nombre, </a:t>
            </a:r>
            <a:r>
              <a:rPr lang="es-NI" dirty="0" err="1" smtClean="0"/>
              <a:t>Semer</a:t>
            </a:r>
            <a:r>
              <a:rPr lang="es-NI" dirty="0" smtClean="0"/>
              <a:t>, quizás un etimología popular “vigilante”</a:t>
            </a:r>
          </a:p>
          <a:p>
            <a:pPr lvl="1"/>
            <a:r>
              <a:rPr lang="es-NI" dirty="0" smtClean="0"/>
              <a:t>Tenia un lugar estratégico.</a:t>
            </a:r>
            <a:endParaRPr lang="es-NI" dirty="0"/>
          </a:p>
          <a:p>
            <a:pPr marL="457200" indent="-457200">
              <a:buFont typeface="+mj-lt"/>
              <a:buAutoNum type="arabicPeriod"/>
            </a:pPr>
            <a:r>
              <a:rPr lang="es-NI" dirty="0" smtClean="0"/>
              <a:t>Extendió su control sobre </a:t>
            </a:r>
            <a:r>
              <a:rPr lang="es-NI" dirty="0" err="1" smtClean="0"/>
              <a:t>Transjordania</a:t>
            </a:r>
            <a:r>
              <a:rPr lang="es-NI" dirty="0" smtClean="0"/>
              <a:t>, impuso tributo a </a:t>
            </a:r>
            <a:r>
              <a:rPr lang="es-NI" dirty="0" err="1" smtClean="0"/>
              <a:t>Moab</a:t>
            </a:r>
            <a:r>
              <a:rPr lang="es-NI" dirty="0"/>
              <a:t> </a:t>
            </a:r>
            <a:r>
              <a:rPr lang="es-NI" dirty="0" smtClean="0"/>
              <a:t>(2 Reyes 3:4) (</a:t>
            </a:r>
            <a:r>
              <a:rPr lang="es-NI" dirty="0" smtClean="0">
                <a:solidFill>
                  <a:srgbClr val="FF0000"/>
                </a:solidFill>
              </a:rPr>
              <a:t>La Estela de </a:t>
            </a:r>
            <a:r>
              <a:rPr lang="es-NI" dirty="0" err="1" smtClean="0">
                <a:solidFill>
                  <a:srgbClr val="FF0000"/>
                </a:solidFill>
              </a:rPr>
              <a:t>Mesha</a:t>
            </a:r>
            <a:r>
              <a:rPr lang="es-NI" dirty="0" smtClean="0"/>
              <a:t>)</a:t>
            </a:r>
          </a:p>
          <a:p>
            <a:pPr marL="457200" indent="-457200">
              <a:buFont typeface="+mj-lt"/>
              <a:buAutoNum type="arabicPeriod"/>
            </a:pPr>
            <a:r>
              <a:rPr lang="es-NI" dirty="0" smtClean="0"/>
              <a:t>Retomo la táctica de Salomón, hizo pacto con Fenicia.</a:t>
            </a:r>
          </a:p>
          <a:p>
            <a:pPr marL="457200" indent="-457200">
              <a:buFont typeface="+mj-lt"/>
              <a:buAutoNum type="arabicPeriod"/>
            </a:pPr>
            <a:r>
              <a:rPr lang="es-NI" dirty="0" smtClean="0"/>
              <a:t>Astuto, militar, diplomático, conocido en por las naciones</a:t>
            </a:r>
          </a:p>
          <a:p>
            <a:pPr marL="457200" lvl="1" indent="0">
              <a:buNone/>
            </a:pPr>
            <a:r>
              <a:rPr lang="es-NI" dirty="0" smtClean="0"/>
              <a:t>Israel fue conocido como el “El País de </a:t>
            </a:r>
            <a:r>
              <a:rPr lang="es-NI" dirty="0" err="1" smtClean="0"/>
              <a:t>Omri</a:t>
            </a:r>
            <a:r>
              <a:rPr lang="es-NI" dirty="0" smtClean="0"/>
              <a:t>” “La casa de </a:t>
            </a:r>
            <a:r>
              <a:rPr lang="es-NI" dirty="0" err="1" smtClean="0"/>
              <a:t>Omri</a:t>
            </a:r>
            <a:r>
              <a:rPr lang="es-NI" dirty="0" smtClean="0"/>
              <a:t>”</a:t>
            </a:r>
          </a:p>
          <a:p>
            <a:pPr marL="457200" indent="-457200">
              <a:buFont typeface="+mj-lt"/>
              <a:buAutoNum type="arabicPeriod"/>
            </a:pPr>
            <a:r>
              <a:rPr lang="es-NI" dirty="0" smtClean="0"/>
              <a:t>Peor que sus Antecesores, solo superado por Acab.</a:t>
            </a:r>
            <a:endParaRPr lang="es-NI" dirty="0"/>
          </a:p>
        </p:txBody>
      </p:sp>
    </p:spTree>
    <p:extLst>
      <p:ext uri="{BB962C8B-B14F-4D97-AF65-F5344CB8AC3E}">
        <p14:creationId xmlns:p14="http://schemas.microsoft.com/office/powerpoint/2010/main" val="367051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ircle(in)">
                                      <p:cBhvr>
                                        <p:cTn id="47" dur="2000"/>
                                        <p:tgtEl>
                                          <p:spTgt spid="3">
                                            <p:txEl>
                                              <p:pRg st="6" end="6"/>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circle(in)">
                                      <p:cBhvr>
                                        <p:cTn id="50" dur="2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barn(inVertical)">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1026" name="Picture 2" descr="http://1.bp.blogspot.com/-036dhOz-g7A/Te6VBFsEISI/AAAAAAAAC90/MXFjc03k9HM/s320/monte+de+sama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611" y="768"/>
            <a:ext cx="9142972" cy="68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23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pic>
        <p:nvPicPr>
          <p:cNvPr id="1026" name="Picture 2" descr="https://upload.wikimedia.org/wikipedia/commons/thumb/1/18/Mesha_stele.jpg/220px-Mesha_ste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082" y="76678"/>
            <a:ext cx="4274758" cy="678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27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872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alpha val="38000"/>
          </a:srgb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NI" dirty="0" smtClean="0"/>
              <a:t>Bosquejo General de 1 y 2 Reyes</a:t>
            </a:r>
            <a:endParaRPr lang="es-ES" dirty="0"/>
          </a:p>
        </p:txBody>
      </p:sp>
      <p:sp>
        <p:nvSpPr>
          <p:cNvPr id="3" name="Marcador de contenido 2"/>
          <p:cNvSpPr>
            <a:spLocks noGrp="1"/>
          </p:cNvSpPr>
          <p:nvPr>
            <p:ph idx="1"/>
          </p:nvPr>
        </p:nvSpPr>
        <p:spPr>
          <a:xfrm>
            <a:off x="838200" y="1455313"/>
            <a:ext cx="10515600" cy="5048518"/>
          </a:xfrm>
        </p:spPr>
        <p:txBody>
          <a:bodyPr>
            <a:normAutofit fontScale="92500" lnSpcReduction="20000"/>
          </a:bodyPr>
          <a:lstStyle/>
          <a:p>
            <a:pPr marL="0" indent="0">
              <a:buNone/>
            </a:pPr>
            <a:r>
              <a:rPr lang="es-NI" dirty="0" smtClean="0">
                <a:solidFill>
                  <a:srgbClr val="C00000"/>
                </a:solidFill>
              </a:rPr>
              <a:t>I- Reinado de Salomón 1 Reyes 1:1-11:43.</a:t>
            </a:r>
          </a:p>
          <a:p>
            <a:pPr marL="0" indent="0">
              <a:buNone/>
            </a:pPr>
            <a:r>
              <a:rPr lang="es-NI" dirty="0"/>
              <a:t>	</a:t>
            </a:r>
            <a:r>
              <a:rPr lang="es-NI" dirty="0" smtClean="0"/>
              <a:t>A- Disposiciones finales de David y supresión de Adonías 1:1-2:11</a:t>
            </a:r>
          </a:p>
          <a:p>
            <a:pPr marL="0" indent="0">
              <a:buNone/>
            </a:pPr>
            <a:r>
              <a:rPr lang="es-NI" dirty="0" smtClean="0"/>
              <a:t>	B- comienzo del reinado de Salomón, 2:12-46</a:t>
            </a:r>
          </a:p>
          <a:p>
            <a:pPr marL="0" indent="0">
              <a:buNone/>
            </a:pPr>
            <a:r>
              <a:rPr lang="es-NI" dirty="0"/>
              <a:t>	</a:t>
            </a:r>
            <a:r>
              <a:rPr lang="es-NI" dirty="0" smtClean="0"/>
              <a:t>C- oración de Salomón para pedir sabiduría, luego de su 	casamiento con la hija de Faraón, 3:1-28</a:t>
            </a:r>
          </a:p>
          <a:p>
            <a:pPr marL="0" indent="0">
              <a:buNone/>
            </a:pPr>
            <a:r>
              <a:rPr lang="es-NI" dirty="0"/>
              <a:t>	</a:t>
            </a:r>
            <a:r>
              <a:rPr lang="es-NI" dirty="0" smtClean="0"/>
              <a:t>D- Administración Salomónica de su reino, 4:1-34</a:t>
            </a:r>
          </a:p>
          <a:p>
            <a:pPr marL="0" indent="0">
              <a:buNone/>
            </a:pPr>
            <a:r>
              <a:rPr lang="es-NI" dirty="0"/>
              <a:t>	</a:t>
            </a:r>
            <a:r>
              <a:rPr lang="es-NI" dirty="0" smtClean="0"/>
              <a:t>E- Erección del templo por parte de Salomón 5:1-7:51</a:t>
            </a:r>
          </a:p>
          <a:p>
            <a:pPr marL="0" indent="0">
              <a:buNone/>
            </a:pPr>
            <a:r>
              <a:rPr lang="es-NI" dirty="0"/>
              <a:t>	</a:t>
            </a:r>
            <a:r>
              <a:rPr lang="es-NI" dirty="0" smtClean="0"/>
              <a:t>F- Dedicación del templo y otorgamiento de la promesa de Dios </a:t>
            </a:r>
          </a:p>
          <a:p>
            <a:pPr marL="0" indent="0">
              <a:buNone/>
            </a:pPr>
            <a:r>
              <a:rPr lang="es-NI" dirty="0" smtClean="0"/>
              <a:t>	8:1-66</a:t>
            </a:r>
          </a:p>
          <a:p>
            <a:pPr marL="0" indent="0">
              <a:buNone/>
            </a:pPr>
            <a:r>
              <a:rPr lang="es-NI" dirty="0"/>
              <a:t>	</a:t>
            </a:r>
            <a:r>
              <a:rPr lang="es-NI" dirty="0" smtClean="0"/>
              <a:t>G- Riqueza y Gloria de Salomón; La reina de Sabá, 9:1-10-29</a:t>
            </a:r>
          </a:p>
          <a:p>
            <a:pPr marL="0" indent="0">
              <a:buNone/>
            </a:pPr>
            <a:r>
              <a:rPr lang="es-NI" dirty="0"/>
              <a:t>	</a:t>
            </a:r>
            <a:r>
              <a:rPr lang="es-NI" dirty="0" smtClean="0"/>
              <a:t>H- Apostasía y declinación de Salomón 11:1-43</a:t>
            </a:r>
          </a:p>
          <a:p>
            <a:pPr marL="0" indent="0">
              <a:buNone/>
            </a:pPr>
            <a:r>
              <a:rPr lang="es-NI" dirty="0"/>
              <a:t>	</a:t>
            </a:r>
            <a:endParaRPr lang="es-ES" dirty="0"/>
          </a:p>
        </p:txBody>
      </p:sp>
    </p:spTree>
    <p:extLst>
      <p:ext uri="{BB962C8B-B14F-4D97-AF65-F5344CB8AC3E}">
        <p14:creationId xmlns:p14="http://schemas.microsoft.com/office/powerpoint/2010/main" val="19049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circle(in)">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3785</TotalTime>
  <Words>3830</Words>
  <Application>Microsoft Office PowerPoint</Application>
  <PresentationFormat>Panorámica</PresentationFormat>
  <Paragraphs>492</Paragraphs>
  <Slides>85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85</vt:i4>
      </vt:variant>
    </vt:vector>
  </HeadingPairs>
  <TitlesOfParts>
    <vt:vector size="90" baseType="lpstr">
      <vt:lpstr>Arial</vt:lpstr>
      <vt:lpstr>Calibri</vt:lpstr>
      <vt:lpstr>Calibri Light</vt:lpstr>
      <vt:lpstr>Wingdings</vt:lpstr>
      <vt:lpstr>Tema de Office</vt:lpstr>
      <vt:lpstr>Bienvenidos al curso A.T4</vt:lpstr>
      <vt:lpstr>Presentación de PowerPoint</vt:lpstr>
      <vt:lpstr>Presentación de PowerPoint</vt:lpstr>
      <vt:lpstr>Vistazo al reino unido </vt:lpstr>
      <vt:lpstr>1 y 2 Reyes</vt:lpstr>
      <vt:lpstr>1 y 2 Reyes</vt:lpstr>
      <vt:lpstr>Fuentes del autor de Reyes</vt:lpstr>
      <vt:lpstr>Presentación de PowerPoint</vt:lpstr>
      <vt:lpstr>Bosquejo General de 1 y 2 Reyes</vt:lpstr>
      <vt:lpstr>Bosquejo General de 1 y 2 Reyes</vt:lpstr>
      <vt:lpstr>Bosquejo General de 1 y 2 Reyes</vt:lpstr>
      <vt:lpstr>Bosquejo General de 1 y 2 Reyes</vt:lpstr>
      <vt:lpstr>Bosquejo General de 1 y 2 Reyes</vt:lpstr>
      <vt:lpstr>Libros de Crónicas</vt:lpstr>
      <vt:lpstr>2 Crónicas</vt:lpstr>
      <vt:lpstr>Salomón</vt:lpstr>
      <vt:lpstr>Reinado de Salomón  1 Reyes 9:1-10:29 </vt:lpstr>
      <vt:lpstr>Salomón en el Corán</vt:lpstr>
      <vt:lpstr>Salomón en “Tárgum Sheni”</vt:lpstr>
      <vt:lpstr>Arqueología</vt:lpstr>
      <vt:lpstr>Presentación de PowerPoint</vt:lpstr>
      <vt:lpstr>Presentación de PowerPoint</vt:lpstr>
      <vt:lpstr>Presentación de PowerPoint</vt:lpstr>
      <vt:lpstr>Causas de la división del reino</vt:lpstr>
      <vt:lpstr>Causa Espiritual</vt:lpstr>
      <vt:lpstr>Presentación de PowerPoint</vt:lpstr>
      <vt:lpstr>Causas políticas</vt:lpstr>
      <vt:lpstr>Presentación de PowerPoint</vt:lpstr>
      <vt:lpstr>Construir cuesta dinero</vt:lpstr>
      <vt:lpstr>Presentación de PowerPoint</vt:lpstr>
      <vt:lpstr>Presentación de PowerPoint</vt:lpstr>
      <vt:lpstr>Nuevo rey en Egipto</vt:lpstr>
      <vt:lpstr>Dios rompe el reino </vt:lpstr>
      <vt:lpstr>Salomón y sus adversarios</vt:lpstr>
      <vt:lpstr>Salomón y sus adversarios</vt:lpstr>
      <vt:lpstr>El reino se divide (1 Reyes 12; 2 Cronicas 10)</vt:lpstr>
      <vt:lpstr>El reino se divide (1 Reyes 12; 2 Cronicas 10)</vt:lpstr>
      <vt:lpstr>Presentación de PowerPoint</vt:lpstr>
      <vt:lpstr>Presentación de PowerPoint</vt:lpstr>
      <vt:lpstr>Jeroboam I, Rey del reino del Norte.</vt:lpstr>
      <vt:lpstr>Jeroboam, rey del Norte (930-909) </vt:lpstr>
      <vt:lpstr>Jeroboam, rey del Norte (1Reyes 12)</vt:lpstr>
      <vt:lpstr>Presentación de PowerPoint</vt:lpstr>
      <vt:lpstr>Presentación de PowerPoint</vt:lpstr>
      <vt:lpstr>Dos becerros de oro</vt:lpstr>
      <vt:lpstr>Los becerros de oro (Oseas 8:5)</vt:lpstr>
      <vt:lpstr>Mejorando el culto a Dios.</vt:lpstr>
      <vt:lpstr>Cristianismo verdadero o falso</vt:lpstr>
      <vt:lpstr>Presentación de PowerPoint</vt:lpstr>
      <vt:lpstr>Presentación de PowerPoint</vt:lpstr>
      <vt:lpstr>Jeroboam, rey del Norte (1Reyes 13)</vt:lpstr>
      <vt:lpstr>Presentación de PowerPoint</vt:lpstr>
      <vt:lpstr>El varón de Dios.</vt:lpstr>
      <vt:lpstr>Jeroboam, el que hizo pecar a Israel  (1 Reyes 14:16)</vt:lpstr>
      <vt:lpstr>Reflexiones</vt:lpstr>
      <vt:lpstr>Presentación de PowerPoint</vt:lpstr>
      <vt:lpstr>Roboam, Rey del sur (930-913)</vt:lpstr>
      <vt:lpstr>Roboam, reino del sur (930-913) (1 Reyes 14:21-30; 2 Crónicas 11:5-12-16)</vt:lpstr>
      <vt:lpstr>Invasión de Sisac </vt:lpstr>
      <vt:lpstr>Ciudades fortificadas de Judá (Crónicas 11:6-10)</vt:lpstr>
      <vt:lpstr>Presentación de PowerPoint</vt:lpstr>
      <vt:lpstr>Presentación de PowerPoint</vt:lpstr>
      <vt:lpstr>Presentación de PowerPoint</vt:lpstr>
      <vt:lpstr>Presentación de PowerPoint</vt:lpstr>
      <vt:lpstr>Abías (Abiam) rey de Judá (913-910 a.C)</vt:lpstr>
      <vt:lpstr>Presentación de PowerPoint</vt:lpstr>
      <vt:lpstr>Abías (Abiam) 1Reyes 15; 2Cronicas 13) </vt:lpstr>
      <vt:lpstr>Abías</vt:lpstr>
      <vt:lpstr>Rey Asa de Judá </vt:lpstr>
      <vt:lpstr>Reinado de Asa  (1 Reyes 15:9-24; 2Cronicas 14:1- 16:14)</vt:lpstr>
      <vt:lpstr>Tras la victoria, viene la reforma.</vt:lpstr>
      <vt:lpstr>Presentación de PowerPoint</vt:lpstr>
      <vt:lpstr>Alianza con Ben-adad</vt:lpstr>
      <vt:lpstr>Amonestación (2 Crónicas 16)</vt:lpstr>
      <vt:lpstr>Nadab, rey del Norte.</vt:lpstr>
      <vt:lpstr>1 Reyes 15: 25-32</vt:lpstr>
      <vt:lpstr>Baasa, rey de Israel</vt:lpstr>
      <vt:lpstr>1 Reyes 15:33- 16:7</vt:lpstr>
      <vt:lpstr>Ela y zimri (1Reyes 16:8-20)</vt:lpstr>
      <vt:lpstr>Omri y Tibní</vt:lpstr>
      <vt:lpstr>1 Reyes 16:21-28</vt:lpstr>
      <vt:lpstr>Omri</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Cautiverio de Ninive</dc:title>
  <dc:creator>Reynaldo Dominguez</dc:creator>
  <cp:lastModifiedBy>Reynaldo Dominguez</cp:lastModifiedBy>
  <cp:revision>296</cp:revision>
  <dcterms:created xsi:type="dcterms:W3CDTF">2018-02-13T00:01:49Z</dcterms:created>
  <dcterms:modified xsi:type="dcterms:W3CDTF">2018-03-27T17:42:02Z</dcterms:modified>
</cp:coreProperties>
</file>