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1"/>
  </p:notesMasterIdLst>
  <p:handoutMasterIdLst>
    <p:handoutMasterId r:id="rId132"/>
  </p:handoutMasterIdLst>
  <p:sldIdLst>
    <p:sldId id="267" r:id="rId4"/>
    <p:sldId id="385" r:id="rId5"/>
    <p:sldId id="268" r:id="rId6"/>
    <p:sldId id="386" r:id="rId7"/>
    <p:sldId id="387" r:id="rId8"/>
    <p:sldId id="388" r:id="rId9"/>
    <p:sldId id="413" r:id="rId10"/>
    <p:sldId id="390" r:id="rId11"/>
    <p:sldId id="391" r:id="rId12"/>
    <p:sldId id="392" r:id="rId13"/>
    <p:sldId id="423" r:id="rId14"/>
    <p:sldId id="393" r:id="rId15"/>
    <p:sldId id="394" r:id="rId16"/>
    <p:sldId id="395" r:id="rId17"/>
    <p:sldId id="396" r:id="rId18"/>
    <p:sldId id="397" r:id="rId19"/>
    <p:sldId id="398" r:id="rId20"/>
    <p:sldId id="399" r:id="rId21"/>
    <p:sldId id="400" r:id="rId22"/>
    <p:sldId id="410" r:id="rId23"/>
    <p:sldId id="401" r:id="rId24"/>
    <p:sldId id="424" r:id="rId25"/>
    <p:sldId id="402" r:id="rId26"/>
    <p:sldId id="403" r:id="rId27"/>
    <p:sldId id="404" r:id="rId28"/>
    <p:sldId id="425" r:id="rId29"/>
    <p:sldId id="405" r:id="rId30"/>
    <p:sldId id="406" r:id="rId31"/>
    <p:sldId id="407" r:id="rId32"/>
    <p:sldId id="408" r:id="rId33"/>
    <p:sldId id="409" r:id="rId34"/>
    <p:sldId id="414" r:id="rId35"/>
    <p:sldId id="411" r:id="rId36"/>
    <p:sldId id="415" r:id="rId37"/>
    <p:sldId id="458" r:id="rId38"/>
    <p:sldId id="256" r:id="rId39"/>
    <p:sldId id="419" r:id="rId40"/>
    <p:sldId id="420" r:id="rId41"/>
    <p:sldId id="259" r:id="rId42"/>
    <p:sldId id="260" r:id="rId43"/>
    <p:sldId id="421" r:id="rId44"/>
    <p:sldId id="422" r:id="rId45"/>
    <p:sldId id="257" r:id="rId46"/>
    <p:sldId id="432" r:id="rId47"/>
    <p:sldId id="427" r:id="rId48"/>
    <p:sldId id="428" r:id="rId49"/>
    <p:sldId id="290" r:id="rId50"/>
    <p:sldId id="433" r:id="rId51"/>
    <p:sldId id="429" r:id="rId52"/>
    <p:sldId id="430" r:id="rId53"/>
    <p:sldId id="431" r:id="rId54"/>
    <p:sldId id="261" r:id="rId55"/>
    <p:sldId id="280" r:id="rId56"/>
    <p:sldId id="281" r:id="rId57"/>
    <p:sldId id="435" r:id="rId58"/>
    <p:sldId id="434" r:id="rId59"/>
    <p:sldId id="283" r:id="rId60"/>
    <p:sldId id="284" r:id="rId61"/>
    <p:sldId id="289" r:id="rId62"/>
    <p:sldId id="285" r:id="rId63"/>
    <p:sldId id="286" r:id="rId64"/>
    <p:sldId id="457" r:id="rId65"/>
    <p:sldId id="379" r:id="rId66"/>
    <p:sldId id="350" r:id="rId67"/>
    <p:sldId id="372" r:id="rId68"/>
    <p:sldId id="351" r:id="rId69"/>
    <p:sldId id="376" r:id="rId70"/>
    <p:sldId id="352" r:id="rId71"/>
    <p:sldId id="353" r:id="rId72"/>
    <p:sldId id="354" r:id="rId73"/>
    <p:sldId id="377" r:id="rId74"/>
    <p:sldId id="355" r:id="rId75"/>
    <p:sldId id="356" r:id="rId76"/>
    <p:sldId id="366" r:id="rId77"/>
    <p:sldId id="368" r:id="rId78"/>
    <p:sldId id="371" r:id="rId79"/>
    <p:sldId id="375" r:id="rId80"/>
    <p:sldId id="381" r:id="rId81"/>
    <p:sldId id="436" r:id="rId82"/>
    <p:sldId id="382" r:id="rId83"/>
    <p:sldId id="383" r:id="rId84"/>
    <p:sldId id="384" r:id="rId85"/>
    <p:sldId id="437" r:id="rId86"/>
    <p:sldId id="438" r:id="rId87"/>
    <p:sldId id="439" r:id="rId88"/>
    <p:sldId id="440" r:id="rId89"/>
    <p:sldId id="441" r:id="rId90"/>
    <p:sldId id="442" r:id="rId91"/>
    <p:sldId id="443" r:id="rId92"/>
    <p:sldId id="389" r:id="rId93"/>
    <p:sldId id="444" r:id="rId94"/>
    <p:sldId id="445" r:id="rId95"/>
    <p:sldId id="446" r:id="rId96"/>
    <p:sldId id="447" r:id="rId97"/>
    <p:sldId id="448" r:id="rId98"/>
    <p:sldId id="449" r:id="rId99"/>
    <p:sldId id="450" r:id="rId100"/>
    <p:sldId id="451" r:id="rId101"/>
    <p:sldId id="452" r:id="rId102"/>
    <p:sldId id="453" r:id="rId103"/>
    <p:sldId id="454" r:id="rId104"/>
    <p:sldId id="455" r:id="rId105"/>
    <p:sldId id="456" r:id="rId106"/>
    <p:sldId id="459" r:id="rId107"/>
    <p:sldId id="275" r:id="rId108"/>
    <p:sldId id="325" r:id="rId109"/>
    <p:sldId id="328" r:id="rId110"/>
    <p:sldId id="327" r:id="rId111"/>
    <p:sldId id="326" r:id="rId112"/>
    <p:sldId id="329" r:id="rId113"/>
    <p:sldId id="330" r:id="rId114"/>
    <p:sldId id="331" r:id="rId115"/>
    <p:sldId id="332" r:id="rId116"/>
    <p:sldId id="333" r:id="rId117"/>
    <p:sldId id="334" r:id="rId118"/>
    <p:sldId id="335" r:id="rId119"/>
    <p:sldId id="336" r:id="rId120"/>
    <p:sldId id="337" r:id="rId121"/>
    <p:sldId id="338" r:id="rId122"/>
    <p:sldId id="339" r:id="rId123"/>
    <p:sldId id="340" r:id="rId124"/>
    <p:sldId id="341" r:id="rId125"/>
    <p:sldId id="342" r:id="rId126"/>
    <p:sldId id="343" r:id="rId127"/>
    <p:sldId id="344" r:id="rId128"/>
    <p:sldId id="346" r:id="rId129"/>
    <p:sldId id="276" r:id="rId13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983" autoAdjust="0"/>
    <p:restoredTop sz="94640" autoAdjust="0"/>
  </p:normalViewPr>
  <p:slideViewPr>
    <p:cSldViewPr>
      <p:cViewPr varScale="1">
        <p:scale>
          <a:sx n="109" d="100"/>
          <a:sy n="109" d="100"/>
        </p:scale>
        <p:origin x="1230" y="96"/>
      </p:cViewPr>
      <p:guideLst>
        <p:guide orient="horz" pos="2160"/>
        <p:guide pos="2880"/>
      </p:guideLst>
    </p:cSldViewPr>
  </p:slideViewPr>
  <p:outlineViewPr>
    <p:cViewPr>
      <p:scale>
        <a:sx n="33" d="100"/>
        <a:sy n="33" d="100"/>
      </p:scale>
      <p:origin x="258"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700F0-092A-4B07-87CE-4E1822C8C812}" type="doc">
      <dgm:prSet loTypeId="urn:microsoft.com/office/officeart/2005/8/layout/cycle8" loCatId="cycle" qsTypeId="urn:microsoft.com/office/officeart/2005/8/quickstyle/3d2" qsCatId="3D" csTypeId="urn:microsoft.com/office/officeart/2005/8/colors/colorful1#1" csCatId="colorful" phldr="1"/>
      <dgm:spPr/>
    </dgm:pt>
    <dgm:pt modelId="{E3673E6F-BF1D-4989-A4EB-C2F0251681F4}">
      <dgm:prSet phldrT="[Text]" phldr="1"/>
      <dgm:spPr/>
      <dgm:t>
        <a:bodyPr/>
        <a:lstStyle/>
        <a:p>
          <a:endParaRPr lang="en-US" dirty="0"/>
        </a:p>
      </dgm:t>
    </dgm:pt>
    <dgm:pt modelId="{6A56EF0D-F9B8-4889-A0B8-CCCDAD3E7229}" type="parTrans" cxnId="{42CA83CB-48DC-4439-8445-28046638E522}">
      <dgm:prSet/>
      <dgm:spPr/>
      <dgm:t>
        <a:bodyPr/>
        <a:lstStyle/>
        <a:p>
          <a:endParaRPr lang="en-US"/>
        </a:p>
      </dgm:t>
    </dgm:pt>
    <dgm:pt modelId="{24A55C4E-BACE-4EAF-9CAD-4EA6C8C16049}" type="sibTrans" cxnId="{42CA83CB-48DC-4439-8445-28046638E522}">
      <dgm:prSet/>
      <dgm:spPr/>
      <dgm:t>
        <a:bodyPr/>
        <a:lstStyle/>
        <a:p>
          <a:endParaRPr lang="en-US"/>
        </a:p>
      </dgm:t>
    </dgm:pt>
    <dgm:pt modelId="{64FF5FB3-D15D-4849-AC20-65CA00665039}">
      <dgm:prSet phldrT="[Text]" phldr="1"/>
      <dgm:spPr/>
      <dgm:t>
        <a:bodyPr/>
        <a:lstStyle/>
        <a:p>
          <a:endParaRPr lang="en-US" dirty="0"/>
        </a:p>
      </dgm:t>
    </dgm:pt>
    <dgm:pt modelId="{3FC843D1-3327-4E78-B6CA-C41B9126FD2E}" type="parTrans" cxnId="{B8E16652-69D7-4A15-BE42-8A539D07662B}">
      <dgm:prSet/>
      <dgm:spPr/>
      <dgm:t>
        <a:bodyPr/>
        <a:lstStyle/>
        <a:p>
          <a:endParaRPr lang="en-US"/>
        </a:p>
      </dgm:t>
    </dgm:pt>
    <dgm:pt modelId="{05531384-E71A-4468-AD5B-EAEFAFCB30AC}" type="sibTrans" cxnId="{B8E16652-69D7-4A15-BE42-8A539D07662B}">
      <dgm:prSet/>
      <dgm:spPr/>
      <dgm:t>
        <a:bodyPr/>
        <a:lstStyle/>
        <a:p>
          <a:endParaRPr lang="en-US"/>
        </a:p>
      </dgm:t>
    </dgm:pt>
    <dgm:pt modelId="{65558B7C-F81B-4A4D-B2E0-C2304C066833}">
      <dgm:prSet phldrT="[Text]" custT="1"/>
      <dgm:spPr/>
      <dgm:t>
        <a:bodyPr/>
        <a:lstStyle/>
        <a:p>
          <a:endParaRPr lang="en-US" sz="1800" dirty="0"/>
        </a:p>
      </dgm:t>
    </dgm:pt>
    <dgm:pt modelId="{0D5077BD-EE4F-4A30-8897-E2BF11DB4FF5}" type="parTrans" cxnId="{8DED630F-0638-4D84-AC3B-812FA93D625F}">
      <dgm:prSet/>
      <dgm:spPr/>
      <dgm:t>
        <a:bodyPr/>
        <a:lstStyle/>
        <a:p>
          <a:endParaRPr lang="en-US"/>
        </a:p>
      </dgm:t>
    </dgm:pt>
    <dgm:pt modelId="{D7CC4708-865E-4184-8B97-555FE878980F}" type="sibTrans" cxnId="{8DED630F-0638-4D84-AC3B-812FA93D625F}">
      <dgm:prSet/>
      <dgm:spPr/>
      <dgm:t>
        <a:bodyPr/>
        <a:lstStyle/>
        <a:p>
          <a:endParaRPr lang="en-US"/>
        </a:p>
      </dgm:t>
    </dgm:pt>
    <dgm:pt modelId="{496507B5-93E7-46BA-8C78-F2340462C53F}" type="pres">
      <dgm:prSet presAssocID="{805700F0-092A-4B07-87CE-4E1822C8C812}" presName="compositeShape" presStyleCnt="0">
        <dgm:presLayoutVars>
          <dgm:chMax val="7"/>
          <dgm:dir/>
          <dgm:resizeHandles val="exact"/>
        </dgm:presLayoutVars>
      </dgm:prSet>
      <dgm:spPr/>
    </dgm:pt>
    <dgm:pt modelId="{F32A1E2A-828D-4183-AAA8-5E723D828407}" type="pres">
      <dgm:prSet presAssocID="{805700F0-092A-4B07-87CE-4E1822C8C812}" presName="wedge1" presStyleLbl="node1" presStyleIdx="0" presStyleCnt="3"/>
      <dgm:spPr/>
    </dgm:pt>
    <dgm:pt modelId="{9A623A7C-802B-4511-9B35-3D06C4D12964}" type="pres">
      <dgm:prSet presAssocID="{805700F0-092A-4B07-87CE-4E1822C8C812}" presName="dummy1a" presStyleCnt="0"/>
      <dgm:spPr/>
    </dgm:pt>
    <dgm:pt modelId="{A0614D8D-5F5C-4761-8920-B9969C3BA12D}" type="pres">
      <dgm:prSet presAssocID="{805700F0-092A-4B07-87CE-4E1822C8C812}" presName="dummy1b" presStyleCnt="0"/>
      <dgm:spPr/>
    </dgm:pt>
    <dgm:pt modelId="{4DD8EF0E-84CA-4FD0-BE9C-C52A9E775080}" type="pres">
      <dgm:prSet presAssocID="{805700F0-092A-4B07-87CE-4E1822C8C812}" presName="wedge1Tx" presStyleLbl="node1" presStyleIdx="0" presStyleCnt="3">
        <dgm:presLayoutVars>
          <dgm:chMax val="0"/>
          <dgm:chPref val="0"/>
          <dgm:bulletEnabled val="1"/>
        </dgm:presLayoutVars>
      </dgm:prSet>
      <dgm:spPr/>
    </dgm:pt>
    <dgm:pt modelId="{7410A9BA-A8FF-4C3B-B73E-B0B8B8455A2D}" type="pres">
      <dgm:prSet presAssocID="{805700F0-092A-4B07-87CE-4E1822C8C812}" presName="wedge2" presStyleLbl="node1" presStyleIdx="1" presStyleCnt="3"/>
      <dgm:spPr/>
    </dgm:pt>
    <dgm:pt modelId="{04A7B26D-DEF7-4939-BA4A-CEF6B883ED7D}" type="pres">
      <dgm:prSet presAssocID="{805700F0-092A-4B07-87CE-4E1822C8C812}" presName="dummy2a" presStyleCnt="0"/>
      <dgm:spPr/>
    </dgm:pt>
    <dgm:pt modelId="{DB5DAF90-95FA-4A19-A4AA-E11D6CD69C93}" type="pres">
      <dgm:prSet presAssocID="{805700F0-092A-4B07-87CE-4E1822C8C812}" presName="dummy2b" presStyleCnt="0"/>
      <dgm:spPr/>
    </dgm:pt>
    <dgm:pt modelId="{B7D718F9-A272-415D-BC29-871624EEFBC2}" type="pres">
      <dgm:prSet presAssocID="{805700F0-092A-4B07-87CE-4E1822C8C812}" presName="wedge2Tx" presStyleLbl="node1" presStyleIdx="1" presStyleCnt="3">
        <dgm:presLayoutVars>
          <dgm:chMax val="0"/>
          <dgm:chPref val="0"/>
          <dgm:bulletEnabled val="1"/>
        </dgm:presLayoutVars>
      </dgm:prSet>
      <dgm:spPr/>
    </dgm:pt>
    <dgm:pt modelId="{7A50C4BF-9DB9-49DC-9629-23D429D528A3}" type="pres">
      <dgm:prSet presAssocID="{805700F0-092A-4B07-87CE-4E1822C8C812}" presName="wedge3" presStyleLbl="node1" presStyleIdx="2" presStyleCnt="3"/>
      <dgm:spPr/>
    </dgm:pt>
    <dgm:pt modelId="{DE9BCEEA-C624-46B2-B6C1-4BE6FA908D11}" type="pres">
      <dgm:prSet presAssocID="{805700F0-092A-4B07-87CE-4E1822C8C812}" presName="dummy3a" presStyleCnt="0"/>
      <dgm:spPr/>
    </dgm:pt>
    <dgm:pt modelId="{FB887E05-97D1-4289-BC10-0F8742863AF6}" type="pres">
      <dgm:prSet presAssocID="{805700F0-092A-4B07-87CE-4E1822C8C812}" presName="dummy3b" presStyleCnt="0"/>
      <dgm:spPr/>
    </dgm:pt>
    <dgm:pt modelId="{85951862-E133-4393-9129-BBF2262C117D}" type="pres">
      <dgm:prSet presAssocID="{805700F0-092A-4B07-87CE-4E1822C8C812}" presName="wedge3Tx" presStyleLbl="node1" presStyleIdx="2" presStyleCnt="3">
        <dgm:presLayoutVars>
          <dgm:chMax val="0"/>
          <dgm:chPref val="0"/>
          <dgm:bulletEnabled val="1"/>
        </dgm:presLayoutVars>
      </dgm:prSet>
      <dgm:spPr/>
    </dgm:pt>
    <dgm:pt modelId="{4918D1C6-F565-442F-A0EF-29A9A8CD9D3C}" type="pres">
      <dgm:prSet presAssocID="{24A55C4E-BACE-4EAF-9CAD-4EA6C8C16049}" presName="arrowWedge1" presStyleLbl="fgSibTrans2D1" presStyleIdx="0" presStyleCnt="3"/>
      <dgm:spPr/>
    </dgm:pt>
    <dgm:pt modelId="{9D855ED3-D468-44D1-88C7-BA1EBDF71C0E}" type="pres">
      <dgm:prSet presAssocID="{05531384-E71A-4468-AD5B-EAEFAFCB30AC}" presName="arrowWedge2" presStyleLbl="fgSibTrans2D1" presStyleIdx="1" presStyleCnt="3"/>
      <dgm:spPr/>
    </dgm:pt>
    <dgm:pt modelId="{CA5CECC7-B9E2-4B6C-ADEF-D562E817E95F}" type="pres">
      <dgm:prSet presAssocID="{D7CC4708-865E-4184-8B97-555FE878980F}" presName="arrowWedge3" presStyleLbl="fgSibTrans2D1" presStyleIdx="2" presStyleCnt="3"/>
      <dgm:spPr/>
    </dgm:pt>
  </dgm:ptLst>
  <dgm:cxnLst>
    <dgm:cxn modelId="{4F0B7B02-01F9-405A-AA6A-D7D7DFE8F634}" type="presOf" srcId="{805700F0-092A-4B07-87CE-4E1822C8C812}" destId="{496507B5-93E7-46BA-8C78-F2340462C53F}" srcOrd="0" destOrd="0" presId="urn:microsoft.com/office/officeart/2005/8/layout/cycle8"/>
    <dgm:cxn modelId="{8DED630F-0638-4D84-AC3B-812FA93D625F}" srcId="{805700F0-092A-4B07-87CE-4E1822C8C812}" destId="{65558B7C-F81B-4A4D-B2E0-C2304C066833}" srcOrd="2" destOrd="0" parTransId="{0D5077BD-EE4F-4A30-8897-E2BF11DB4FF5}" sibTransId="{D7CC4708-865E-4184-8B97-555FE878980F}"/>
    <dgm:cxn modelId="{08C75717-0BBD-4D86-A9F0-3ABDC7A4D5A9}" type="presOf" srcId="{64FF5FB3-D15D-4849-AC20-65CA00665039}" destId="{7410A9BA-A8FF-4C3B-B73E-B0B8B8455A2D}" srcOrd="0" destOrd="0" presId="urn:microsoft.com/office/officeart/2005/8/layout/cycle8"/>
    <dgm:cxn modelId="{29352D37-F2BB-41A3-BB98-BF310659BD44}" type="presOf" srcId="{E3673E6F-BF1D-4989-A4EB-C2F0251681F4}" destId="{F32A1E2A-828D-4183-AAA8-5E723D828407}" srcOrd="0" destOrd="0" presId="urn:microsoft.com/office/officeart/2005/8/layout/cycle8"/>
    <dgm:cxn modelId="{4FA02939-4146-424C-97B7-E463C25DC981}" type="presOf" srcId="{E3673E6F-BF1D-4989-A4EB-C2F0251681F4}" destId="{4DD8EF0E-84CA-4FD0-BE9C-C52A9E775080}" srcOrd="1" destOrd="0" presId="urn:microsoft.com/office/officeart/2005/8/layout/cycle8"/>
    <dgm:cxn modelId="{B8E16652-69D7-4A15-BE42-8A539D07662B}" srcId="{805700F0-092A-4B07-87CE-4E1822C8C812}" destId="{64FF5FB3-D15D-4849-AC20-65CA00665039}" srcOrd="1" destOrd="0" parTransId="{3FC843D1-3327-4E78-B6CA-C41B9126FD2E}" sibTransId="{05531384-E71A-4468-AD5B-EAEFAFCB30AC}"/>
    <dgm:cxn modelId="{25ADA38E-6535-4E07-9D74-945DD5DA1F40}" type="presOf" srcId="{65558B7C-F81B-4A4D-B2E0-C2304C066833}" destId="{7A50C4BF-9DB9-49DC-9629-23D429D528A3}" srcOrd="0" destOrd="0" presId="urn:microsoft.com/office/officeart/2005/8/layout/cycle8"/>
    <dgm:cxn modelId="{804F4ABF-6EEA-42DA-BDF2-9C93591D437C}" type="presOf" srcId="{65558B7C-F81B-4A4D-B2E0-C2304C066833}" destId="{85951862-E133-4393-9129-BBF2262C117D}" srcOrd="1" destOrd="0" presId="urn:microsoft.com/office/officeart/2005/8/layout/cycle8"/>
    <dgm:cxn modelId="{42CA83CB-48DC-4439-8445-28046638E522}" srcId="{805700F0-092A-4B07-87CE-4E1822C8C812}" destId="{E3673E6F-BF1D-4989-A4EB-C2F0251681F4}" srcOrd="0" destOrd="0" parTransId="{6A56EF0D-F9B8-4889-A0B8-CCCDAD3E7229}" sibTransId="{24A55C4E-BACE-4EAF-9CAD-4EA6C8C16049}"/>
    <dgm:cxn modelId="{287CC3E7-D3A5-458B-9DCB-22E9B3ECBFE3}" type="presOf" srcId="{64FF5FB3-D15D-4849-AC20-65CA00665039}" destId="{B7D718F9-A272-415D-BC29-871624EEFBC2}" srcOrd="1" destOrd="0" presId="urn:microsoft.com/office/officeart/2005/8/layout/cycle8"/>
    <dgm:cxn modelId="{6EA766CD-8A56-45B2-80F4-8392357C260A}" type="presParOf" srcId="{496507B5-93E7-46BA-8C78-F2340462C53F}" destId="{F32A1E2A-828D-4183-AAA8-5E723D828407}" srcOrd="0" destOrd="0" presId="urn:microsoft.com/office/officeart/2005/8/layout/cycle8"/>
    <dgm:cxn modelId="{06E30EDC-3A9A-42D9-9859-9348F31CCBEE}" type="presParOf" srcId="{496507B5-93E7-46BA-8C78-F2340462C53F}" destId="{9A623A7C-802B-4511-9B35-3D06C4D12964}" srcOrd="1" destOrd="0" presId="urn:microsoft.com/office/officeart/2005/8/layout/cycle8"/>
    <dgm:cxn modelId="{B56EB70B-68B9-4993-8622-A78B387CF9B9}" type="presParOf" srcId="{496507B5-93E7-46BA-8C78-F2340462C53F}" destId="{A0614D8D-5F5C-4761-8920-B9969C3BA12D}" srcOrd="2" destOrd="0" presId="urn:microsoft.com/office/officeart/2005/8/layout/cycle8"/>
    <dgm:cxn modelId="{A25FC1E5-6926-4C35-B2E7-ACBE31B27AAF}" type="presParOf" srcId="{496507B5-93E7-46BA-8C78-F2340462C53F}" destId="{4DD8EF0E-84CA-4FD0-BE9C-C52A9E775080}" srcOrd="3" destOrd="0" presId="urn:microsoft.com/office/officeart/2005/8/layout/cycle8"/>
    <dgm:cxn modelId="{E9DD5D09-AAC0-4C84-8FA7-98AC69B4BA06}" type="presParOf" srcId="{496507B5-93E7-46BA-8C78-F2340462C53F}" destId="{7410A9BA-A8FF-4C3B-B73E-B0B8B8455A2D}" srcOrd="4" destOrd="0" presId="urn:microsoft.com/office/officeart/2005/8/layout/cycle8"/>
    <dgm:cxn modelId="{42355B03-136B-449C-A419-F3DF0B6385E4}" type="presParOf" srcId="{496507B5-93E7-46BA-8C78-F2340462C53F}" destId="{04A7B26D-DEF7-4939-BA4A-CEF6B883ED7D}" srcOrd="5" destOrd="0" presId="urn:microsoft.com/office/officeart/2005/8/layout/cycle8"/>
    <dgm:cxn modelId="{77CBE67A-96F7-4401-B69F-3CD3D1C1963C}" type="presParOf" srcId="{496507B5-93E7-46BA-8C78-F2340462C53F}" destId="{DB5DAF90-95FA-4A19-A4AA-E11D6CD69C93}" srcOrd="6" destOrd="0" presId="urn:microsoft.com/office/officeart/2005/8/layout/cycle8"/>
    <dgm:cxn modelId="{BCF6F57E-AD3A-4E24-90F7-C26A3E314285}" type="presParOf" srcId="{496507B5-93E7-46BA-8C78-F2340462C53F}" destId="{B7D718F9-A272-415D-BC29-871624EEFBC2}" srcOrd="7" destOrd="0" presId="urn:microsoft.com/office/officeart/2005/8/layout/cycle8"/>
    <dgm:cxn modelId="{60BE7332-1587-41F0-BBBD-0385F29F24B5}" type="presParOf" srcId="{496507B5-93E7-46BA-8C78-F2340462C53F}" destId="{7A50C4BF-9DB9-49DC-9629-23D429D528A3}" srcOrd="8" destOrd="0" presId="urn:microsoft.com/office/officeart/2005/8/layout/cycle8"/>
    <dgm:cxn modelId="{7C68E00D-3AA3-424A-A201-1BA01DBE949D}" type="presParOf" srcId="{496507B5-93E7-46BA-8C78-F2340462C53F}" destId="{DE9BCEEA-C624-46B2-B6C1-4BE6FA908D11}" srcOrd="9" destOrd="0" presId="urn:microsoft.com/office/officeart/2005/8/layout/cycle8"/>
    <dgm:cxn modelId="{BBE6EFDF-1247-4AC6-BAAD-03D809799859}" type="presParOf" srcId="{496507B5-93E7-46BA-8C78-F2340462C53F}" destId="{FB887E05-97D1-4289-BC10-0F8742863AF6}" srcOrd="10" destOrd="0" presId="urn:microsoft.com/office/officeart/2005/8/layout/cycle8"/>
    <dgm:cxn modelId="{F98E906F-21DD-41CA-8931-E2EAFC7B29A9}" type="presParOf" srcId="{496507B5-93E7-46BA-8C78-F2340462C53F}" destId="{85951862-E133-4393-9129-BBF2262C117D}" srcOrd="11" destOrd="0" presId="urn:microsoft.com/office/officeart/2005/8/layout/cycle8"/>
    <dgm:cxn modelId="{59351595-D8B3-40D1-A06B-AB9FAEE87444}" type="presParOf" srcId="{496507B5-93E7-46BA-8C78-F2340462C53F}" destId="{4918D1C6-F565-442F-A0EF-29A9A8CD9D3C}" srcOrd="12" destOrd="0" presId="urn:microsoft.com/office/officeart/2005/8/layout/cycle8"/>
    <dgm:cxn modelId="{690EC9CB-10E4-40AF-ABA8-E28BD11FC8F9}" type="presParOf" srcId="{496507B5-93E7-46BA-8C78-F2340462C53F}" destId="{9D855ED3-D468-44D1-88C7-BA1EBDF71C0E}" srcOrd="13" destOrd="0" presId="urn:microsoft.com/office/officeart/2005/8/layout/cycle8"/>
    <dgm:cxn modelId="{767BFEBE-DB81-467A-A472-519888DA755A}" type="presParOf" srcId="{496507B5-93E7-46BA-8C78-F2340462C53F}" destId="{CA5CECC7-B9E2-4B6C-ADEF-D562E817E95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A6BA7-2B98-43CE-824D-7D328496DB43}" type="doc">
      <dgm:prSet loTypeId="urn:microsoft.com/office/officeart/2005/8/layout/pyramid1" loCatId="pyramid" qsTypeId="urn:microsoft.com/office/officeart/2005/8/quickstyle/3d4" qsCatId="3D" csTypeId="urn:microsoft.com/office/officeart/2005/8/colors/accent2_3" csCatId="accent2" phldr="1"/>
      <dgm:spPr/>
    </dgm:pt>
    <dgm:pt modelId="{58AD39E4-5B56-482C-B484-650083EBB110}">
      <dgm:prSet phldrT="[Text]"/>
      <dgm:spPr/>
      <dgm:t>
        <a:bodyPr/>
        <a:lstStyle/>
        <a:p>
          <a:r>
            <a:rPr lang="es-MX" b="1" noProof="0" dirty="0">
              <a:solidFill>
                <a:schemeClr val="tx1"/>
              </a:solidFill>
            </a:rPr>
            <a:t>Practicas</a:t>
          </a:r>
        </a:p>
      </dgm:t>
    </dgm:pt>
    <dgm:pt modelId="{C6EB8066-FF97-455E-898C-BF640E8B36D5}" type="parTrans" cxnId="{C0165B24-E217-4045-9B3E-31E35F4CDE4F}">
      <dgm:prSet/>
      <dgm:spPr/>
      <dgm:t>
        <a:bodyPr/>
        <a:lstStyle/>
        <a:p>
          <a:endParaRPr lang="en-US"/>
        </a:p>
      </dgm:t>
    </dgm:pt>
    <dgm:pt modelId="{1060D502-EE44-4F22-91AB-E3DD78A43DC6}" type="sibTrans" cxnId="{C0165B24-E217-4045-9B3E-31E35F4CDE4F}">
      <dgm:prSet/>
      <dgm:spPr/>
      <dgm:t>
        <a:bodyPr/>
        <a:lstStyle/>
        <a:p>
          <a:endParaRPr lang="en-US"/>
        </a:p>
      </dgm:t>
    </dgm:pt>
    <dgm:pt modelId="{80BE442D-7E66-4F73-991D-EB8942CB73F8}">
      <dgm:prSet phldrT="[Text]"/>
      <dgm:spPr/>
      <dgm:t>
        <a:bodyPr/>
        <a:lstStyle/>
        <a:p>
          <a:r>
            <a:rPr lang="es-MX" b="1" noProof="0" dirty="0">
              <a:solidFill>
                <a:schemeClr val="tx1"/>
              </a:solidFill>
            </a:rPr>
            <a:t>Valores</a:t>
          </a:r>
        </a:p>
      </dgm:t>
    </dgm:pt>
    <dgm:pt modelId="{494D1CCE-3C3B-4B4E-BE07-C861B33ED186}" type="parTrans" cxnId="{5FA62CD2-1CF6-477E-8243-AFEB8F3F152A}">
      <dgm:prSet/>
      <dgm:spPr/>
      <dgm:t>
        <a:bodyPr/>
        <a:lstStyle/>
        <a:p>
          <a:endParaRPr lang="en-US"/>
        </a:p>
      </dgm:t>
    </dgm:pt>
    <dgm:pt modelId="{8FAC90A5-54B1-4685-813A-EAF6DFA40BB8}" type="sibTrans" cxnId="{5FA62CD2-1CF6-477E-8243-AFEB8F3F152A}">
      <dgm:prSet/>
      <dgm:spPr/>
      <dgm:t>
        <a:bodyPr/>
        <a:lstStyle/>
        <a:p>
          <a:endParaRPr lang="en-US"/>
        </a:p>
      </dgm:t>
    </dgm:pt>
    <dgm:pt modelId="{FC97654A-094E-4DCF-AD99-F3E2701522D1}">
      <dgm:prSet phldrT="[Text]"/>
      <dgm:spPr/>
      <dgm:t>
        <a:bodyPr/>
        <a:lstStyle/>
        <a:p>
          <a:r>
            <a:rPr lang="en-US" b="1" dirty="0">
              <a:solidFill>
                <a:schemeClr val="tx1"/>
              </a:solidFill>
            </a:rPr>
            <a:t>DIOS</a:t>
          </a:r>
        </a:p>
      </dgm:t>
    </dgm:pt>
    <dgm:pt modelId="{131021F1-60DB-4BFD-A3A1-27A8F37E7712}" type="parTrans" cxnId="{2E5B5F00-1FE3-4C63-BE40-E3C9665C703D}">
      <dgm:prSet/>
      <dgm:spPr/>
      <dgm:t>
        <a:bodyPr/>
        <a:lstStyle/>
        <a:p>
          <a:endParaRPr lang="en-US"/>
        </a:p>
      </dgm:t>
    </dgm:pt>
    <dgm:pt modelId="{562205BC-B5B4-4B52-A125-1E4BF0151C20}" type="sibTrans" cxnId="{2E5B5F00-1FE3-4C63-BE40-E3C9665C703D}">
      <dgm:prSet/>
      <dgm:spPr/>
      <dgm:t>
        <a:bodyPr/>
        <a:lstStyle/>
        <a:p>
          <a:endParaRPr lang="en-US"/>
        </a:p>
      </dgm:t>
    </dgm:pt>
    <dgm:pt modelId="{AF94AF02-5DD2-4783-96E5-E45435BFBB93}">
      <dgm:prSet phldrT="[Text]"/>
      <dgm:spPr/>
      <dgm:t>
        <a:bodyPr/>
        <a:lstStyle/>
        <a:p>
          <a:r>
            <a:rPr lang="es-MX" b="1" noProof="0" dirty="0">
              <a:solidFill>
                <a:schemeClr val="tx1"/>
              </a:solidFill>
            </a:rPr>
            <a:t>Misión</a:t>
          </a:r>
        </a:p>
      </dgm:t>
    </dgm:pt>
    <dgm:pt modelId="{2859B3FC-6A70-4787-9046-B76C22E5900B}" type="parTrans" cxnId="{C8AC2F78-549E-465D-807C-4AD0AB01CB85}">
      <dgm:prSet/>
      <dgm:spPr/>
      <dgm:t>
        <a:bodyPr/>
        <a:lstStyle/>
        <a:p>
          <a:endParaRPr lang="en-US"/>
        </a:p>
      </dgm:t>
    </dgm:pt>
    <dgm:pt modelId="{A5095222-828C-407E-89DB-1EF5374FE05E}" type="sibTrans" cxnId="{C8AC2F78-549E-465D-807C-4AD0AB01CB85}">
      <dgm:prSet/>
      <dgm:spPr/>
      <dgm:t>
        <a:bodyPr/>
        <a:lstStyle/>
        <a:p>
          <a:endParaRPr lang="en-US"/>
        </a:p>
      </dgm:t>
    </dgm:pt>
    <dgm:pt modelId="{C6173E21-5CEC-4C42-8F4A-2BF6A82B56C8}">
      <dgm:prSet phldrT="[Text]"/>
      <dgm:spPr/>
      <dgm:t>
        <a:bodyPr/>
        <a:lstStyle/>
        <a:p>
          <a:r>
            <a:rPr lang="es-MX" b="1" noProof="0" dirty="0">
              <a:solidFill>
                <a:schemeClr val="tx1"/>
              </a:solidFill>
            </a:rPr>
            <a:t>Escritura</a:t>
          </a:r>
        </a:p>
      </dgm:t>
    </dgm:pt>
    <dgm:pt modelId="{12C7D20D-F91F-4FD2-B313-DCC26285AD56}" type="parTrans" cxnId="{C890668A-BB27-4133-9D17-416143C84C36}">
      <dgm:prSet/>
      <dgm:spPr/>
      <dgm:t>
        <a:bodyPr/>
        <a:lstStyle/>
        <a:p>
          <a:endParaRPr lang="en-US"/>
        </a:p>
      </dgm:t>
    </dgm:pt>
    <dgm:pt modelId="{817ECB64-F46B-4B29-9F35-A73317A675F8}" type="sibTrans" cxnId="{C890668A-BB27-4133-9D17-416143C84C36}">
      <dgm:prSet/>
      <dgm:spPr/>
      <dgm:t>
        <a:bodyPr/>
        <a:lstStyle/>
        <a:p>
          <a:endParaRPr lang="en-US"/>
        </a:p>
      </dgm:t>
    </dgm:pt>
    <dgm:pt modelId="{241E2E2C-5F8D-4E5E-96E5-4D8928B3A41F}">
      <dgm:prSet phldrT="[Text]"/>
      <dgm:spPr/>
      <dgm:t>
        <a:bodyPr/>
        <a:lstStyle/>
        <a:p>
          <a:r>
            <a:rPr lang="en-US" b="1" dirty="0" err="1">
              <a:solidFill>
                <a:schemeClr val="tx1"/>
              </a:solidFill>
            </a:rPr>
            <a:t>Visión</a:t>
          </a:r>
          <a:endParaRPr lang="en-US" b="1" dirty="0">
            <a:solidFill>
              <a:schemeClr val="tx1"/>
            </a:solidFill>
          </a:endParaRPr>
        </a:p>
      </dgm:t>
    </dgm:pt>
    <dgm:pt modelId="{D97A4415-FB48-4DF6-871F-C767CFCD157C}" type="parTrans" cxnId="{FEB5141D-BE84-44B4-A1E0-1B304C732135}">
      <dgm:prSet/>
      <dgm:spPr/>
      <dgm:t>
        <a:bodyPr/>
        <a:lstStyle/>
        <a:p>
          <a:endParaRPr lang="en-US"/>
        </a:p>
      </dgm:t>
    </dgm:pt>
    <dgm:pt modelId="{819C4629-D648-4E9E-B5A0-E397DC57DC52}" type="sibTrans" cxnId="{FEB5141D-BE84-44B4-A1E0-1B304C732135}">
      <dgm:prSet/>
      <dgm:spPr/>
      <dgm:t>
        <a:bodyPr/>
        <a:lstStyle/>
        <a:p>
          <a:endParaRPr lang="en-US"/>
        </a:p>
      </dgm:t>
    </dgm:pt>
    <dgm:pt modelId="{23DC45F8-1A5F-4928-B0D1-EE55722392F2}">
      <dgm:prSet phldrT="[Text]"/>
      <dgm:spPr/>
      <dgm:t>
        <a:bodyPr/>
        <a:lstStyle/>
        <a:p>
          <a:r>
            <a:rPr lang="es-MX" b="1" noProof="0" dirty="0">
              <a:solidFill>
                <a:schemeClr val="tx1"/>
              </a:solidFill>
            </a:rPr>
            <a:t>Estrategias / Plan de Acción</a:t>
          </a:r>
        </a:p>
      </dgm:t>
    </dgm:pt>
    <dgm:pt modelId="{5FE42D00-0BBE-46F4-8E92-0FA3E02AC3D4}" type="parTrans" cxnId="{D4085C1A-24DD-4F53-8E10-22C07A71C76E}">
      <dgm:prSet/>
      <dgm:spPr/>
      <dgm:t>
        <a:bodyPr/>
        <a:lstStyle/>
        <a:p>
          <a:endParaRPr lang="en-US"/>
        </a:p>
      </dgm:t>
    </dgm:pt>
    <dgm:pt modelId="{C3A25FAD-6827-4D00-A3ED-C840A8A0201E}" type="sibTrans" cxnId="{D4085C1A-24DD-4F53-8E10-22C07A71C76E}">
      <dgm:prSet/>
      <dgm:spPr/>
      <dgm:t>
        <a:bodyPr/>
        <a:lstStyle/>
        <a:p>
          <a:endParaRPr lang="en-US"/>
        </a:p>
      </dgm:t>
    </dgm:pt>
    <dgm:pt modelId="{736D26EA-3129-4395-9808-E9EEC3D7DB81}">
      <dgm:prSet phldrT="[Text]"/>
      <dgm:spPr/>
      <dgm:t>
        <a:bodyPr/>
        <a:lstStyle/>
        <a:p>
          <a:r>
            <a:rPr lang="es-MX" b="1" noProof="0" dirty="0">
              <a:solidFill>
                <a:schemeClr val="tx1"/>
              </a:solidFill>
            </a:rPr>
            <a:t>Prioridades / Metas</a:t>
          </a:r>
        </a:p>
      </dgm:t>
    </dgm:pt>
    <dgm:pt modelId="{D846C40B-EE70-40A5-9A43-38F8C0E85DB0}" type="parTrans" cxnId="{E8E6B745-A8EB-4382-939F-A3F9F51621DD}">
      <dgm:prSet/>
      <dgm:spPr/>
      <dgm:t>
        <a:bodyPr/>
        <a:lstStyle/>
        <a:p>
          <a:endParaRPr lang="en-US"/>
        </a:p>
      </dgm:t>
    </dgm:pt>
    <dgm:pt modelId="{72ACB73F-AD29-4633-9123-139A39636800}" type="sibTrans" cxnId="{E8E6B745-A8EB-4382-939F-A3F9F51621DD}">
      <dgm:prSet/>
      <dgm:spPr/>
      <dgm:t>
        <a:bodyPr/>
        <a:lstStyle/>
        <a:p>
          <a:endParaRPr lang="en-US"/>
        </a:p>
      </dgm:t>
    </dgm:pt>
    <dgm:pt modelId="{CA5E5402-EF1E-491D-AC86-929A39C3D200}" type="pres">
      <dgm:prSet presAssocID="{6C8A6BA7-2B98-43CE-824D-7D328496DB43}" presName="Name0" presStyleCnt="0">
        <dgm:presLayoutVars>
          <dgm:dir/>
          <dgm:animLvl val="lvl"/>
          <dgm:resizeHandles val="exact"/>
        </dgm:presLayoutVars>
      </dgm:prSet>
      <dgm:spPr/>
    </dgm:pt>
    <dgm:pt modelId="{253AFAB7-1F88-427C-A9C7-E38DC0DC4580}" type="pres">
      <dgm:prSet presAssocID="{58AD39E4-5B56-482C-B484-650083EBB110}" presName="Name8" presStyleCnt="0"/>
      <dgm:spPr/>
    </dgm:pt>
    <dgm:pt modelId="{E86439E6-3D93-45A3-BF08-5720900642CC}" type="pres">
      <dgm:prSet presAssocID="{58AD39E4-5B56-482C-B484-650083EBB110}" presName="level" presStyleLbl="node1" presStyleIdx="0" presStyleCnt="8">
        <dgm:presLayoutVars>
          <dgm:chMax val="1"/>
          <dgm:bulletEnabled val="1"/>
        </dgm:presLayoutVars>
      </dgm:prSet>
      <dgm:spPr/>
    </dgm:pt>
    <dgm:pt modelId="{79807CB9-8ECD-4835-A586-8BF2600AB77D}" type="pres">
      <dgm:prSet presAssocID="{58AD39E4-5B56-482C-B484-650083EBB110}" presName="levelTx" presStyleLbl="revTx" presStyleIdx="0" presStyleCnt="0">
        <dgm:presLayoutVars>
          <dgm:chMax val="1"/>
          <dgm:bulletEnabled val="1"/>
        </dgm:presLayoutVars>
      </dgm:prSet>
      <dgm:spPr/>
    </dgm:pt>
    <dgm:pt modelId="{300D4B22-CA27-449E-89BD-783AD1AE0E2A}" type="pres">
      <dgm:prSet presAssocID="{23DC45F8-1A5F-4928-B0D1-EE55722392F2}" presName="Name8" presStyleCnt="0"/>
      <dgm:spPr/>
    </dgm:pt>
    <dgm:pt modelId="{B437E9C9-C166-49E0-B956-ADAC0FB2397C}" type="pres">
      <dgm:prSet presAssocID="{23DC45F8-1A5F-4928-B0D1-EE55722392F2}" presName="level" presStyleLbl="node1" presStyleIdx="1" presStyleCnt="8">
        <dgm:presLayoutVars>
          <dgm:chMax val="1"/>
          <dgm:bulletEnabled val="1"/>
        </dgm:presLayoutVars>
      </dgm:prSet>
      <dgm:spPr/>
    </dgm:pt>
    <dgm:pt modelId="{4A4D8F22-66AF-4D93-940A-B6D47C04E79D}" type="pres">
      <dgm:prSet presAssocID="{23DC45F8-1A5F-4928-B0D1-EE55722392F2}" presName="levelTx" presStyleLbl="revTx" presStyleIdx="0" presStyleCnt="0">
        <dgm:presLayoutVars>
          <dgm:chMax val="1"/>
          <dgm:bulletEnabled val="1"/>
        </dgm:presLayoutVars>
      </dgm:prSet>
      <dgm:spPr/>
    </dgm:pt>
    <dgm:pt modelId="{7748F6B5-3C39-408A-9E43-6CC28352B9FA}" type="pres">
      <dgm:prSet presAssocID="{736D26EA-3129-4395-9808-E9EEC3D7DB81}" presName="Name8" presStyleCnt="0"/>
      <dgm:spPr/>
    </dgm:pt>
    <dgm:pt modelId="{2A0819BE-3A85-4ED1-92FA-CF596FA35580}" type="pres">
      <dgm:prSet presAssocID="{736D26EA-3129-4395-9808-E9EEC3D7DB81}" presName="level" presStyleLbl="node1" presStyleIdx="2" presStyleCnt="8">
        <dgm:presLayoutVars>
          <dgm:chMax val="1"/>
          <dgm:bulletEnabled val="1"/>
        </dgm:presLayoutVars>
      </dgm:prSet>
      <dgm:spPr/>
    </dgm:pt>
    <dgm:pt modelId="{B6080336-1044-4EE6-BB36-F84D1D95E26C}" type="pres">
      <dgm:prSet presAssocID="{736D26EA-3129-4395-9808-E9EEC3D7DB81}" presName="levelTx" presStyleLbl="revTx" presStyleIdx="0" presStyleCnt="0">
        <dgm:presLayoutVars>
          <dgm:chMax val="1"/>
          <dgm:bulletEnabled val="1"/>
        </dgm:presLayoutVars>
      </dgm:prSet>
      <dgm:spPr/>
    </dgm:pt>
    <dgm:pt modelId="{BA56ED6F-788F-4551-BFD4-27618FF803FD}" type="pres">
      <dgm:prSet presAssocID="{241E2E2C-5F8D-4E5E-96E5-4D8928B3A41F}" presName="Name8" presStyleCnt="0"/>
      <dgm:spPr/>
    </dgm:pt>
    <dgm:pt modelId="{8A2B5DED-6D67-4513-9C64-E670C036A2D8}" type="pres">
      <dgm:prSet presAssocID="{241E2E2C-5F8D-4E5E-96E5-4D8928B3A41F}" presName="level" presStyleLbl="node1" presStyleIdx="3" presStyleCnt="8">
        <dgm:presLayoutVars>
          <dgm:chMax val="1"/>
          <dgm:bulletEnabled val="1"/>
        </dgm:presLayoutVars>
      </dgm:prSet>
      <dgm:spPr/>
    </dgm:pt>
    <dgm:pt modelId="{4D41A166-BF04-4CE0-AC34-6CC978A5A852}" type="pres">
      <dgm:prSet presAssocID="{241E2E2C-5F8D-4E5E-96E5-4D8928B3A41F}" presName="levelTx" presStyleLbl="revTx" presStyleIdx="0" presStyleCnt="0">
        <dgm:presLayoutVars>
          <dgm:chMax val="1"/>
          <dgm:bulletEnabled val="1"/>
        </dgm:presLayoutVars>
      </dgm:prSet>
      <dgm:spPr/>
    </dgm:pt>
    <dgm:pt modelId="{3D3B7B16-BEA7-4401-9711-C4DF348FAEC3}" type="pres">
      <dgm:prSet presAssocID="{80BE442D-7E66-4F73-991D-EB8942CB73F8}" presName="Name8" presStyleCnt="0"/>
      <dgm:spPr/>
    </dgm:pt>
    <dgm:pt modelId="{48D7F776-B9FD-4E7B-B4CB-D4DA9531FED1}" type="pres">
      <dgm:prSet presAssocID="{80BE442D-7E66-4F73-991D-EB8942CB73F8}" presName="level" presStyleLbl="node1" presStyleIdx="4" presStyleCnt="8">
        <dgm:presLayoutVars>
          <dgm:chMax val="1"/>
          <dgm:bulletEnabled val="1"/>
        </dgm:presLayoutVars>
      </dgm:prSet>
      <dgm:spPr/>
    </dgm:pt>
    <dgm:pt modelId="{C30F70C9-9DE4-4CC6-9600-58E77D3C2C39}" type="pres">
      <dgm:prSet presAssocID="{80BE442D-7E66-4F73-991D-EB8942CB73F8}" presName="levelTx" presStyleLbl="revTx" presStyleIdx="0" presStyleCnt="0">
        <dgm:presLayoutVars>
          <dgm:chMax val="1"/>
          <dgm:bulletEnabled val="1"/>
        </dgm:presLayoutVars>
      </dgm:prSet>
      <dgm:spPr/>
    </dgm:pt>
    <dgm:pt modelId="{B8836C0D-F7A3-4D2F-B285-65743F63F818}" type="pres">
      <dgm:prSet presAssocID="{AF94AF02-5DD2-4783-96E5-E45435BFBB93}" presName="Name8" presStyleCnt="0"/>
      <dgm:spPr/>
    </dgm:pt>
    <dgm:pt modelId="{362A6CC5-1045-4C5D-84AC-48EFA3D308AB}" type="pres">
      <dgm:prSet presAssocID="{AF94AF02-5DD2-4783-96E5-E45435BFBB93}" presName="level" presStyleLbl="node1" presStyleIdx="5" presStyleCnt="8">
        <dgm:presLayoutVars>
          <dgm:chMax val="1"/>
          <dgm:bulletEnabled val="1"/>
        </dgm:presLayoutVars>
      </dgm:prSet>
      <dgm:spPr/>
    </dgm:pt>
    <dgm:pt modelId="{9F7D7BEE-909F-415A-8CBF-DB3C5DA4AF2A}" type="pres">
      <dgm:prSet presAssocID="{AF94AF02-5DD2-4783-96E5-E45435BFBB93}" presName="levelTx" presStyleLbl="revTx" presStyleIdx="0" presStyleCnt="0">
        <dgm:presLayoutVars>
          <dgm:chMax val="1"/>
          <dgm:bulletEnabled val="1"/>
        </dgm:presLayoutVars>
      </dgm:prSet>
      <dgm:spPr/>
    </dgm:pt>
    <dgm:pt modelId="{EC25E817-953B-41BE-BA8A-46B2043A50AB}" type="pres">
      <dgm:prSet presAssocID="{C6173E21-5CEC-4C42-8F4A-2BF6A82B56C8}" presName="Name8" presStyleCnt="0"/>
      <dgm:spPr/>
    </dgm:pt>
    <dgm:pt modelId="{691A5D6E-C258-49A2-B5D7-5CA66FA66278}" type="pres">
      <dgm:prSet presAssocID="{C6173E21-5CEC-4C42-8F4A-2BF6A82B56C8}" presName="level" presStyleLbl="node1" presStyleIdx="6" presStyleCnt="8">
        <dgm:presLayoutVars>
          <dgm:chMax val="1"/>
          <dgm:bulletEnabled val="1"/>
        </dgm:presLayoutVars>
      </dgm:prSet>
      <dgm:spPr/>
    </dgm:pt>
    <dgm:pt modelId="{F6979E03-7F66-45DA-AE75-84207CC14629}" type="pres">
      <dgm:prSet presAssocID="{C6173E21-5CEC-4C42-8F4A-2BF6A82B56C8}" presName="levelTx" presStyleLbl="revTx" presStyleIdx="0" presStyleCnt="0">
        <dgm:presLayoutVars>
          <dgm:chMax val="1"/>
          <dgm:bulletEnabled val="1"/>
        </dgm:presLayoutVars>
      </dgm:prSet>
      <dgm:spPr/>
    </dgm:pt>
    <dgm:pt modelId="{422DC1D7-F810-45FA-89D6-9081322C6EED}" type="pres">
      <dgm:prSet presAssocID="{FC97654A-094E-4DCF-AD99-F3E2701522D1}" presName="Name8" presStyleCnt="0"/>
      <dgm:spPr/>
    </dgm:pt>
    <dgm:pt modelId="{D5FB29F3-B5F6-471A-A160-CAC071A39B05}" type="pres">
      <dgm:prSet presAssocID="{FC97654A-094E-4DCF-AD99-F3E2701522D1}" presName="level" presStyleLbl="node1" presStyleIdx="7" presStyleCnt="8">
        <dgm:presLayoutVars>
          <dgm:chMax val="1"/>
          <dgm:bulletEnabled val="1"/>
        </dgm:presLayoutVars>
      </dgm:prSet>
      <dgm:spPr/>
    </dgm:pt>
    <dgm:pt modelId="{196B568C-B476-4F5F-A825-ABA3EB39A98A}" type="pres">
      <dgm:prSet presAssocID="{FC97654A-094E-4DCF-AD99-F3E2701522D1}" presName="levelTx" presStyleLbl="revTx" presStyleIdx="0" presStyleCnt="0">
        <dgm:presLayoutVars>
          <dgm:chMax val="1"/>
          <dgm:bulletEnabled val="1"/>
        </dgm:presLayoutVars>
      </dgm:prSet>
      <dgm:spPr/>
    </dgm:pt>
  </dgm:ptLst>
  <dgm:cxnLst>
    <dgm:cxn modelId="{2E5B5F00-1FE3-4C63-BE40-E3C9665C703D}" srcId="{6C8A6BA7-2B98-43CE-824D-7D328496DB43}" destId="{FC97654A-094E-4DCF-AD99-F3E2701522D1}" srcOrd="7" destOrd="0" parTransId="{131021F1-60DB-4BFD-A3A1-27A8F37E7712}" sibTransId="{562205BC-B5B4-4B52-A125-1E4BF0151C20}"/>
    <dgm:cxn modelId="{7FACBA06-EE22-4D90-B3DC-265C5264ABBD}" type="presOf" srcId="{23DC45F8-1A5F-4928-B0D1-EE55722392F2}" destId="{4A4D8F22-66AF-4D93-940A-B6D47C04E79D}" srcOrd="1" destOrd="0" presId="urn:microsoft.com/office/officeart/2005/8/layout/pyramid1"/>
    <dgm:cxn modelId="{BDDB2914-F3B8-4DD5-B94E-446FC3C7968C}" type="presOf" srcId="{FC97654A-094E-4DCF-AD99-F3E2701522D1}" destId="{D5FB29F3-B5F6-471A-A160-CAC071A39B05}" srcOrd="0" destOrd="0" presId="urn:microsoft.com/office/officeart/2005/8/layout/pyramid1"/>
    <dgm:cxn modelId="{D4085C1A-24DD-4F53-8E10-22C07A71C76E}" srcId="{6C8A6BA7-2B98-43CE-824D-7D328496DB43}" destId="{23DC45F8-1A5F-4928-B0D1-EE55722392F2}" srcOrd="1" destOrd="0" parTransId="{5FE42D00-0BBE-46F4-8E92-0FA3E02AC3D4}" sibTransId="{C3A25FAD-6827-4D00-A3ED-C840A8A0201E}"/>
    <dgm:cxn modelId="{FEB5141D-BE84-44B4-A1E0-1B304C732135}" srcId="{6C8A6BA7-2B98-43CE-824D-7D328496DB43}" destId="{241E2E2C-5F8D-4E5E-96E5-4D8928B3A41F}" srcOrd="3" destOrd="0" parTransId="{D97A4415-FB48-4DF6-871F-C767CFCD157C}" sibTransId="{819C4629-D648-4E9E-B5A0-E397DC57DC52}"/>
    <dgm:cxn modelId="{0DF5C223-8084-481B-9AB0-F41936E136F7}" type="presOf" srcId="{AF94AF02-5DD2-4783-96E5-E45435BFBB93}" destId="{362A6CC5-1045-4C5D-84AC-48EFA3D308AB}" srcOrd="0" destOrd="0" presId="urn:microsoft.com/office/officeart/2005/8/layout/pyramid1"/>
    <dgm:cxn modelId="{C0165B24-E217-4045-9B3E-31E35F4CDE4F}" srcId="{6C8A6BA7-2B98-43CE-824D-7D328496DB43}" destId="{58AD39E4-5B56-482C-B484-650083EBB110}" srcOrd="0" destOrd="0" parTransId="{C6EB8066-FF97-455E-898C-BF640E8B36D5}" sibTransId="{1060D502-EE44-4F22-91AB-E3DD78A43DC6}"/>
    <dgm:cxn modelId="{9F615126-F880-4F24-90EB-8B21CE6927EE}" type="presOf" srcId="{C6173E21-5CEC-4C42-8F4A-2BF6A82B56C8}" destId="{691A5D6E-C258-49A2-B5D7-5CA66FA66278}" srcOrd="0" destOrd="0" presId="urn:microsoft.com/office/officeart/2005/8/layout/pyramid1"/>
    <dgm:cxn modelId="{F814C72D-112A-43D1-900F-3D6B547AABB7}" type="presOf" srcId="{736D26EA-3129-4395-9808-E9EEC3D7DB81}" destId="{B6080336-1044-4EE6-BB36-F84D1D95E26C}" srcOrd="1" destOrd="0" presId="urn:microsoft.com/office/officeart/2005/8/layout/pyramid1"/>
    <dgm:cxn modelId="{674E532E-6553-4EF1-86F1-EBCF9A6519C3}" type="presOf" srcId="{C6173E21-5CEC-4C42-8F4A-2BF6A82B56C8}" destId="{F6979E03-7F66-45DA-AE75-84207CC14629}" srcOrd="1" destOrd="0" presId="urn:microsoft.com/office/officeart/2005/8/layout/pyramid1"/>
    <dgm:cxn modelId="{BE3ADF32-EDFC-45B8-A0A3-730E7FAD8278}" type="presOf" srcId="{58AD39E4-5B56-482C-B484-650083EBB110}" destId="{79807CB9-8ECD-4835-A586-8BF2600AB77D}" srcOrd="1" destOrd="0" presId="urn:microsoft.com/office/officeart/2005/8/layout/pyramid1"/>
    <dgm:cxn modelId="{E8E6B745-A8EB-4382-939F-A3F9F51621DD}" srcId="{6C8A6BA7-2B98-43CE-824D-7D328496DB43}" destId="{736D26EA-3129-4395-9808-E9EEC3D7DB81}" srcOrd="2" destOrd="0" parTransId="{D846C40B-EE70-40A5-9A43-38F8C0E85DB0}" sibTransId="{72ACB73F-AD29-4633-9123-139A39636800}"/>
    <dgm:cxn modelId="{74B7A94B-CC29-4E48-A56F-B26699330FD7}" type="presOf" srcId="{736D26EA-3129-4395-9808-E9EEC3D7DB81}" destId="{2A0819BE-3A85-4ED1-92FA-CF596FA35580}" srcOrd="0" destOrd="0" presId="urn:microsoft.com/office/officeart/2005/8/layout/pyramid1"/>
    <dgm:cxn modelId="{C8AC2F78-549E-465D-807C-4AD0AB01CB85}" srcId="{6C8A6BA7-2B98-43CE-824D-7D328496DB43}" destId="{AF94AF02-5DD2-4783-96E5-E45435BFBB93}" srcOrd="5" destOrd="0" parTransId="{2859B3FC-6A70-4787-9046-B76C22E5900B}" sibTransId="{A5095222-828C-407E-89DB-1EF5374FE05E}"/>
    <dgm:cxn modelId="{C890668A-BB27-4133-9D17-416143C84C36}" srcId="{6C8A6BA7-2B98-43CE-824D-7D328496DB43}" destId="{C6173E21-5CEC-4C42-8F4A-2BF6A82B56C8}" srcOrd="6" destOrd="0" parTransId="{12C7D20D-F91F-4FD2-B313-DCC26285AD56}" sibTransId="{817ECB64-F46B-4B29-9F35-A73317A675F8}"/>
    <dgm:cxn modelId="{D729B18A-F6AD-4469-A462-88C6698AFB01}" type="presOf" srcId="{58AD39E4-5B56-482C-B484-650083EBB110}" destId="{E86439E6-3D93-45A3-BF08-5720900642CC}" srcOrd="0" destOrd="0" presId="urn:microsoft.com/office/officeart/2005/8/layout/pyramid1"/>
    <dgm:cxn modelId="{0F6A3CA0-FC8E-4B89-8259-28FB1B37186F}" type="presOf" srcId="{241E2E2C-5F8D-4E5E-96E5-4D8928B3A41F}" destId="{8A2B5DED-6D67-4513-9C64-E670C036A2D8}" srcOrd="0" destOrd="0" presId="urn:microsoft.com/office/officeart/2005/8/layout/pyramid1"/>
    <dgm:cxn modelId="{11F56DA1-355E-4383-918B-A9EA680CEAF9}" type="presOf" srcId="{FC97654A-094E-4DCF-AD99-F3E2701522D1}" destId="{196B568C-B476-4F5F-A825-ABA3EB39A98A}" srcOrd="1" destOrd="0" presId="urn:microsoft.com/office/officeart/2005/8/layout/pyramid1"/>
    <dgm:cxn modelId="{E65A05BF-96FC-478B-A4F7-1C8949B7D4DD}" type="presOf" srcId="{AF94AF02-5DD2-4783-96E5-E45435BFBB93}" destId="{9F7D7BEE-909F-415A-8CBF-DB3C5DA4AF2A}" srcOrd="1" destOrd="0" presId="urn:microsoft.com/office/officeart/2005/8/layout/pyramid1"/>
    <dgm:cxn modelId="{511E03C8-3E44-4E23-BA1C-0D30B675A971}" type="presOf" srcId="{23DC45F8-1A5F-4928-B0D1-EE55722392F2}" destId="{B437E9C9-C166-49E0-B956-ADAC0FB2397C}" srcOrd="0" destOrd="0" presId="urn:microsoft.com/office/officeart/2005/8/layout/pyramid1"/>
    <dgm:cxn modelId="{5FA62CD2-1CF6-477E-8243-AFEB8F3F152A}" srcId="{6C8A6BA7-2B98-43CE-824D-7D328496DB43}" destId="{80BE442D-7E66-4F73-991D-EB8942CB73F8}" srcOrd="4" destOrd="0" parTransId="{494D1CCE-3C3B-4B4E-BE07-C861B33ED186}" sibTransId="{8FAC90A5-54B1-4685-813A-EAF6DFA40BB8}"/>
    <dgm:cxn modelId="{4C8D9BD7-C1BD-4535-AF3F-61524A3FB207}" type="presOf" srcId="{80BE442D-7E66-4F73-991D-EB8942CB73F8}" destId="{48D7F776-B9FD-4E7B-B4CB-D4DA9531FED1}" srcOrd="0" destOrd="0" presId="urn:microsoft.com/office/officeart/2005/8/layout/pyramid1"/>
    <dgm:cxn modelId="{41503AE0-38B5-4D49-AC9C-92B08ACAB8F1}" type="presOf" srcId="{80BE442D-7E66-4F73-991D-EB8942CB73F8}" destId="{C30F70C9-9DE4-4CC6-9600-58E77D3C2C39}" srcOrd="1" destOrd="0" presId="urn:microsoft.com/office/officeart/2005/8/layout/pyramid1"/>
    <dgm:cxn modelId="{9E675FE5-B78B-4B4B-BF37-600A7C1845EC}" type="presOf" srcId="{241E2E2C-5F8D-4E5E-96E5-4D8928B3A41F}" destId="{4D41A166-BF04-4CE0-AC34-6CC978A5A852}" srcOrd="1" destOrd="0" presId="urn:microsoft.com/office/officeart/2005/8/layout/pyramid1"/>
    <dgm:cxn modelId="{E7FD73E5-2677-471B-B18D-B6DA4C91DC49}" type="presOf" srcId="{6C8A6BA7-2B98-43CE-824D-7D328496DB43}" destId="{CA5E5402-EF1E-491D-AC86-929A39C3D200}" srcOrd="0" destOrd="0" presId="urn:microsoft.com/office/officeart/2005/8/layout/pyramid1"/>
    <dgm:cxn modelId="{B352930D-E68D-4D92-BCEB-166820651B3D}" type="presParOf" srcId="{CA5E5402-EF1E-491D-AC86-929A39C3D200}" destId="{253AFAB7-1F88-427C-A9C7-E38DC0DC4580}" srcOrd="0" destOrd="0" presId="urn:microsoft.com/office/officeart/2005/8/layout/pyramid1"/>
    <dgm:cxn modelId="{FD4C3CB3-9398-40F8-9378-F8CB9D08E681}" type="presParOf" srcId="{253AFAB7-1F88-427C-A9C7-E38DC0DC4580}" destId="{E86439E6-3D93-45A3-BF08-5720900642CC}" srcOrd="0" destOrd="0" presId="urn:microsoft.com/office/officeart/2005/8/layout/pyramid1"/>
    <dgm:cxn modelId="{1E762423-203F-4622-8BB2-874522778966}" type="presParOf" srcId="{253AFAB7-1F88-427C-A9C7-E38DC0DC4580}" destId="{79807CB9-8ECD-4835-A586-8BF2600AB77D}" srcOrd="1" destOrd="0" presId="urn:microsoft.com/office/officeart/2005/8/layout/pyramid1"/>
    <dgm:cxn modelId="{DE50A3EC-91CE-47FF-BDCC-249B2516DC3B}" type="presParOf" srcId="{CA5E5402-EF1E-491D-AC86-929A39C3D200}" destId="{300D4B22-CA27-449E-89BD-783AD1AE0E2A}" srcOrd="1" destOrd="0" presId="urn:microsoft.com/office/officeart/2005/8/layout/pyramid1"/>
    <dgm:cxn modelId="{9CA06547-A670-4F58-A0C5-211D0B126E3F}" type="presParOf" srcId="{300D4B22-CA27-449E-89BD-783AD1AE0E2A}" destId="{B437E9C9-C166-49E0-B956-ADAC0FB2397C}" srcOrd="0" destOrd="0" presId="urn:microsoft.com/office/officeart/2005/8/layout/pyramid1"/>
    <dgm:cxn modelId="{1589CD71-6EDF-473C-B2F3-16783CF1DA2F}" type="presParOf" srcId="{300D4B22-CA27-449E-89BD-783AD1AE0E2A}" destId="{4A4D8F22-66AF-4D93-940A-B6D47C04E79D}" srcOrd="1" destOrd="0" presId="urn:microsoft.com/office/officeart/2005/8/layout/pyramid1"/>
    <dgm:cxn modelId="{69E688D2-078E-45A9-B52E-4DB2C56ACAA4}" type="presParOf" srcId="{CA5E5402-EF1E-491D-AC86-929A39C3D200}" destId="{7748F6B5-3C39-408A-9E43-6CC28352B9FA}" srcOrd="2" destOrd="0" presId="urn:microsoft.com/office/officeart/2005/8/layout/pyramid1"/>
    <dgm:cxn modelId="{889CC25E-C41D-4630-879D-CFC680043550}" type="presParOf" srcId="{7748F6B5-3C39-408A-9E43-6CC28352B9FA}" destId="{2A0819BE-3A85-4ED1-92FA-CF596FA35580}" srcOrd="0" destOrd="0" presId="urn:microsoft.com/office/officeart/2005/8/layout/pyramid1"/>
    <dgm:cxn modelId="{39D7D9C2-6F2A-4AE5-BC08-9AD3469B7207}" type="presParOf" srcId="{7748F6B5-3C39-408A-9E43-6CC28352B9FA}" destId="{B6080336-1044-4EE6-BB36-F84D1D95E26C}" srcOrd="1" destOrd="0" presId="urn:microsoft.com/office/officeart/2005/8/layout/pyramid1"/>
    <dgm:cxn modelId="{626FD137-6839-4FA2-9FA6-9ADA7525CE8F}" type="presParOf" srcId="{CA5E5402-EF1E-491D-AC86-929A39C3D200}" destId="{BA56ED6F-788F-4551-BFD4-27618FF803FD}" srcOrd="3" destOrd="0" presId="urn:microsoft.com/office/officeart/2005/8/layout/pyramid1"/>
    <dgm:cxn modelId="{50ADED49-03F3-4D4B-BEDF-E7C29110E7E0}" type="presParOf" srcId="{BA56ED6F-788F-4551-BFD4-27618FF803FD}" destId="{8A2B5DED-6D67-4513-9C64-E670C036A2D8}" srcOrd="0" destOrd="0" presId="urn:microsoft.com/office/officeart/2005/8/layout/pyramid1"/>
    <dgm:cxn modelId="{F69EE285-4229-4A32-A9EA-65DA6B2295E7}" type="presParOf" srcId="{BA56ED6F-788F-4551-BFD4-27618FF803FD}" destId="{4D41A166-BF04-4CE0-AC34-6CC978A5A852}" srcOrd="1" destOrd="0" presId="urn:microsoft.com/office/officeart/2005/8/layout/pyramid1"/>
    <dgm:cxn modelId="{A614706A-5352-46D1-AA74-380B1F2D1004}" type="presParOf" srcId="{CA5E5402-EF1E-491D-AC86-929A39C3D200}" destId="{3D3B7B16-BEA7-4401-9711-C4DF348FAEC3}" srcOrd="4" destOrd="0" presId="urn:microsoft.com/office/officeart/2005/8/layout/pyramid1"/>
    <dgm:cxn modelId="{9DD0786D-8A7D-419F-831A-AC26C34BABCA}" type="presParOf" srcId="{3D3B7B16-BEA7-4401-9711-C4DF348FAEC3}" destId="{48D7F776-B9FD-4E7B-B4CB-D4DA9531FED1}" srcOrd="0" destOrd="0" presId="urn:microsoft.com/office/officeart/2005/8/layout/pyramid1"/>
    <dgm:cxn modelId="{F461B175-8752-42E5-B4A7-023B1399A46C}" type="presParOf" srcId="{3D3B7B16-BEA7-4401-9711-C4DF348FAEC3}" destId="{C30F70C9-9DE4-4CC6-9600-58E77D3C2C39}" srcOrd="1" destOrd="0" presId="urn:microsoft.com/office/officeart/2005/8/layout/pyramid1"/>
    <dgm:cxn modelId="{1BB59D93-EF91-4F52-8454-4B3AB426AA75}" type="presParOf" srcId="{CA5E5402-EF1E-491D-AC86-929A39C3D200}" destId="{B8836C0D-F7A3-4D2F-B285-65743F63F818}" srcOrd="5" destOrd="0" presId="urn:microsoft.com/office/officeart/2005/8/layout/pyramid1"/>
    <dgm:cxn modelId="{E769C93B-EBC5-403F-9088-048EE3079F0F}" type="presParOf" srcId="{B8836C0D-F7A3-4D2F-B285-65743F63F818}" destId="{362A6CC5-1045-4C5D-84AC-48EFA3D308AB}" srcOrd="0" destOrd="0" presId="urn:microsoft.com/office/officeart/2005/8/layout/pyramid1"/>
    <dgm:cxn modelId="{A5495568-2D5C-4536-9EC6-DDD45BB28EF4}" type="presParOf" srcId="{B8836C0D-F7A3-4D2F-B285-65743F63F818}" destId="{9F7D7BEE-909F-415A-8CBF-DB3C5DA4AF2A}" srcOrd="1" destOrd="0" presId="urn:microsoft.com/office/officeart/2005/8/layout/pyramid1"/>
    <dgm:cxn modelId="{04207DD7-9FC3-4D4A-9ADA-E38109DFD4D8}" type="presParOf" srcId="{CA5E5402-EF1E-491D-AC86-929A39C3D200}" destId="{EC25E817-953B-41BE-BA8A-46B2043A50AB}" srcOrd="6" destOrd="0" presId="urn:microsoft.com/office/officeart/2005/8/layout/pyramid1"/>
    <dgm:cxn modelId="{A48BF398-13B8-49BB-9058-D08F76493C56}" type="presParOf" srcId="{EC25E817-953B-41BE-BA8A-46B2043A50AB}" destId="{691A5D6E-C258-49A2-B5D7-5CA66FA66278}" srcOrd="0" destOrd="0" presId="urn:microsoft.com/office/officeart/2005/8/layout/pyramid1"/>
    <dgm:cxn modelId="{08E1D86F-C33A-48A5-B64D-31C01CF55726}" type="presParOf" srcId="{EC25E817-953B-41BE-BA8A-46B2043A50AB}" destId="{F6979E03-7F66-45DA-AE75-84207CC14629}" srcOrd="1" destOrd="0" presId="urn:microsoft.com/office/officeart/2005/8/layout/pyramid1"/>
    <dgm:cxn modelId="{8A7036E8-5513-49A7-BFCB-8BDDA15FA4ED}" type="presParOf" srcId="{CA5E5402-EF1E-491D-AC86-929A39C3D200}" destId="{422DC1D7-F810-45FA-89D6-9081322C6EED}" srcOrd="7" destOrd="0" presId="urn:microsoft.com/office/officeart/2005/8/layout/pyramid1"/>
    <dgm:cxn modelId="{5383AF52-8AB1-4C8E-91F9-83865A8C0B62}" type="presParOf" srcId="{422DC1D7-F810-45FA-89D6-9081322C6EED}" destId="{D5FB29F3-B5F6-471A-A160-CAC071A39B05}" srcOrd="0" destOrd="0" presId="urn:microsoft.com/office/officeart/2005/8/layout/pyramid1"/>
    <dgm:cxn modelId="{F5313350-1DF4-45AF-8436-65BCAB66F7DA}" type="presParOf" srcId="{422DC1D7-F810-45FA-89D6-9081322C6EED}" destId="{196B568C-B476-4F5F-A825-ABA3EB39A98A}"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A1E2A-828D-4183-AAA8-5E723D828407}">
      <dsp:nvSpPr>
        <dsp:cNvPr id="0" name=""/>
        <dsp:cNvSpPr/>
      </dsp:nvSpPr>
      <dsp:spPr>
        <a:xfrm>
          <a:off x="1963712" y="421004"/>
          <a:ext cx="5440680" cy="5440680"/>
        </a:xfrm>
        <a:prstGeom prst="pie">
          <a:avLst>
            <a:gd name="adj1" fmla="val 16200000"/>
            <a:gd name="adj2" fmla="val 1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endParaRPr lang="en-US" sz="6200" kern="1200" dirty="0"/>
        </a:p>
      </dsp:txBody>
      <dsp:txXfrm>
        <a:off x="4831080" y="1573911"/>
        <a:ext cx="1943100" cy="1619250"/>
      </dsp:txXfrm>
    </dsp:sp>
    <dsp:sp modelId="{7410A9BA-A8FF-4C3B-B73E-B0B8B8455A2D}">
      <dsp:nvSpPr>
        <dsp:cNvPr id="0" name=""/>
        <dsp:cNvSpPr/>
      </dsp:nvSpPr>
      <dsp:spPr>
        <a:xfrm>
          <a:off x="1851660" y="615314"/>
          <a:ext cx="5440680" cy="5440680"/>
        </a:xfrm>
        <a:prstGeom prst="pie">
          <a:avLst>
            <a:gd name="adj1" fmla="val 1800000"/>
            <a:gd name="adj2" fmla="val 90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147059" y="4145280"/>
        <a:ext cx="2914649" cy="1424940"/>
      </dsp:txXfrm>
    </dsp:sp>
    <dsp:sp modelId="{7A50C4BF-9DB9-49DC-9629-23D429D528A3}">
      <dsp:nvSpPr>
        <dsp:cNvPr id="0" name=""/>
        <dsp:cNvSpPr/>
      </dsp:nvSpPr>
      <dsp:spPr>
        <a:xfrm>
          <a:off x="1739607" y="421004"/>
          <a:ext cx="5440680" cy="5440680"/>
        </a:xfrm>
        <a:prstGeom prst="pie">
          <a:avLst>
            <a:gd name="adj1" fmla="val 90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69819" y="1573911"/>
        <a:ext cx="1943100" cy="1619250"/>
      </dsp:txXfrm>
    </dsp:sp>
    <dsp:sp modelId="{4918D1C6-F565-442F-A0EF-29A9A8CD9D3C}">
      <dsp:nvSpPr>
        <dsp:cNvPr id="0" name=""/>
        <dsp:cNvSpPr/>
      </dsp:nvSpPr>
      <dsp:spPr>
        <a:xfrm>
          <a:off x="1627357" y="84200"/>
          <a:ext cx="6114288" cy="611428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D855ED3-D468-44D1-88C7-BA1EBDF71C0E}">
      <dsp:nvSpPr>
        <dsp:cNvPr id="0" name=""/>
        <dsp:cNvSpPr/>
      </dsp:nvSpPr>
      <dsp:spPr>
        <a:xfrm>
          <a:off x="1514855" y="278166"/>
          <a:ext cx="6114288" cy="6114288"/>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5CECC7-B9E2-4B6C-ADEF-D562E817E95F}">
      <dsp:nvSpPr>
        <dsp:cNvPr id="0" name=""/>
        <dsp:cNvSpPr/>
      </dsp:nvSpPr>
      <dsp:spPr>
        <a:xfrm>
          <a:off x="1402354" y="84200"/>
          <a:ext cx="6114288" cy="6114288"/>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439E6-3D93-45A3-BF08-5720900642CC}">
      <dsp:nvSpPr>
        <dsp:cNvPr id="0" name=""/>
        <dsp:cNvSpPr/>
      </dsp:nvSpPr>
      <dsp:spPr>
        <a:xfrm>
          <a:off x="3767137" y="0"/>
          <a:ext cx="1076325" cy="657225"/>
        </a:xfrm>
        <a:prstGeom prst="trapezoid">
          <a:avLst>
            <a:gd name="adj" fmla="val 81884"/>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noProof="0" dirty="0">
              <a:solidFill>
                <a:schemeClr val="tx1"/>
              </a:solidFill>
            </a:rPr>
            <a:t>Practicas</a:t>
          </a:r>
        </a:p>
      </dsp:txBody>
      <dsp:txXfrm>
        <a:off x="3767137" y="0"/>
        <a:ext cx="1076325" cy="657225"/>
      </dsp:txXfrm>
    </dsp:sp>
    <dsp:sp modelId="{B437E9C9-C166-49E0-B956-ADAC0FB2397C}">
      <dsp:nvSpPr>
        <dsp:cNvPr id="0" name=""/>
        <dsp:cNvSpPr/>
      </dsp:nvSpPr>
      <dsp:spPr>
        <a:xfrm>
          <a:off x="3228974" y="657225"/>
          <a:ext cx="2152650" cy="657225"/>
        </a:xfrm>
        <a:prstGeom prst="trapezoid">
          <a:avLst>
            <a:gd name="adj" fmla="val 81884"/>
          </a:avLst>
        </a:prstGeom>
        <a:solidFill>
          <a:schemeClr val="accent2">
            <a:shade val="80000"/>
            <a:hueOff val="-5125"/>
            <a:satOff val="-575"/>
            <a:lumOff val="36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noProof="0" dirty="0">
              <a:solidFill>
                <a:schemeClr val="tx1"/>
              </a:solidFill>
            </a:rPr>
            <a:t>Estrategias / Plan de Acción</a:t>
          </a:r>
        </a:p>
      </dsp:txBody>
      <dsp:txXfrm>
        <a:off x="3605688" y="657225"/>
        <a:ext cx="1399222" cy="657225"/>
      </dsp:txXfrm>
    </dsp:sp>
    <dsp:sp modelId="{2A0819BE-3A85-4ED1-92FA-CF596FA35580}">
      <dsp:nvSpPr>
        <dsp:cNvPr id="0" name=""/>
        <dsp:cNvSpPr/>
      </dsp:nvSpPr>
      <dsp:spPr>
        <a:xfrm>
          <a:off x="2690812" y="1314450"/>
          <a:ext cx="3228975" cy="657225"/>
        </a:xfrm>
        <a:prstGeom prst="trapezoid">
          <a:avLst>
            <a:gd name="adj" fmla="val 81884"/>
          </a:avLst>
        </a:prstGeom>
        <a:solidFill>
          <a:schemeClr val="accent2">
            <a:shade val="80000"/>
            <a:hueOff val="-10249"/>
            <a:satOff val="-1150"/>
            <a:lumOff val="73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noProof="0" dirty="0">
              <a:solidFill>
                <a:schemeClr val="tx1"/>
              </a:solidFill>
            </a:rPr>
            <a:t>Prioridades / Metas</a:t>
          </a:r>
        </a:p>
      </dsp:txBody>
      <dsp:txXfrm>
        <a:off x="3255883" y="1314450"/>
        <a:ext cx="2098833" cy="657225"/>
      </dsp:txXfrm>
    </dsp:sp>
    <dsp:sp modelId="{8A2B5DED-6D67-4513-9C64-E670C036A2D8}">
      <dsp:nvSpPr>
        <dsp:cNvPr id="0" name=""/>
        <dsp:cNvSpPr/>
      </dsp:nvSpPr>
      <dsp:spPr>
        <a:xfrm>
          <a:off x="2152650" y="1971675"/>
          <a:ext cx="4305300" cy="657225"/>
        </a:xfrm>
        <a:prstGeom prst="trapezoid">
          <a:avLst>
            <a:gd name="adj" fmla="val 81884"/>
          </a:avLst>
        </a:prstGeom>
        <a:solidFill>
          <a:schemeClr val="accent2">
            <a:shade val="80000"/>
            <a:hueOff val="-15374"/>
            <a:satOff val="-1725"/>
            <a:lumOff val="110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err="1">
              <a:solidFill>
                <a:schemeClr val="tx1"/>
              </a:solidFill>
            </a:rPr>
            <a:t>Visión</a:t>
          </a:r>
          <a:endParaRPr lang="en-US" sz="1700" b="1" kern="1200" dirty="0">
            <a:solidFill>
              <a:schemeClr val="tx1"/>
            </a:solidFill>
          </a:endParaRPr>
        </a:p>
      </dsp:txBody>
      <dsp:txXfrm>
        <a:off x="2906077" y="1971675"/>
        <a:ext cx="2798445" cy="657225"/>
      </dsp:txXfrm>
    </dsp:sp>
    <dsp:sp modelId="{48D7F776-B9FD-4E7B-B4CB-D4DA9531FED1}">
      <dsp:nvSpPr>
        <dsp:cNvPr id="0" name=""/>
        <dsp:cNvSpPr/>
      </dsp:nvSpPr>
      <dsp:spPr>
        <a:xfrm>
          <a:off x="1614487" y="2628900"/>
          <a:ext cx="5381624" cy="657225"/>
        </a:xfrm>
        <a:prstGeom prst="trapezoid">
          <a:avLst>
            <a:gd name="adj" fmla="val 81884"/>
          </a:avLst>
        </a:prstGeom>
        <a:solidFill>
          <a:schemeClr val="accent2">
            <a:shade val="80000"/>
            <a:hueOff val="-20498"/>
            <a:satOff val="-2299"/>
            <a:lumOff val="146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noProof="0" dirty="0">
              <a:solidFill>
                <a:schemeClr val="tx1"/>
              </a:solidFill>
            </a:rPr>
            <a:t>Valores</a:t>
          </a:r>
        </a:p>
      </dsp:txBody>
      <dsp:txXfrm>
        <a:off x="2556271" y="2628900"/>
        <a:ext cx="3498056" cy="657225"/>
      </dsp:txXfrm>
    </dsp:sp>
    <dsp:sp modelId="{362A6CC5-1045-4C5D-84AC-48EFA3D308AB}">
      <dsp:nvSpPr>
        <dsp:cNvPr id="0" name=""/>
        <dsp:cNvSpPr/>
      </dsp:nvSpPr>
      <dsp:spPr>
        <a:xfrm>
          <a:off x="1076325" y="3286125"/>
          <a:ext cx="6457949" cy="657225"/>
        </a:xfrm>
        <a:prstGeom prst="trapezoid">
          <a:avLst>
            <a:gd name="adj" fmla="val 81884"/>
          </a:avLst>
        </a:prstGeom>
        <a:solidFill>
          <a:schemeClr val="accent2">
            <a:shade val="80000"/>
            <a:hueOff val="-25623"/>
            <a:satOff val="-2874"/>
            <a:lumOff val="183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noProof="0" dirty="0">
              <a:solidFill>
                <a:schemeClr val="tx1"/>
              </a:solidFill>
            </a:rPr>
            <a:t>Misión</a:t>
          </a:r>
        </a:p>
      </dsp:txBody>
      <dsp:txXfrm>
        <a:off x="2206466" y="3286125"/>
        <a:ext cx="4197667" cy="657225"/>
      </dsp:txXfrm>
    </dsp:sp>
    <dsp:sp modelId="{691A5D6E-C258-49A2-B5D7-5CA66FA66278}">
      <dsp:nvSpPr>
        <dsp:cNvPr id="0" name=""/>
        <dsp:cNvSpPr/>
      </dsp:nvSpPr>
      <dsp:spPr>
        <a:xfrm>
          <a:off x="538162" y="3943350"/>
          <a:ext cx="7534274" cy="657225"/>
        </a:xfrm>
        <a:prstGeom prst="trapezoid">
          <a:avLst>
            <a:gd name="adj" fmla="val 81884"/>
          </a:avLst>
        </a:prstGeom>
        <a:solidFill>
          <a:schemeClr val="accent2">
            <a:shade val="80000"/>
            <a:hueOff val="-30747"/>
            <a:satOff val="-3449"/>
            <a:lumOff val="220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noProof="0" dirty="0">
              <a:solidFill>
                <a:schemeClr val="tx1"/>
              </a:solidFill>
            </a:rPr>
            <a:t>Escritura</a:t>
          </a:r>
        </a:p>
      </dsp:txBody>
      <dsp:txXfrm>
        <a:off x="1856660" y="3943350"/>
        <a:ext cx="4897278" cy="657225"/>
      </dsp:txXfrm>
    </dsp:sp>
    <dsp:sp modelId="{D5FB29F3-B5F6-471A-A160-CAC071A39B05}">
      <dsp:nvSpPr>
        <dsp:cNvPr id="0" name=""/>
        <dsp:cNvSpPr/>
      </dsp:nvSpPr>
      <dsp:spPr>
        <a:xfrm>
          <a:off x="0" y="4600574"/>
          <a:ext cx="8610599" cy="657225"/>
        </a:xfrm>
        <a:prstGeom prst="trapezoid">
          <a:avLst>
            <a:gd name="adj" fmla="val 81884"/>
          </a:avLst>
        </a:prstGeom>
        <a:solidFill>
          <a:schemeClr val="accent2">
            <a:shade val="80000"/>
            <a:hueOff val="-35872"/>
            <a:satOff val="-4024"/>
            <a:lumOff val="256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DIOS</a:t>
          </a:r>
        </a:p>
      </dsp:txBody>
      <dsp:txXfrm>
        <a:off x="1506854" y="4600574"/>
        <a:ext cx="5596890" cy="65722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743" cy="465138"/>
          </a:xfrm>
          <a:prstGeom prst="rect">
            <a:avLst/>
          </a:prstGeom>
        </p:spPr>
        <p:txBody>
          <a:bodyPr vert="horz" lIns="90706" tIns="45353" rIns="90706" bIns="45353" rtlCol="0"/>
          <a:lstStyle>
            <a:lvl1pPr algn="l">
              <a:defRPr sz="1100"/>
            </a:lvl1pPr>
          </a:lstStyle>
          <a:p>
            <a:endParaRPr lang="en-US"/>
          </a:p>
        </p:txBody>
      </p:sp>
      <p:sp>
        <p:nvSpPr>
          <p:cNvPr id="3" name="Date Placeholder 2"/>
          <p:cNvSpPr>
            <a:spLocks noGrp="1"/>
          </p:cNvSpPr>
          <p:nvPr>
            <p:ph type="dt" sz="quarter" idx="1"/>
          </p:nvPr>
        </p:nvSpPr>
        <p:spPr>
          <a:xfrm>
            <a:off x="3897515" y="0"/>
            <a:ext cx="2982743" cy="465138"/>
          </a:xfrm>
          <a:prstGeom prst="rect">
            <a:avLst/>
          </a:prstGeom>
        </p:spPr>
        <p:txBody>
          <a:bodyPr vert="horz" lIns="90706" tIns="45353" rIns="90706" bIns="45353" rtlCol="0"/>
          <a:lstStyle>
            <a:lvl1pPr algn="r">
              <a:defRPr sz="1100"/>
            </a:lvl1pPr>
          </a:lstStyle>
          <a:p>
            <a:fld id="{296D556F-C458-4B49-BBBA-9142964691B1}" type="datetimeFigureOut">
              <a:rPr lang="en-US" smtClean="0"/>
              <a:pPr/>
              <a:t>5/28/2018</a:t>
            </a:fld>
            <a:endParaRPr lang="en-US"/>
          </a:p>
        </p:txBody>
      </p:sp>
      <p:sp>
        <p:nvSpPr>
          <p:cNvPr id="4" name="Footer Placeholder 3"/>
          <p:cNvSpPr>
            <a:spLocks noGrp="1"/>
          </p:cNvSpPr>
          <p:nvPr>
            <p:ph type="ftr" sz="quarter" idx="2"/>
          </p:nvPr>
        </p:nvSpPr>
        <p:spPr>
          <a:xfrm>
            <a:off x="0" y="8829675"/>
            <a:ext cx="2982743" cy="465138"/>
          </a:xfrm>
          <a:prstGeom prst="rect">
            <a:avLst/>
          </a:prstGeom>
        </p:spPr>
        <p:txBody>
          <a:bodyPr vert="horz" lIns="90706" tIns="45353" rIns="90706" bIns="45353" rtlCol="0" anchor="b"/>
          <a:lstStyle>
            <a:lvl1pPr algn="l">
              <a:defRPr sz="1100"/>
            </a:lvl1pPr>
          </a:lstStyle>
          <a:p>
            <a:endParaRPr lang="en-US"/>
          </a:p>
        </p:txBody>
      </p:sp>
      <p:sp>
        <p:nvSpPr>
          <p:cNvPr id="5" name="Slide Number Placeholder 4"/>
          <p:cNvSpPr>
            <a:spLocks noGrp="1"/>
          </p:cNvSpPr>
          <p:nvPr>
            <p:ph type="sldNum" sz="quarter" idx="3"/>
          </p:nvPr>
        </p:nvSpPr>
        <p:spPr>
          <a:xfrm>
            <a:off x="3897515" y="8829675"/>
            <a:ext cx="2982743" cy="465138"/>
          </a:xfrm>
          <a:prstGeom prst="rect">
            <a:avLst/>
          </a:prstGeom>
        </p:spPr>
        <p:txBody>
          <a:bodyPr vert="horz" lIns="90706" tIns="45353" rIns="90706" bIns="45353" rtlCol="0" anchor="b"/>
          <a:lstStyle>
            <a:lvl1pPr algn="r">
              <a:defRPr sz="1100"/>
            </a:lvl1pPr>
          </a:lstStyle>
          <a:p>
            <a:fld id="{8A526B94-0A90-44FD-AF1E-C10148B8D485}" type="slidenum">
              <a:rPr lang="en-US" smtClean="0"/>
              <a:pPr/>
              <a:t>‹#›</a:t>
            </a:fld>
            <a:endParaRPr lang="en-US"/>
          </a:p>
        </p:txBody>
      </p:sp>
    </p:spTree>
    <p:extLst>
      <p:ext uri="{BB962C8B-B14F-4D97-AF65-F5344CB8AC3E}">
        <p14:creationId xmlns:p14="http://schemas.microsoft.com/office/powerpoint/2010/main" val="1210308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29" tIns="46215" rIns="92429" bIns="46215" rtlCol="0"/>
          <a:lstStyle>
            <a:lvl1pPr algn="l">
              <a:defRPr sz="11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29" tIns="46215" rIns="92429" bIns="46215" rtlCol="0"/>
          <a:lstStyle>
            <a:lvl1pPr algn="r">
              <a:defRPr sz="1100"/>
            </a:lvl1pPr>
          </a:lstStyle>
          <a:p>
            <a:fld id="{481FF189-6D55-4A95-90FB-7C17B8480A15}" type="datetimeFigureOut">
              <a:rPr lang="en-US" smtClean="0"/>
              <a:pPr/>
              <a:t>5/28/2018</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29" tIns="46215" rIns="92429" bIns="46215"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29" tIns="46215" rIns="92429" bIns="462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2429" tIns="46215" rIns="92429" bIns="46215" rtlCol="0" anchor="b"/>
          <a:lstStyle>
            <a:lvl1pPr algn="l">
              <a:defRPr sz="11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29" tIns="46215" rIns="92429" bIns="46215" rtlCol="0" anchor="b"/>
          <a:lstStyle>
            <a:lvl1pPr algn="r">
              <a:defRPr sz="1100"/>
            </a:lvl1pPr>
          </a:lstStyle>
          <a:p>
            <a:fld id="{30714643-9DA0-44CE-A3D9-C355B783EE71}" type="slidenum">
              <a:rPr lang="en-US" smtClean="0"/>
              <a:pPr/>
              <a:t>‹#›</a:t>
            </a:fld>
            <a:endParaRPr lang="en-US"/>
          </a:p>
        </p:txBody>
      </p:sp>
    </p:spTree>
    <p:extLst>
      <p:ext uri="{BB962C8B-B14F-4D97-AF65-F5344CB8AC3E}">
        <p14:creationId xmlns:p14="http://schemas.microsoft.com/office/powerpoint/2010/main" val="148124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a:latin typeface="Arial" pitchFamily="34" charset="0"/>
            </a:endParaRPr>
          </a:p>
        </p:txBody>
      </p:sp>
      <p:sp>
        <p:nvSpPr>
          <p:cNvPr id="15360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70B093-45B4-4693-8645-7F65CA9C7E01}"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1283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93CA78-DE35-4142-8884-7E4E980F1EF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0931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lIns="93172" tIns="46587" rIns="93172" bIns="46587"/>
          <a:lstStyle/>
          <a:p>
            <a:pPr eaLnBrk="1" hangingPunct="1"/>
            <a:endParaRPr lang="en-US" dirty="0">
              <a:latin typeface="Arial" pitchFamily="34" charset="0"/>
            </a:endParaRPr>
          </a:p>
        </p:txBody>
      </p:sp>
    </p:spTree>
    <p:extLst>
      <p:ext uri="{BB962C8B-B14F-4D97-AF65-F5344CB8AC3E}">
        <p14:creationId xmlns:p14="http://schemas.microsoft.com/office/powerpoint/2010/main" val="308259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93CA78-DE35-4142-8884-7E4E980F1EF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8811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290EC0-5A96-44A6-936C-52A63E3DFF36}"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90EC0-5A96-44A6-936C-52A63E3DFF36}"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90EC0-5A96-44A6-936C-52A63E3DFF36}"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467CFF-D276-4BA8-ADAC-223ED4C1DC27}" type="slidenum">
              <a:rPr lang="en-US" smtClean="0"/>
              <a:pPr>
                <a:defRPr/>
              </a:pPr>
              <a:t>‹#›</a:t>
            </a:fld>
            <a:endParaRPr lang="en-US"/>
          </a:p>
        </p:txBody>
      </p:sp>
    </p:spTree>
    <p:extLst>
      <p:ext uri="{BB962C8B-B14F-4D97-AF65-F5344CB8AC3E}">
        <p14:creationId xmlns:p14="http://schemas.microsoft.com/office/powerpoint/2010/main" val="96018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793EED-A55A-4B1C-9A6D-7264FB58920E}" type="slidenum">
              <a:rPr lang="en-US" smtClean="0"/>
              <a:pPr>
                <a:defRPr/>
              </a:pPr>
              <a:t>‹#›</a:t>
            </a:fld>
            <a:endParaRPr lang="en-US"/>
          </a:p>
        </p:txBody>
      </p:sp>
    </p:spTree>
    <p:extLst>
      <p:ext uri="{BB962C8B-B14F-4D97-AF65-F5344CB8AC3E}">
        <p14:creationId xmlns:p14="http://schemas.microsoft.com/office/powerpoint/2010/main" val="3833793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5090F5-5CD8-4D1A-BE68-A2D078F082CB}" type="slidenum">
              <a:rPr lang="en-US" smtClean="0"/>
              <a:pPr>
                <a:defRPr/>
              </a:pPr>
              <a:t>‹#›</a:t>
            </a:fld>
            <a:endParaRPr lang="en-US"/>
          </a:p>
        </p:txBody>
      </p:sp>
    </p:spTree>
    <p:extLst>
      <p:ext uri="{BB962C8B-B14F-4D97-AF65-F5344CB8AC3E}">
        <p14:creationId xmlns:p14="http://schemas.microsoft.com/office/powerpoint/2010/main" val="4037978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B031C0D-D277-4109-B8A9-4981971749F1}" type="slidenum">
              <a:rPr lang="en-US" smtClean="0"/>
              <a:pPr>
                <a:defRPr/>
              </a:pPr>
              <a:t>‹#›</a:t>
            </a:fld>
            <a:endParaRPr lang="en-US"/>
          </a:p>
        </p:txBody>
      </p:sp>
    </p:spTree>
    <p:extLst>
      <p:ext uri="{BB962C8B-B14F-4D97-AF65-F5344CB8AC3E}">
        <p14:creationId xmlns:p14="http://schemas.microsoft.com/office/powerpoint/2010/main" val="2893861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038052-488E-4783-B046-0CAD9E1D0940}" type="slidenum">
              <a:rPr lang="en-US" smtClean="0"/>
              <a:pPr>
                <a:defRPr/>
              </a:pPr>
              <a:t>‹#›</a:t>
            </a:fld>
            <a:endParaRPr lang="en-US"/>
          </a:p>
        </p:txBody>
      </p:sp>
    </p:spTree>
    <p:extLst>
      <p:ext uri="{BB962C8B-B14F-4D97-AF65-F5344CB8AC3E}">
        <p14:creationId xmlns:p14="http://schemas.microsoft.com/office/powerpoint/2010/main" val="350218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47AD8EA-9E10-4F5C-A01A-EDFF22856193}" type="slidenum">
              <a:rPr lang="en-US" smtClean="0"/>
              <a:pPr>
                <a:defRPr/>
              </a:pPr>
              <a:t>‹#›</a:t>
            </a:fld>
            <a:endParaRPr lang="en-US"/>
          </a:p>
        </p:txBody>
      </p:sp>
    </p:spTree>
    <p:extLst>
      <p:ext uri="{BB962C8B-B14F-4D97-AF65-F5344CB8AC3E}">
        <p14:creationId xmlns:p14="http://schemas.microsoft.com/office/powerpoint/2010/main" val="3246334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D45A10F-0F4D-4741-A15D-F1DAE0ADD2C7}" type="slidenum">
              <a:rPr lang="en-US" smtClean="0"/>
              <a:pPr>
                <a:defRPr/>
              </a:pPr>
              <a:t>‹#›</a:t>
            </a:fld>
            <a:endParaRPr lang="en-US"/>
          </a:p>
        </p:txBody>
      </p:sp>
    </p:spTree>
    <p:extLst>
      <p:ext uri="{BB962C8B-B14F-4D97-AF65-F5344CB8AC3E}">
        <p14:creationId xmlns:p14="http://schemas.microsoft.com/office/powerpoint/2010/main" val="2623201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C81195-1BD9-439C-85C7-0A4EA174B27A}" type="slidenum">
              <a:rPr lang="en-US" smtClean="0"/>
              <a:pPr>
                <a:defRPr/>
              </a:pPr>
              <a:t>‹#›</a:t>
            </a:fld>
            <a:endParaRPr lang="en-US"/>
          </a:p>
        </p:txBody>
      </p:sp>
    </p:spTree>
    <p:extLst>
      <p:ext uri="{BB962C8B-B14F-4D97-AF65-F5344CB8AC3E}">
        <p14:creationId xmlns:p14="http://schemas.microsoft.com/office/powerpoint/2010/main" val="282611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90EC0-5A96-44A6-936C-52A63E3DFF36}"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35334C-D639-4CFE-BAFA-DEF895B80169}" type="slidenum">
              <a:rPr lang="en-US" smtClean="0"/>
              <a:pPr>
                <a:defRPr/>
              </a:pPr>
              <a:t>‹#›</a:t>
            </a:fld>
            <a:endParaRPr lang="en-US"/>
          </a:p>
        </p:txBody>
      </p:sp>
    </p:spTree>
    <p:extLst>
      <p:ext uri="{BB962C8B-B14F-4D97-AF65-F5344CB8AC3E}">
        <p14:creationId xmlns:p14="http://schemas.microsoft.com/office/powerpoint/2010/main" val="364195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707042-225D-4EEA-AC64-60DCF132CC85}" type="slidenum">
              <a:rPr lang="en-US" smtClean="0"/>
              <a:pPr>
                <a:defRPr/>
              </a:pPr>
              <a:t>‹#›</a:t>
            </a:fld>
            <a:endParaRPr lang="en-US"/>
          </a:p>
        </p:txBody>
      </p:sp>
    </p:spTree>
    <p:extLst>
      <p:ext uri="{BB962C8B-B14F-4D97-AF65-F5344CB8AC3E}">
        <p14:creationId xmlns:p14="http://schemas.microsoft.com/office/powerpoint/2010/main" val="2487541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1E4174-7533-4CEE-AEB6-0BAFF0F5A984}" type="slidenum">
              <a:rPr lang="en-US" smtClean="0"/>
              <a:pPr>
                <a:defRPr/>
              </a:pPr>
              <a:t>‹#›</a:t>
            </a:fld>
            <a:endParaRPr lang="en-US"/>
          </a:p>
        </p:txBody>
      </p:sp>
    </p:spTree>
    <p:extLst>
      <p:ext uri="{BB962C8B-B14F-4D97-AF65-F5344CB8AC3E}">
        <p14:creationId xmlns:p14="http://schemas.microsoft.com/office/powerpoint/2010/main" val="507692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672649-74ED-427D-B65C-B688BB1ACEE2}"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3966417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72649-74ED-427D-B65C-B688BB1ACEE2}"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2374947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672649-74ED-427D-B65C-B688BB1ACEE2}"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4040742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672649-74ED-427D-B65C-B688BB1ACEE2}" type="datetimeFigureOut">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3734861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72649-74ED-427D-B65C-B688BB1ACEE2}" type="datetimeFigureOut">
              <a:rPr lang="en-US" smtClean="0"/>
              <a:pPr/>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1393068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672649-74ED-427D-B65C-B688BB1ACEE2}" type="datetimeFigureOut">
              <a:rPr lang="en-US" smtClean="0"/>
              <a:pPr/>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1978418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72649-74ED-427D-B65C-B688BB1ACEE2}" type="datetimeFigureOut">
              <a:rPr lang="en-US" smtClean="0"/>
              <a:pPr/>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278109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90EC0-5A96-44A6-936C-52A63E3DFF36}"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72649-74ED-427D-B65C-B688BB1ACEE2}" type="datetimeFigureOut">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2028073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72649-74ED-427D-B65C-B688BB1ACEE2}" type="datetimeFigureOut">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1227023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72649-74ED-427D-B65C-B688BB1ACEE2}"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410269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72649-74ED-427D-B65C-B688BB1ACEE2}" type="datetimeFigureOut">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6D9F-DE51-4C3C-B744-7C190A96EDA9}" type="slidenum">
              <a:rPr lang="en-US" smtClean="0"/>
              <a:pPr/>
              <a:t>‹#›</a:t>
            </a:fld>
            <a:endParaRPr lang="en-US"/>
          </a:p>
        </p:txBody>
      </p:sp>
    </p:spTree>
    <p:extLst>
      <p:ext uri="{BB962C8B-B14F-4D97-AF65-F5344CB8AC3E}">
        <p14:creationId xmlns:p14="http://schemas.microsoft.com/office/powerpoint/2010/main" val="324232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290EC0-5A96-44A6-936C-52A63E3DFF36}" type="datetimeFigureOut">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90EC0-5A96-44A6-936C-52A63E3DFF36}" type="datetimeFigureOut">
              <a:rPr lang="en-US" smtClean="0"/>
              <a:pPr/>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290EC0-5A96-44A6-936C-52A63E3DFF36}" type="datetimeFigureOut">
              <a:rPr lang="en-US" smtClean="0"/>
              <a:pPr/>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90EC0-5A96-44A6-936C-52A63E3DFF36}" type="datetimeFigureOut">
              <a:rPr lang="en-US" smtClean="0"/>
              <a:pPr/>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90EC0-5A96-44A6-936C-52A63E3DFF36}" type="datetimeFigureOut">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90EC0-5A96-44A6-936C-52A63E3DFF36}" type="datetimeFigureOut">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32205-33B6-4659-B494-64D3B3C2A1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90EC0-5A96-44A6-936C-52A63E3DFF36}" type="datetimeFigureOut">
              <a:rPr lang="en-US" smtClean="0"/>
              <a:pPr/>
              <a:t>5/28/2018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2205-33B6-4659-B494-64D3B3C2A1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3403A2-2C40-4F03-AFF8-04F41172E55E}" type="slidenum">
              <a:rPr lang="en-US" smtClean="0"/>
              <a:pPr>
                <a:defRPr/>
              </a:pPr>
              <a:t>‹#›</a:t>
            </a:fld>
            <a:endParaRPr lang="en-US"/>
          </a:p>
        </p:txBody>
      </p:sp>
    </p:spTree>
    <p:extLst>
      <p:ext uri="{BB962C8B-B14F-4D97-AF65-F5344CB8AC3E}">
        <p14:creationId xmlns:p14="http://schemas.microsoft.com/office/powerpoint/2010/main" val="190357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72649-74ED-427D-B65C-B688BB1ACEE2}" type="datetimeFigureOut">
              <a:rPr lang="en-US" smtClean="0"/>
              <a:pPr/>
              <a:t>5/28/2018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66D9F-DE51-4C3C-B744-7C190A96EDA9}" type="slidenum">
              <a:rPr lang="en-US" smtClean="0"/>
              <a:pPr/>
              <a:t>‹#›</a:t>
            </a:fld>
            <a:endParaRPr lang="en-US"/>
          </a:p>
        </p:txBody>
      </p:sp>
    </p:spTree>
    <p:extLst>
      <p:ext uri="{BB962C8B-B14F-4D97-AF65-F5344CB8AC3E}">
        <p14:creationId xmlns:p14="http://schemas.microsoft.com/office/powerpoint/2010/main" val="1968972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FFD13-7F10-4255-A5A1-DAD0C73081FD}"/>
              </a:ext>
            </a:extLst>
          </p:cNvPr>
          <p:cNvSpPr/>
          <p:nvPr/>
        </p:nvSpPr>
        <p:spPr>
          <a:xfrm>
            <a:off x="1183534" y="832991"/>
            <a:ext cx="6412333" cy="1077218"/>
          </a:xfrm>
          <a:prstGeom prst="rect">
            <a:avLst/>
          </a:prstGeom>
          <a:noFill/>
        </p:spPr>
        <p:txBody>
          <a:bodyPr wrap="none" lIns="91440" tIns="45720" rIns="91440" bIns="45720">
            <a:spAutoFit/>
          </a:bodyPr>
          <a:lstStyle/>
          <a:p>
            <a:pPr algn="ctr"/>
            <a:r>
              <a:rPr lang="en-US" sz="3200" b="1" spc="50" dirty="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EL PLAN DE CRISTO </a:t>
            </a:r>
          </a:p>
          <a:p>
            <a:pPr algn="ctr"/>
            <a:r>
              <a:rPr lang="en-US" sz="3200" b="1" spc="50" dirty="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PRINCIPIOS DE DISCIPULADO</a:t>
            </a:r>
          </a:p>
        </p:txBody>
      </p:sp>
      <p:pic>
        <p:nvPicPr>
          <p:cNvPr id="5" name="Picture 4">
            <a:extLst>
              <a:ext uri="{FF2B5EF4-FFF2-40B4-BE49-F238E27FC236}">
                <a16:creationId xmlns:a16="http://schemas.microsoft.com/office/drawing/2014/main" id="{2D981127-22B6-4D8F-B0C2-7FA01881C5C0}"/>
              </a:ext>
            </a:extLst>
          </p:cNvPr>
          <p:cNvPicPr>
            <a:picLocks noChangeAspect="1"/>
          </p:cNvPicPr>
          <p:nvPr/>
        </p:nvPicPr>
        <p:blipFill>
          <a:blip r:embed="rId2"/>
          <a:stretch>
            <a:fillRect/>
          </a:stretch>
        </p:blipFill>
        <p:spPr>
          <a:xfrm>
            <a:off x="1309282" y="1981200"/>
            <a:ext cx="6525436" cy="3505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14400"/>
            <a:ext cx="8382000" cy="4495800"/>
          </a:xfrm>
        </p:spPr>
        <p:txBody>
          <a:bodyPr>
            <a:normAutofit/>
          </a:bodyPr>
          <a:lstStyle/>
          <a:p>
            <a:pPr lvl="0"/>
            <a:r>
              <a:rPr lang="es-SV" b="1" spc="50" dirty="0">
                <a:ln w="0"/>
                <a:solidFill>
                  <a:schemeClr val="tx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2. CAMINA, ENCUENTRA HIJOS DE PAZ</a:t>
            </a:r>
            <a:endParaRPr lang="es-MX" b="1" spc="50" dirty="0">
              <a:ln w="0"/>
              <a:solidFill>
                <a:schemeClr val="tx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endParaRPr lang="es-MX" dirty="0"/>
          </a:p>
        </p:txBody>
      </p:sp>
      <p:pic>
        <p:nvPicPr>
          <p:cNvPr id="2" name="Picture 1">
            <a:extLst>
              <a:ext uri="{FF2B5EF4-FFF2-40B4-BE49-F238E27FC236}">
                <a16:creationId xmlns:a16="http://schemas.microsoft.com/office/drawing/2014/main" id="{6914CB3C-5EB4-4025-AB9C-521D272B0B45}"/>
              </a:ext>
            </a:extLst>
          </p:cNvPr>
          <p:cNvPicPr>
            <a:picLocks noChangeAspect="1"/>
          </p:cNvPicPr>
          <p:nvPr/>
        </p:nvPicPr>
        <p:blipFill>
          <a:blip r:embed="rId2"/>
          <a:stretch>
            <a:fillRect/>
          </a:stretch>
        </p:blipFill>
        <p:spPr>
          <a:xfrm>
            <a:off x="1066800" y="1447802"/>
            <a:ext cx="7296150" cy="4449333"/>
          </a:xfrm>
          <a:prstGeom prst="rect">
            <a:avLst/>
          </a:prstGeom>
        </p:spPr>
      </p:pic>
    </p:spTree>
    <p:extLst>
      <p:ext uri="{BB962C8B-B14F-4D97-AF65-F5344CB8AC3E}">
        <p14:creationId xmlns:p14="http://schemas.microsoft.com/office/powerpoint/2010/main" val="3416995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marL="0" lvl="0" indent="0">
              <a:buNone/>
            </a:pPr>
            <a:r>
              <a:rPr lang="es-MX" dirty="0">
                <a:latin typeface="Times New Roman" pitchFamily="18" charset="0"/>
                <a:cs typeface="Times New Roman" pitchFamily="18" charset="0"/>
              </a:rPr>
              <a:t>3. El </a:t>
            </a:r>
            <a:r>
              <a:rPr lang="es-MX" dirty="0" err="1">
                <a:latin typeface="Times New Roman" pitchFamily="18" charset="0"/>
                <a:cs typeface="Times New Roman" pitchFamily="18" charset="0"/>
              </a:rPr>
              <a:t>mentoriado</a:t>
            </a:r>
            <a:r>
              <a:rPr lang="es-MX" dirty="0">
                <a:latin typeface="Times New Roman" pitchFamily="18" charset="0"/>
                <a:cs typeface="Times New Roman" pitchFamily="18" charset="0"/>
              </a:rPr>
              <a:t> debe dar </a:t>
            </a:r>
            <a:r>
              <a:rPr lang="es-MX" dirty="0" err="1">
                <a:latin typeface="Times New Roman" pitchFamily="18" charset="0"/>
                <a:cs typeface="Times New Roman" pitchFamily="18" charset="0"/>
              </a:rPr>
              <a:t>mentoría</a:t>
            </a:r>
            <a:r>
              <a:rPr lang="es-MX" dirty="0">
                <a:latin typeface="Times New Roman" pitchFamily="18" charset="0"/>
                <a:cs typeface="Times New Roman" pitchFamily="18" charset="0"/>
              </a:rPr>
              <a:t> de 2 a 5   </a:t>
            </a:r>
          </a:p>
          <a:p>
            <a:pPr marL="0" lvl="0" indent="0">
              <a:buNone/>
            </a:pPr>
            <a:r>
              <a:rPr lang="es-MX" dirty="0">
                <a:latin typeface="Times New Roman" pitchFamily="18" charset="0"/>
                <a:cs typeface="Times New Roman" pitchFamily="18" charset="0"/>
              </a:rPr>
              <a:t>    personas de lo contrario estamos perdiendo    </a:t>
            </a:r>
          </a:p>
          <a:p>
            <a:pPr marL="0" lvl="0" indent="0">
              <a:buNone/>
            </a:pPr>
            <a:r>
              <a:rPr lang="es-MX" dirty="0">
                <a:latin typeface="Times New Roman" pitchFamily="18" charset="0"/>
                <a:cs typeface="Times New Roman" pitchFamily="18" charset="0"/>
              </a:rPr>
              <a:t>     tiempo.</a:t>
            </a:r>
          </a:p>
          <a:p>
            <a:pPr marL="0" lvl="0" indent="0">
              <a:buNone/>
            </a:pPr>
            <a:r>
              <a:rPr lang="en-US" dirty="0">
                <a:latin typeface="Times New Roman" pitchFamily="18" charset="0"/>
                <a:cs typeface="Times New Roman" pitchFamily="18" charset="0"/>
              </a:rPr>
              <a:t>4. </a:t>
            </a:r>
            <a:r>
              <a:rPr lang="es-MX" dirty="0">
                <a:latin typeface="Times New Roman" pitchFamily="18" charset="0"/>
                <a:cs typeface="Times New Roman" pitchFamily="18" charset="0"/>
              </a:rPr>
              <a:t>La frecuencia de </a:t>
            </a:r>
            <a:r>
              <a:rPr lang="es-MX" dirty="0" err="1">
                <a:latin typeface="Times New Roman" pitchFamily="18" charset="0"/>
                <a:cs typeface="Times New Roman" pitchFamily="18" charset="0"/>
              </a:rPr>
              <a:t>mentoría</a:t>
            </a:r>
            <a:r>
              <a:rPr lang="es-MX" dirty="0">
                <a:latin typeface="Times New Roman" pitchFamily="18" charset="0"/>
                <a:cs typeface="Times New Roman" pitchFamily="18" charset="0"/>
              </a:rPr>
              <a:t>, no menos de una vez </a:t>
            </a:r>
          </a:p>
          <a:p>
            <a:pPr marL="0" lvl="0" indent="0">
              <a:buNone/>
            </a:pPr>
            <a:r>
              <a:rPr lang="es-MX" dirty="0">
                <a:latin typeface="Times New Roman" pitchFamily="18" charset="0"/>
                <a:cs typeface="Times New Roman" pitchFamily="18" charset="0"/>
              </a:rPr>
              <a:t>    cada dos semanas </a:t>
            </a:r>
            <a:endParaRPr lang="en-US" dirty="0">
              <a:latin typeface="Times New Roman" pitchFamily="18" charset="0"/>
              <a:cs typeface="Times New Roman" pitchFamily="18" charset="0"/>
            </a:endParaRPr>
          </a:p>
          <a:p>
            <a:pPr marL="0" lvl="0" indent="0">
              <a:buNone/>
            </a:pPr>
            <a:r>
              <a:rPr lang="es-MX" dirty="0">
                <a:latin typeface="Times New Roman" pitchFamily="18" charset="0"/>
                <a:cs typeface="Times New Roman" pitchFamily="18" charset="0"/>
              </a:rPr>
              <a:t>5. Mentor y el que recibe </a:t>
            </a:r>
            <a:r>
              <a:rPr lang="es-MX" dirty="0" err="1">
                <a:latin typeface="Times New Roman" pitchFamily="18" charset="0"/>
                <a:cs typeface="Times New Roman" pitchFamily="18" charset="0"/>
              </a:rPr>
              <a:t>mentoría</a:t>
            </a:r>
            <a:r>
              <a:rPr lang="es-MX" dirty="0">
                <a:latin typeface="Times New Roman" pitchFamily="18" charset="0"/>
                <a:cs typeface="Times New Roman" pitchFamily="18" charset="0"/>
              </a:rPr>
              <a:t> debe tener un </a:t>
            </a:r>
          </a:p>
          <a:p>
            <a:pPr marL="0" lvl="0" indent="0">
              <a:buNone/>
            </a:pPr>
            <a:r>
              <a:rPr lang="es-MX" dirty="0">
                <a:latin typeface="Times New Roman" pitchFamily="18" charset="0"/>
                <a:cs typeface="Times New Roman" pitchFamily="18" charset="0"/>
              </a:rPr>
              <a:t>    plan</a:t>
            </a:r>
            <a:endParaRPr lang="en-US" dirty="0">
              <a:latin typeface="Times New Roman" pitchFamily="18" charset="0"/>
              <a:cs typeface="Times New Roman" pitchFamily="18" charset="0"/>
            </a:endParaRPr>
          </a:p>
          <a:p>
            <a:pPr marL="0" lvl="0" indent="0">
              <a:buNone/>
            </a:pPr>
            <a:r>
              <a:rPr lang="es-MX" dirty="0">
                <a:latin typeface="Times New Roman" pitchFamily="18" charset="0"/>
                <a:cs typeface="Times New Roman" pitchFamily="18" charset="0"/>
              </a:rPr>
              <a:t>6. Cuando el que recibe </a:t>
            </a:r>
            <a:r>
              <a:rPr lang="es-MX" dirty="0" err="1">
                <a:latin typeface="Times New Roman" pitchFamily="18" charset="0"/>
                <a:cs typeface="Times New Roman" pitchFamily="18" charset="0"/>
              </a:rPr>
              <a:t>mentoría</a:t>
            </a:r>
            <a:r>
              <a:rPr lang="es-MX" dirty="0">
                <a:latin typeface="Times New Roman" pitchFamily="18" charset="0"/>
                <a:cs typeface="Times New Roman" pitchFamily="18" charset="0"/>
              </a:rPr>
              <a:t> esconde los </a:t>
            </a:r>
          </a:p>
          <a:p>
            <a:pPr marL="0" lvl="0" indent="0">
              <a:buNone/>
            </a:pPr>
            <a:r>
              <a:rPr lang="es-MX" dirty="0">
                <a:latin typeface="Times New Roman" pitchFamily="18" charset="0"/>
                <a:cs typeface="Times New Roman" pitchFamily="18" charset="0"/>
              </a:rPr>
              <a:t>     problemas/retos no se puede avanzar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533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14400"/>
            <a:ext cx="8305800" cy="5486400"/>
          </a:xfrm>
        </p:spPr>
        <p:txBody>
          <a:bodyPr>
            <a:noAutofit/>
          </a:bodyPr>
          <a:lstStyle/>
          <a:p>
            <a:pPr lvl="0" algn="l">
              <a:spcBef>
                <a:spcPts val="0"/>
              </a:spcBef>
              <a:buFont typeface="+mj-lt"/>
              <a:buAutoNum type="arabicPeriod" startAt="7"/>
              <a:tabLst>
                <a:tab pos="228600" algn="l"/>
              </a:tabLst>
            </a:pPr>
            <a:r>
              <a:rPr lang="es-MX" sz="2800" dirty="0">
                <a:solidFill>
                  <a:schemeClr val="tx1"/>
                </a:solidFill>
                <a:latin typeface="Times New Roman" pitchFamily="18" charset="0"/>
                <a:cs typeface="Times New Roman" pitchFamily="18" charset="0"/>
              </a:rPr>
              <a:t>  Asesoramiento/entrenamiento para la gente 		relacionada con la persona que usted </a:t>
            </a:r>
            <a:r>
              <a:rPr lang="es-MX" sz="2800" dirty="0" err="1">
                <a:solidFill>
                  <a:schemeClr val="tx1"/>
                </a:solidFill>
                <a:latin typeface="Times New Roman" pitchFamily="18" charset="0"/>
                <a:cs typeface="Times New Roman" pitchFamily="18" charset="0"/>
              </a:rPr>
              <a:t>mentorea</a:t>
            </a:r>
            <a:r>
              <a:rPr lang="es-MX" sz="2800" dirty="0">
                <a:solidFill>
                  <a:schemeClr val="tx1"/>
                </a:solidFill>
                <a:latin typeface="Times New Roman" pitchFamily="18" charset="0"/>
                <a:cs typeface="Times New Roman" pitchFamily="18" charset="0"/>
              </a:rPr>
              <a:t>. Si no 	entrenamos a otros no avanzaremos .</a:t>
            </a:r>
          </a:p>
          <a:p>
            <a:pPr marL="395288" lvl="0" algn="l">
              <a:spcBef>
                <a:spcPts val="0"/>
              </a:spcBef>
              <a:buFont typeface="+mj-lt"/>
              <a:buAutoNum type="arabicPeriod" startAt="7"/>
              <a:tabLst>
                <a:tab pos="228600" algn="l"/>
              </a:tabLst>
            </a:pPr>
            <a:endParaRPr lang="es-MX" sz="2800" dirty="0">
              <a:solidFill>
                <a:schemeClr val="tx1"/>
              </a:solidFill>
              <a:latin typeface="Times New Roman" pitchFamily="18" charset="0"/>
              <a:cs typeface="Times New Roman" pitchFamily="18" charset="0"/>
            </a:endParaRPr>
          </a:p>
          <a:p>
            <a:pPr marL="395288" lvl="0" algn="l">
              <a:spcBef>
                <a:spcPts val="0"/>
              </a:spcBef>
              <a:buFont typeface="+mj-lt"/>
              <a:buAutoNum type="arabicPeriod" startAt="7"/>
              <a:tabLst>
                <a:tab pos="228600" algn="l"/>
              </a:tabLst>
            </a:pPr>
            <a:endParaRPr lang="en-US" sz="1100" dirty="0">
              <a:solidFill>
                <a:schemeClr val="tx1"/>
              </a:solidFill>
              <a:latin typeface="Times New Roman" pitchFamily="18" charset="0"/>
              <a:cs typeface="Times New Roman" pitchFamily="18" charset="0"/>
            </a:endParaRPr>
          </a:p>
          <a:p>
            <a:pPr lvl="0" algn="l">
              <a:spcBef>
                <a:spcPts val="0"/>
              </a:spcBef>
              <a:buFont typeface="+mj-lt"/>
              <a:buAutoNum type="arabicPeriod" startAt="7"/>
              <a:tabLst>
                <a:tab pos="228600" algn="l"/>
              </a:tabLst>
            </a:pPr>
            <a:r>
              <a:rPr lang="es-MX" sz="2800" dirty="0">
                <a:solidFill>
                  <a:schemeClr val="tx1"/>
                </a:solidFill>
                <a:latin typeface="Times New Roman" pitchFamily="18" charset="0"/>
                <a:cs typeface="Times New Roman" pitchFamily="18" charset="0"/>
              </a:rPr>
              <a:t>Entrenamiento debe de abrir nuevas comunidades 	donde estemos entrando y plantando nuevas iglesias.</a:t>
            </a:r>
          </a:p>
          <a:p>
            <a:pPr marL="395288" lvl="0" algn="l">
              <a:spcBef>
                <a:spcPts val="0"/>
              </a:spcBef>
              <a:tabLst>
                <a:tab pos="228600" algn="l"/>
              </a:tabLst>
            </a:pPr>
            <a:r>
              <a:rPr lang="es-MX" sz="2800" dirty="0">
                <a:solidFill>
                  <a:schemeClr val="tx1"/>
                </a:solidFill>
                <a:latin typeface="Times New Roman" pitchFamily="18" charset="0"/>
                <a:cs typeface="Times New Roman" pitchFamily="18" charset="0"/>
              </a:rPr>
              <a:t> </a:t>
            </a:r>
            <a:endParaRPr lang="en-US" sz="1400" dirty="0">
              <a:solidFill>
                <a:schemeClr val="tx1"/>
              </a:solidFill>
              <a:latin typeface="Times New Roman" pitchFamily="18" charset="0"/>
              <a:cs typeface="Times New Roman" pitchFamily="18" charset="0"/>
            </a:endParaRPr>
          </a:p>
          <a:p>
            <a:pPr lvl="0" algn="l">
              <a:spcBef>
                <a:spcPts val="0"/>
              </a:spcBef>
              <a:tabLst>
                <a:tab pos="228600" algn="l"/>
              </a:tabLst>
            </a:pPr>
            <a:r>
              <a:rPr lang="es-MX" sz="2800" dirty="0">
                <a:solidFill>
                  <a:schemeClr val="tx1"/>
                </a:solidFill>
                <a:latin typeface="Times New Roman" pitchFamily="18" charset="0"/>
                <a:cs typeface="Times New Roman" pitchFamily="18" charset="0"/>
              </a:rPr>
              <a:t>9. Al entrar en nuevas comunidades es para encontrar 	nuevos hijos de paz y darles el Estudio Bíblico de 	Descubrimiento </a:t>
            </a:r>
          </a:p>
          <a:p>
            <a:pPr marL="395288" lvl="0" algn="l">
              <a:spcBef>
                <a:spcPts val="0"/>
              </a:spcBef>
              <a:buFont typeface="+mj-lt"/>
              <a:buAutoNum type="arabicPeriod" startAt="7"/>
            </a:pPr>
            <a:endParaRPr lang="en-US" sz="1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990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685800"/>
            <a:ext cx="8458200" cy="5562600"/>
          </a:xfrm>
        </p:spPr>
        <p:txBody>
          <a:bodyPr>
            <a:noAutofit/>
          </a:bodyPr>
          <a:lstStyle/>
          <a:p>
            <a:pPr lvl="0" algn="l">
              <a:spcBef>
                <a:spcPts val="0"/>
              </a:spcBef>
            </a:pPr>
            <a:r>
              <a:rPr lang="es-MX" sz="2700" dirty="0">
                <a:solidFill>
                  <a:schemeClr val="tx1"/>
                </a:solidFill>
                <a:latin typeface="Times New Roman" pitchFamily="18" charset="0"/>
                <a:cs typeface="Times New Roman" pitchFamily="18" charset="0"/>
              </a:rPr>
              <a:t>10. Al hacer los Estudios de Descubrimiento debemos    </a:t>
            </a:r>
          </a:p>
          <a:p>
            <a:pPr lvl="0" algn="l">
              <a:spcBef>
                <a:spcPts val="0"/>
              </a:spcBef>
            </a:pPr>
            <a:r>
              <a:rPr lang="es-MX" sz="2700" dirty="0">
                <a:solidFill>
                  <a:schemeClr val="tx1"/>
                </a:solidFill>
                <a:latin typeface="Times New Roman" pitchFamily="18" charset="0"/>
                <a:cs typeface="Times New Roman" pitchFamily="18" charset="0"/>
              </a:rPr>
              <a:t>      encontrar nuevos líderes</a:t>
            </a:r>
          </a:p>
          <a:p>
            <a:pPr lvl="0" algn="l">
              <a:spcBef>
                <a:spcPts val="0"/>
              </a:spcBef>
            </a:pPr>
            <a:r>
              <a:rPr lang="en-US" sz="2700" dirty="0">
                <a:solidFill>
                  <a:schemeClr val="tx1"/>
                </a:solidFill>
                <a:latin typeface="Times New Roman" pitchFamily="18" charset="0"/>
                <a:cs typeface="Times New Roman" pitchFamily="18" charset="0"/>
              </a:rPr>
              <a:t>11. </a:t>
            </a:r>
            <a:r>
              <a:rPr lang="es-MX" sz="2700" dirty="0">
                <a:solidFill>
                  <a:schemeClr val="tx1"/>
                </a:solidFill>
                <a:latin typeface="Times New Roman" pitchFamily="18" charset="0"/>
                <a:cs typeface="Times New Roman" pitchFamily="18" charset="0"/>
              </a:rPr>
              <a:t>Si no desarrollamos nuevos líderes el circulo de </a:t>
            </a:r>
          </a:p>
          <a:p>
            <a:pPr lvl="0" algn="l">
              <a:spcBef>
                <a:spcPts val="0"/>
              </a:spcBef>
            </a:pPr>
            <a:r>
              <a:rPr lang="es-MX" sz="2700" dirty="0">
                <a:solidFill>
                  <a:schemeClr val="tx1"/>
                </a:solidFill>
                <a:latin typeface="Times New Roman" pitchFamily="18" charset="0"/>
                <a:cs typeface="Times New Roman" pitchFamily="18" charset="0"/>
              </a:rPr>
              <a:t>      plantación de iglesias termina</a:t>
            </a:r>
          </a:p>
          <a:p>
            <a:pPr lvl="0" algn="l"/>
            <a:r>
              <a:rPr lang="es-MX" sz="2700" dirty="0">
                <a:solidFill>
                  <a:schemeClr val="tx1"/>
                </a:solidFill>
                <a:latin typeface="Times New Roman" pitchFamily="18" charset="0"/>
                <a:cs typeface="Times New Roman" pitchFamily="18" charset="0"/>
              </a:rPr>
              <a:t>12. Los nuevos líderes se desarrollan delegándoles y </a:t>
            </a:r>
          </a:p>
          <a:p>
            <a:pPr lvl="0" algn="l"/>
            <a:r>
              <a:rPr lang="es-MX" sz="2700" dirty="0">
                <a:solidFill>
                  <a:schemeClr val="tx1"/>
                </a:solidFill>
                <a:latin typeface="Times New Roman" pitchFamily="18" charset="0"/>
                <a:cs typeface="Times New Roman" pitchFamily="18" charset="0"/>
              </a:rPr>
              <a:t>      asesorándoles en como hagan todo lo que se requiere..</a:t>
            </a:r>
            <a:endParaRPr lang="en-US" sz="2700" dirty="0">
              <a:solidFill>
                <a:schemeClr val="tx1"/>
              </a:solidFill>
              <a:latin typeface="Times New Roman" pitchFamily="18" charset="0"/>
              <a:cs typeface="Times New Roman" pitchFamily="18" charset="0"/>
            </a:endParaRPr>
          </a:p>
          <a:p>
            <a:pPr lvl="0" algn="l"/>
            <a:r>
              <a:rPr lang="es-MX" sz="2700" dirty="0">
                <a:solidFill>
                  <a:schemeClr val="tx1"/>
                </a:solidFill>
                <a:latin typeface="Times New Roman" pitchFamily="18" charset="0"/>
                <a:cs typeface="Times New Roman" pitchFamily="18" charset="0"/>
              </a:rPr>
              <a:t>13. ¿Cómo sé que estoy desarrollando nuevos líderes? </a:t>
            </a:r>
          </a:p>
          <a:p>
            <a:pPr lvl="0" algn="l"/>
            <a:r>
              <a:rPr lang="es-MX" sz="2700" dirty="0">
                <a:solidFill>
                  <a:schemeClr val="tx1"/>
                </a:solidFill>
                <a:latin typeface="Times New Roman" pitchFamily="18" charset="0"/>
                <a:cs typeface="Times New Roman" pitchFamily="18" charset="0"/>
              </a:rPr>
              <a:t>      Cuando ellos están guiando a otros a ser discípulos de </a:t>
            </a:r>
          </a:p>
          <a:p>
            <a:pPr lvl="0" algn="l"/>
            <a:r>
              <a:rPr lang="es-MX" sz="2700" dirty="0">
                <a:solidFill>
                  <a:schemeClr val="tx1"/>
                </a:solidFill>
                <a:latin typeface="Times New Roman" pitchFamily="18" charset="0"/>
                <a:cs typeface="Times New Roman" pitchFamily="18" charset="0"/>
              </a:rPr>
              <a:t>      Cristo.  </a:t>
            </a:r>
            <a:endParaRPr lang="en-US" sz="27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9954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DE BUENO A MEJOR</a:t>
            </a:r>
          </a:p>
        </p:txBody>
      </p:sp>
      <p:sp>
        <p:nvSpPr>
          <p:cNvPr id="3" name="Content Placeholder 2"/>
          <p:cNvSpPr>
            <a:spLocks noGrp="1"/>
          </p:cNvSpPr>
          <p:nvPr>
            <p:ph idx="1"/>
          </p:nvPr>
        </p:nvSpPr>
        <p:spPr/>
        <p:txBody>
          <a:bodyPr>
            <a:normAutofit fontScale="92500" lnSpcReduction="10000"/>
          </a:bodyPr>
          <a:lstStyle/>
          <a:p>
            <a:endParaRPr lang="es-MX" i="1" dirty="0">
              <a:latin typeface="Times New Roman" pitchFamily="18" charset="0"/>
              <a:cs typeface="Times New Roman" pitchFamily="18" charset="0"/>
            </a:endParaRPr>
          </a:p>
          <a:p>
            <a:r>
              <a:rPr lang="es-MX" i="1" dirty="0">
                <a:latin typeface="Times New Roman" pitchFamily="18" charset="0"/>
                <a:cs typeface="Times New Roman" pitchFamily="18" charset="0"/>
              </a:rPr>
              <a:t>Para moverse de bueno a mejor, es necesario tener un plan, es decir ser proactivo. </a:t>
            </a:r>
          </a:p>
          <a:p>
            <a:endParaRPr lang="es-MX" i="1" dirty="0">
              <a:latin typeface="Times New Roman" pitchFamily="18" charset="0"/>
              <a:cs typeface="Times New Roman" pitchFamily="18" charset="0"/>
            </a:endParaRPr>
          </a:p>
          <a:p>
            <a:pPr marL="0" indent="0">
              <a:buNone/>
            </a:pPr>
            <a:endParaRPr lang="es-MX" i="1" dirty="0">
              <a:latin typeface="Times New Roman" pitchFamily="18" charset="0"/>
              <a:cs typeface="Times New Roman" pitchFamily="18" charset="0"/>
            </a:endParaRPr>
          </a:p>
          <a:p>
            <a:pPr marL="0" indent="0">
              <a:buNone/>
            </a:pPr>
            <a:r>
              <a:rPr lang="es-MX" i="1" dirty="0">
                <a:latin typeface="Times New Roman" pitchFamily="18" charset="0"/>
                <a:cs typeface="Times New Roman" pitchFamily="18" charset="0"/>
              </a:rPr>
              <a:t>Desarrolla un sistema de relación e indudablemente estará plantando nuevas iglesias. Si te mantienes en una posición de manejo, buscaras una oficina no plantara iglesias. </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9211388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9D36-66BB-4622-ABDC-565C82F1F9C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7009CE6-CE5A-4BB6-B36F-E766162C10B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7058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0" y="-152400"/>
            <a:ext cx="6781800" cy="1143000"/>
          </a:xfrm>
        </p:spPr>
        <p:txBody>
          <a:bodyPr>
            <a:normAutofit/>
          </a:bodyPr>
          <a:lstStyle/>
          <a:p>
            <a:pPr algn="ctr"/>
            <a:r>
              <a:rPr lang="es-MX" sz="3200" b="1" dirty="0">
                <a:solidFill>
                  <a:schemeClr val="bg2"/>
                </a:solidFill>
                <a:latin typeface="Times New Roman" pitchFamily="18" charset="0"/>
                <a:cs typeface="Times New Roman" pitchFamily="18" charset="0"/>
              </a:rPr>
              <a:t>LA CONFIANZA PARA ACTUAR</a:t>
            </a:r>
          </a:p>
        </p:txBody>
      </p:sp>
      <p:sp>
        <p:nvSpPr>
          <p:cNvPr id="2" name="TextBox 1">
            <a:extLst>
              <a:ext uri="{FF2B5EF4-FFF2-40B4-BE49-F238E27FC236}">
                <a16:creationId xmlns:a16="http://schemas.microsoft.com/office/drawing/2014/main" id="{46265A82-045A-4039-BE45-7220D97A1613}"/>
              </a:ext>
            </a:extLst>
          </p:cNvPr>
          <p:cNvSpPr txBox="1"/>
          <p:nvPr/>
        </p:nvSpPr>
        <p:spPr>
          <a:xfrm>
            <a:off x="228600" y="1120676"/>
            <a:ext cx="8534400" cy="2554545"/>
          </a:xfrm>
          <a:prstGeom prst="rect">
            <a:avLst/>
          </a:prstGeom>
          <a:noFill/>
        </p:spPr>
        <p:txBody>
          <a:bodyPr wrap="square" rtlCol="0">
            <a:spAutoFit/>
          </a:bodyPr>
          <a:lstStyle/>
          <a:p>
            <a:pPr algn="ctr"/>
            <a:r>
              <a:rPr lang="es-SV" sz="3200" b="1" dirty="0">
                <a:latin typeface="Times New Roman" panose="02020603050405020304" pitchFamily="18" charset="0"/>
                <a:cs typeface="Times New Roman" panose="02020603050405020304" pitchFamily="18" charset="0"/>
              </a:rPr>
              <a:t>EL IMPERATIVISMO DE LA VISION  </a:t>
            </a:r>
          </a:p>
          <a:p>
            <a:pPr algn="ctr"/>
            <a:br>
              <a:rPr lang="es-SV" sz="3200" b="1" dirty="0">
                <a:latin typeface="Times New Roman" panose="02020603050405020304" pitchFamily="18" charset="0"/>
                <a:cs typeface="Times New Roman" panose="02020603050405020304" pitchFamily="18" charset="0"/>
              </a:rPr>
            </a:br>
            <a:r>
              <a:rPr lang="es-SV" sz="3200" dirty="0">
                <a:latin typeface="Times New Roman" panose="02020603050405020304" pitchFamily="18" charset="0"/>
                <a:cs typeface="Times New Roman" panose="02020603050405020304" pitchFamily="18" charset="0"/>
              </a:rPr>
              <a:t>“Un sueño escrito se vuelve una meta. una meta puesta en pasos se vuelve un plan. un plan puesto en acción se vuelve una realidad.”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5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7A26-5A89-4D2F-BCCA-C738DA0AB62F}"/>
              </a:ext>
            </a:extLst>
          </p:cNvPr>
          <p:cNvSpPr>
            <a:spLocks noGrp="1"/>
          </p:cNvSpPr>
          <p:nvPr>
            <p:ph type="ctrTitle"/>
          </p:nvPr>
        </p:nvSpPr>
        <p:spPr>
          <a:xfrm>
            <a:off x="457200" y="657713"/>
            <a:ext cx="7772400" cy="1470025"/>
          </a:xfrm>
        </p:spPr>
        <p:txBody>
          <a:bodyPr/>
          <a:lstStyle/>
          <a:p>
            <a:pPr algn="l"/>
            <a:r>
              <a:rPr lang="es-SV" sz="3600" b="1" dirty="0"/>
              <a:t>1. VISION </a:t>
            </a:r>
            <a:br>
              <a:rPr lang="en-US" dirty="0"/>
            </a:br>
            <a:endParaRPr lang="en-US" dirty="0"/>
          </a:p>
        </p:txBody>
      </p:sp>
      <p:sp>
        <p:nvSpPr>
          <p:cNvPr id="3" name="Subtitle 2">
            <a:extLst>
              <a:ext uri="{FF2B5EF4-FFF2-40B4-BE49-F238E27FC236}">
                <a16:creationId xmlns:a16="http://schemas.microsoft.com/office/drawing/2014/main" id="{9ABA3DF5-4367-4235-B002-185949BBE0E0}"/>
              </a:ext>
            </a:extLst>
          </p:cNvPr>
          <p:cNvSpPr>
            <a:spLocks noGrp="1"/>
          </p:cNvSpPr>
          <p:nvPr>
            <p:ph type="subTitle" idx="1"/>
          </p:nvPr>
        </p:nvSpPr>
        <p:spPr>
          <a:xfrm>
            <a:off x="914400" y="1731474"/>
            <a:ext cx="8001000" cy="3733800"/>
          </a:xfrm>
        </p:spPr>
        <p:txBody>
          <a:bodyPr>
            <a:normAutofit fontScale="92500" lnSpcReduction="10000"/>
          </a:bodyPr>
          <a:lstStyle/>
          <a:p>
            <a:pPr marL="514350" lvl="0" indent="-514350" algn="l">
              <a:buFont typeface="+mj-lt"/>
              <a:buAutoNum type="alphaUcPeriod"/>
            </a:pPr>
            <a:r>
              <a:rPr lang="es-SV" sz="3500" b="1" dirty="0">
                <a:solidFill>
                  <a:schemeClr val="tx1"/>
                </a:solidFill>
                <a:latin typeface="Times New Roman" panose="02020603050405020304" pitchFamily="18" charset="0"/>
                <a:cs typeface="Times New Roman" panose="02020603050405020304" pitchFamily="18" charset="0"/>
              </a:rPr>
              <a:t>SIN VISION SE TRABAJA MUCHO Y SE AVANZA POCO</a:t>
            </a:r>
            <a:endParaRPr lang="en-US" sz="3500" dirty="0">
              <a:solidFill>
                <a:schemeClr val="tx1"/>
              </a:solidFill>
              <a:latin typeface="Times New Roman" panose="02020603050405020304" pitchFamily="18" charset="0"/>
              <a:cs typeface="Times New Roman" panose="02020603050405020304" pitchFamily="18" charset="0"/>
            </a:endParaRPr>
          </a:p>
          <a:p>
            <a:pPr marL="514350" lvl="0" indent="-514350" algn="l">
              <a:buFont typeface="+mj-lt"/>
              <a:buAutoNum type="alphaUcPeriod"/>
            </a:pPr>
            <a:r>
              <a:rPr lang="es-SV" sz="3500" dirty="0">
                <a:solidFill>
                  <a:schemeClr val="tx1"/>
                </a:solidFill>
                <a:latin typeface="Times New Roman" panose="02020603050405020304" pitchFamily="18" charset="0"/>
                <a:cs typeface="Times New Roman" panose="02020603050405020304" pitchFamily="18" charset="0"/>
              </a:rPr>
              <a:t>Es necesario escribir tu visión </a:t>
            </a:r>
            <a:endParaRPr lang="en-US" sz="3500" dirty="0">
              <a:solidFill>
                <a:schemeClr val="tx1"/>
              </a:solidFill>
              <a:latin typeface="Times New Roman" panose="02020603050405020304" pitchFamily="18" charset="0"/>
              <a:cs typeface="Times New Roman" panose="02020603050405020304" pitchFamily="18" charset="0"/>
            </a:endParaRPr>
          </a:p>
          <a:p>
            <a:pPr lvl="1" algn="l"/>
            <a:r>
              <a:rPr lang="es-SV" sz="3600" i="1" dirty="0">
                <a:solidFill>
                  <a:schemeClr val="tx1"/>
                </a:solidFill>
                <a:latin typeface="Times New Roman" panose="02020603050405020304" pitchFamily="18" charset="0"/>
                <a:cs typeface="Times New Roman" panose="02020603050405020304" pitchFamily="18" charset="0"/>
              </a:rPr>
              <a:t>“Un sueño escrito se vuelve una meta. una meta puesta en pasos se vuelve un plan. un plan puesto en acción se vuelve una realidad.”</a:t>
            </a:r>
            <a:endParaRPr lang="en-US" i="1" dirty="0">
              <a:solidFill>
                <a:schemeClr val="tx1"/>
              </a:solidFill>
            </a:endParaRPr>
          </a:p>
        </p:txBody>
      </p:sp>
    </p:spTree>
    <p:extLst>
      <p:ext uri="{BB962C8B-B14F-4D97-AF65-F5344CB8AC3E}">
        <p14:creationId xmlns:p14="http://schemas.microsoft.com/office/powerpoint/2010/main" val="25643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BA3DF5-4367-4235-B002-185949BBE0E0}"/>
              </a:ext>
            </a:extLst>
          </p:cNvPr>
          <p:cNvSpPr>
            <a:spLocks noGrp="1"/>
          </p:cNvSpPr>
          <p:nvPr>
            <p:ph type="subTitle" idx="1"/>
          </p:nvPr>
        </p:nvSpPr>
        <p:spPr>
          <a:xfrm>
            <a:off x="381000" y="1066800"/>
            <a:ext cx="8534400" cy="4398474"/>
          </a:xfrm>
        </p:spPr>
        <p:txBody>
          <a:bodyPr>
            <a:normAutofit fontScale="92500" lnSpcReduction="20000"/>
          </a:bodyPr>
          <a:lstStyle/>
          <a:p>
            <a:pPr marL="514350" lvl="0" indent="-514350" algn="l">
              <a:buFont typeface="+mj-lt"/>
              <a:buAutoNum type="alphaUcPeriod" startAt="3"/>
            </a:pPr>
            <a:r>
              <a:rPr lang="es-SV" b="1" dirty="0">
                <a:solidFill>
                  <a:schemeClr val="tx1"/>
                </a:solidFill>
                <a:latin typeface="Times New Roman" panose="02020603050405020304" pitchFamily="18" charset="0"/>
                <a:cs typeface="Times New Roman" panose="02020603050405020304" pitchFamily="18" charset="0"/>
              </a:rPr>
              <a:t>VISION Y SUS ELEMENTOS BASICOS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Sin visión el pueblo perece—es necesario saber hacia dónde vamos.</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La visión es individual—comienza con una persona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La visión crea una urgencia—la visión se origina por una pasión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La urgencia crea una coalición—la búsqueda de recursos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La coalición lleva la misión acabo—es una jornada de un equipo  </a:t>
            </a:r>
          </a:p>
          <a:p>
            <a:pPr marL="514350" indent="-514350" algn="l">
              <a:buFont typeface="+mj-lt"/>
              <a:buAutoNum type="alphaUcPeriod" startAt="3"/>
            </a:pPr>
            <a:r>
              <a:rPr lang="es-SV" b="1" dirty="0">
                <a:solidFill>
                  <a:schemeClr val="tx1"/>
                </a:solidFill>
                <a:latin typeface="Times New Roman" panose="02020603050405020304" pitchFamily="18" charset="0"/>
                <a:cs typeface="Times New Roman" panose="02020603050405020304" pitchFamily="18" charset="0"/>
              </a:rPr>
              <a:t>Tu como líder eres el visionario </a:t>
            </a:r>
            <a:r>
              <a:rPr lang="es-SV" b="1" dirty="0" err="1">
                <a:solidFill>
                  <a:schemeClr val="tx1"/>
                </a:solidFill>
                <a:latin typeface="Times New Roman" panose="02020603050405020304" pitchFamily="18" charset="0"/>
                <a:cs typeface="Times New Roman" panose="02020603050405020304" pitchFamily="18" charset="0"/>
              </a:rPr>
              <a:t>equipador</a:t>
            </a:r>
            <a:r>
              <a:rPr lang="es-SV" b="1" dirty="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408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2B7E-A9BC-4DB9-8DFB-8A5F3238FF16}"/>
              </a:ext>
            </a:extLst>
          </p:cNvPr>
          <p:cNvSpPr>
            <a:spLocks noGrp="1"/>
          </p:cNvSpPr>
          <p:nvPr>
            <p:ph type="ctrTitle"/>
          </p:nvPr>
        </p:nvSpPr>
        <p:spPr>
          <a:xfrm>
            <a:off x="381000" y="990600"/>
            <a:ext cx="8458200" cy="1470025"/>
          </a:xfrm>
        </p:spPr>
        <p:txBody>
          <a:bodyPr>
            <a:normAutofit fontScale="90000"/>
          </a:bodyPr>
          <a:lstStyle/>
          <a:p>
            <a:r>
              <a:rPr lang="es-SV" sz="3100" b="1" dirty="0">
                <a:latin typeface="Times New Roman" panose="02020603050405020304" pitchFamily="18" charset="0"/>
                <a:cs typeface="Times New Roman" panose="02020603050405020304" pitchFamily="18" charset="0"/>
              </a:rPr>
              <a:t>2.   EL ORIGEN DE UNA VISION—</a:t>
            </a:r>
            <a:r>
              <a:rPr lang="es-MX" sz="3100" b="1" dirty="0">
                <a:latin typeface="Times New Roman" panose="02020603050405020304" pitchFamily="18" charset="0"/>
                <a:cs typeface="Times New Roman" panose="02020603050405020304" pitchFamily="18" charset="0"/>
              </a:rPr>
              <a:t>¿Cómo puede una iglesia activa aprender a soñar otra vez?   </a:t>
            </a:r>
            <a:br>
              <a:rPr lang="en-US" dirty="0"/>
            </a:br>
            <a:endParaRPr lang="en-US" dirty="0"/>
          </a:p>
        </p:txBody>
      </p:sp>
      <p:sp>
        <p:nvSpPr>
          <p:cNvPr id="3" name="Subtitle 2">
            <a:extLst>
              <a:ext uri="{FF2B5EF4-FFF2-40B4-BE49-F238E27FC236}">
                <a16:creationId xmlns:a16="http://schemas.microsoft.com/office/drawing/2014/main" id="{2F9A5E10-742F-4AF2-9595-6C9CFF36A1A5}"/>
              </a:ext>
            </a:extLst>
          </p:cNvPr>
          <p:cNvSpPr>
            <a:spLocks noGrp="1"/>
          </p:cNvSpPr>
          <p:nvPr>
            <p:ph type="subTitle" idx="1"/>
          </p:nvPr>
        </p:nvSpPr>
        <p:spPr>
          <a:xfrm>
            <a:off x="609600" y="2133600"/>
            <a:ext cx="8077200" cy="3810000"/>
          </a:xfrm>
        </p:spPr>
        <p:txBody>
          <a:bodyPr>
            <a:normAutofit fontScale="77500" lnSpcReduction="20000"/>
          </a:bodyPr>
          <a:lstStyle/>
          <a:p>
            <a:pPr algn="l"/>
            <a:r>
              <a:rPr lang="es-SV" b="1" dirty="0">
                <a:solidFill>
                  <a:schemeClr val="tx1"/>
                </a:solidFill>
                <a:latin typeface="Times New Roman" panose="02020603050405020304" pitchFamily="18" charset="0"/>
                <a:cs typeface="Times New Roman" panose="02020603050405020304" pitchFamily="18" charset="0"/>
              </a:rPr>
              <a:t>A. </a:t>
            </a:r>
            <a:r>
              <a:rPr lang="es-MX" b="1" dirty="0">
                <a:solidFill>
                  <a:schemeClr val="tx1"/>
                </a:solidFill>
                <a:latin typeface="Times New Roman" panose="02020603050405020304" pitchFamily="18" charset="0"/>
                <a:cs typeface="Times New Roman" panose="02020603050405020304" pitchFamily="18" charset="0"/>
              </a:rPr>
              <a:t>Se origina por una necesidad</a:t>
            </a:r>
            <a:r>
              <a:rPr lang="es-MX" dirty="0">
                <a:solidFill>
                  <a:schemeClr val="tx1"/>
                </a:solidFill>
                <a:latin typeface="Times New Roman" panose="02020603050405020304" pitchFamily="18" charset="0"/>
                <a:cs typeface="Times New Roman" panose="02020603050405020304" pitchFamily="18" charset="0"/>
              </a:rPr>
              <a:t>—Nehemías establece un sentido de urgencia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ES" i="1" dirty="0">
                <a:solidFill>
                  <a:schemeClr val="tx1"/>
                </a:solidFill>
                <a:latin typeface="Times New Roman" panose="02020603050405020304" pitchFamily="18" charset="0"/>
                <a:cs typeface="Times New Roman" panose="02020603050405020304" pitchFamily="18" charset="0"/>
              </a:rPr>
              <a:t>“Los que se libraron del destierro y se quedaron en la provincia están enfrentando una gran calamidad y humillación. La muralla de Jerusalén sigue derribada, con sus *puertas consumidas por el fuego.”</a:t>
            </a:r>
            <a:r>
              <a:rPr lang="es-MX" i="1" dirty="0">
                <a:solidFill>
                  <a:schemeClr val="tx1"/>
                </a:solidFill>
                <a:latin typeface="Times New Roman" panose="02020603050405020304" pitchFamily="18" charset="0"/>
                <a:cs typeface="Times New Roman" panose="02020603050405020304" pitchFamily="18" charset="0"/>
              </a:rPr>
              <a:t>(1:3)</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ES" i="1" dirty="0">
                <a:solidFill>
                  <a:schemeClr val="tx1"/>
                </a:solidFill>
                <a:latin typeface="Times New Roman" panose="02020603050405020304" pitchFamily="18" charset="0"/>
                <a:cs typeface="Times New Roman" panose="02020603050405020304" pitchFamily="18" charset="0"/>
              </a:rPr>
              <a:t>—Ustedes son testigos de nuestra desgracia. En Jerusalén está en ruinas, y sus *puertas han sido consumidas por el fuego.</a:t>
            </a:r>
            <a:r>
              <a:rPr lang="es-MX" i="1" dirty="0">
                <a:solidFill>
                  <a:schemeClr val="tx1"/>
                </a:solidFill>
                <a:latin typeface="Times New Roman" panose="02020603050405020304" pitchFamily="18" charset="0"/>
                <a:cs typeface="Times New Roman" panose="02020603050405020304" pitchFamily="18" charset="0"/>
              </a:rPr>
              <a:t>...” (2:17)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Misión y esfuerzo de la iglesia. “La comunidad está atrapada en drogas, disfuncionalidad de familia, en crimen, en pobreza…”</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08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BA3DF5-4367-4235-B002-185949BBE0E0}"/>
              </a:ext>
            </a:extLst>
          </p:cNvPr>
          <p:cNvSpPr>
            <a:spLocks noGrp="1"/>
          </p:cNvSpPr>
          <p:nvPr>
            <p:ph type="subTitle" idx="1"/>
          </p:nvPr>
        </p:nvSpPr>
        <p:spPr>
          <a:xfrm>
            <a:off x="228600" y="1153563"/>
            <a:ext cx="8686800" cy="4550874"/>
          </a:xfrm>
        </p:spPr>
        <p:txBody>
          <a:bodyPr>
            <a:normAutofit fontScale="92500" lnSpcReduction="10000"/>
          </a:bodyPr>
          <a:lstStyle/>
          <a:p>
            <a:pPr marL="461963" indent="-461963" algn="l"/>
            <a:r>
              <a:rPr lang="es-MX" b="1" dirty="0">
                <a:solidFill>
                  <a:schemeClr val="tx1"/>
                </a:solidFill>
                <a:latin typeface="Times New Roman" panose="02020603050405020304" pitchFamily="18" charset="0"/>
                <a:cs typeface="Times New Roman" panose="02020603050405020304" pitchFamily="18" charset="0"/>
              </a:rPr>
              <a:t> B. Nehemías crea un equipo de coalición—lanzamientos de visión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ES" i="1" dirty="0">
                <a:solidFill>
                  <a:schemeClr val="tx1"/>
                </a:solidFill>
                <a:latin typeface="Times New Roman" panose="02020603050405020304" pitchFamily="18" charset="0"/>
                <a:cs typeface="Times New Roman" panose="02020603050405020304" pitchFamily="18" charset="0"/>
              </a:rPr>
              <a:t>“Ustedes son testigos de nuestra desgracia. Jerusalén está en ruinas, y sus *puertas han sido consumidas por el fuego. ¡Vamos, anímense! ¡Reconstruyamos la muralla de Jerusalén para que ya nadie se burle de nosotros! Entonces les conté cómo la bondadosa mano de Dios había estado conmigo y les relaté lo que el rey me había dicho. Al oír esto, exclamaron:</a:t>
            </a:r>
            <a:r>
              <a:rPr lang="es-ES" dirty="0">
                <a:solidFill>
                  <a:schemeClr val="tx1"/>
                </a:solidFill>
                <a:latin typeface="Times New Roman" panose="02020603050405020304" pitchFamily="18" charset="0"/>
                <a:cs typeface="Times New Roman" panose="02020603050405020304" pitchFamily="18" charset="0"/>
              </a:rPr>
              <a:t> </a:t>
            </a:r>
            <a:r>
              <a:rPr lang="es-ES" i="1" dirty="0">
                <a:solidFill>
                  <a:schemeClr val="tx1"/>
                </a:solidFill>
                <a:latin typeface="Times New Roman" panose="02020603050405020304" pitchFamily="18" charset="0"/>
                <a:cs typeface="Times New Roman" panose="02020603050405020304" pitchFamily="18" charset="0"/>
              </a:rPr>
              <a:t>—¡Manos a la obra! Y unieron la acción a la palabra.” </a:t>
            </a:r>
            <a:r>
              <a:rPr lang="es-MX" i="1" dirty="0">
                <a:solidFill>
                  <a:schemeClr val="tx1"/>
                </a:solidFill>
                <a:latin typeface="Times New Roman" panose="02020603050405020304" pitchFamily="18" charset="0"/>
                <a:cs typeface="Times New Roman" panose="02020603050405020304" pitchFamily="18" charset="0"/>
              </a:rPr>
              <a:t>(2:17-19).</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SV" dirty="0">
                <a:solidFill>
                  <a:schemeClr val="tx1"/>
                </a:solidFill>
                <a:latin typeface="Times New Roman" panose="02020603050405020304" pitchFamily="18" charset="0"/>
                <a:cs typeface="Times New Roman" panose="02020603050405020304" pitchFamily="18" charset="0"/>
              </a:rPr>
              <a:t>Los mayores recursos son: gente y tiempo </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8395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382000" cy="4495800"/>
          </a:xfrm>
        </p:spPr>
        <p:txBody>
          <a:bodyPr>
            <a:normAutofit fontScale="77500" lnSpcReduction="20000"/>
          </a:bodyPr>
          <a:lstStyle/>
          <a:p>
            <a:pPr lvl="1" algn="l"/>
            <a:r>
              <a:rPr lang="es-ES" sz="3800" dirty="0">
                <a:solidFill>
                  <a:schemeClr val="tx1"/>
                </a:solidFill>
                <a:latin typeface="Times New Roman" panose="02020603050405020304" pitchFamily="18" charset="0"/>
                <a:cs typeface="Times New Roman" panose="02020603050405020304" pitchFamily="18" charset="0"/>
              </a:rPr>
              <a:t>A.	CRECE EN AMOR A DIOS </a:t>
            </a:r>
          </a:p>
          <a:p>
            <a:pPr marL="1257300" lvl="2" indent="-342900" algn="l">
              <a:buFont typeface="Arial" panose="020B0604020202020204" pitchFamily="34" charset="0"/>
              <a:buChar char="•"/>
            </a:pPr>
            <a:r>
              <a:rPr lang="es-ES" sz="3800" dirty="0">
                <a:solidFill>
                  <a:schemeClr val="tx1"/>
                </a:solidFill>
                <a:latin typeface="Times New Roman" panose="02020603050405020304" pitchFamily="18" charset="0"/>
                <a:cs typeface="Times New Roman" panose="02020603050405020304" pitchFamily="18" charset="0"/>
              </a:rPr>
              <a:t>Ama a Dios, sé un buen evangelista -Deuteronomio 6:5 Y amarás a Jehová tu Dios de todo tu corazón, y de toda tu alma, y con todas tus fuerzas.</a:t>
            </a:r>
          </a:p>
          <a:p>
            <a:pPr lvl="2" algn="l"/>
            <a:endParaRPr lang="es-ES" sz="3800" dirty="0">
              <a:solidFill>
                <a:schemeClr val="tx1"/>
              </a:solidFill>
              <a:latin typeface="Times New Roman" panose="02020603050405020304" pitchFamily="18" charset="0"/>
              <a:cs typeface="Times New Roman" panose="02020603050405020304" pitchFamily="18" charset="0"/>
            </a:endParaRPr>
          </a:p>
          <a:p>
            <a:pPr lvl="1" algn="l"/>
            <a:r>
              <a:rPr lang="es-ES" sz="3800" dirty="0">
                <a:solidFill>
                  <a:schemeClr val="tx1"/>
                </a:solidFill>
                <a:latin typeface="Times New Roman" panose="02020603050405020304" pitchFamily="18" charset="0"/>
                <a:cs typeface="Times New Roman" panose="02020603050405020304" pitchFamily="18" charset="0"/>
              </a:rPr>
              <a:t>B.	ID, OBEDECE A CRISTO, ENCÁRNALO-LUCAS 10:3</a:t>
            </a:r>
          </a:p>
          <a:p>
            <a:pPr lvl="1" algn="l"/>
            <a:r>
              <a:rPr lang="es-ES" sz="3800" dirty="0">
                <a:solidFill>
                  <a:schemeClr val="tx1"/>
                </a:solidFill>
                <a:latin typeface="Times New Roman" panose="02020603050405020304" pitchFamily="18" charset="0"/>
                <a:cs typeface="Times New Roman" panose="02020603050405020304" pitchFamily="18" charset="0"/>
              </a:rPr>
              <a:t>	CARACTERISTICA DE HIJOS DE PAZ</a:t>
            </a:r>
          </a:p>
          <a:p>
            <a:pPr marL="1257300" lvl="2" indent="-342900" algn="l">
              <a:buFont typeface="Arial" panose="020B0604020202020204" pitchFamily="34" charset="0"/>
              <a:buChar char="•"/>
            </a:pPr>
            <a:r>
              <a:rPr lang="es-ES" sz="3800" dirty="0">
                <a:solidFill>
                  <a:schemeClr val="tx1"/>
                </a:solidFill>
                <a:latin typeface="Times New Roman" panose="02020603050405020304" pitchFamily="18" charset="0"/>
                <a:cs typeface="Times New Roman" panose="02020603050405020304" pitchFamily="18" charset="0"/>
              </a:rPr>
              <a:t>Los hijos de paz buscan relación con Dios como las siguientes personas:</a:t>
            </a:r>
          </a:p>
          <a:p>
            <a:pPr lvl="1" algn="l"/>
            <a:endParaRPr lang="es-ES" sz="3800" dirty="0">
              <a:solidFill>
                <a:schemeClr val="tx1"/>
              </a:solidFill>
              <a:latin typeface="Times New Roman" panose="02020603050405020304" pitchFamily="18" charset="0"/>
              <a:cs typeface="Times New Roman" panose="02020603050405020304" pitchFamily="18" charset="0"/>
            </a:endParaRPr>
          </a:p>
          <a:p>
            <a:pPr lvl="1" algn="l"/>
            <a:endParaRPr lang="es-ES" sz="3800" dirty="0">
              <a:solidFill>
                <a:schemeClr val="tx1"/>
              </a:solidFill>
              <a:latin typeface="Times New Roman" panose="02020603050405020304" pitchFamily="18" charset="0"/>
              <a:cs typeface="Times New Roman" panose="02020603050405020304" pitchFamily="18" charset="0"/>
            </a:endParaRPr>
          </a:p>
          <a:p>
            <a:pPr lvl="1" algn="l"/>
            <a:endParaRPr lang="es-MX" dirty="0">
              <a:solidFill>
                <a:schemeClr val="tx1"/>
              </a:solidFill>
            </a:endParaRPr>
          </a:p>
          <a:p>
            <a:pPr marL="1371600" lvl="2" indent="-457200" algn="l">
              <a:buFont typeface="Arial" panose="020B0604020202020204" pitchFamily="34" charset="0"/>
              <a:buChar char="•"/>
            </a:pPr>
            <a:endParaRPr lang="es-MX" sz="3200" dirty="0">
              <a:solidFill>
                <a:schemeClr val="tx1"/>
              </a:solidFill>
            </a:endParaRPr>
          </a:p>
          <a:p>
            <a:endParaRPr lang="es-MX" dirty="0"/>
          </a:p>
        </p:txBody>
      </p:sp>
    </p:spTree>
    <p:extLst>
      <p:ext uri="{BB962C8B-B14F-4D97-AF65-F5344CB8AC3E}">
        <p14:creationId xmlns:p14="http://schemas.microsoft.com/office/powerpoint/2010/main" val="42880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BA3DF5-4367-4235-B002-185949BBE0E0}"/>
              </a:ext>
            </a:extLst>
          </p:cNvPr>
          <p:cNvSpPr>
            <a:spLocks noGrp="1"/>
          </p:cNvSpPr>
          <p:nvPr>
            <p:ph type="subTitle" idx="1"/>
          </p:nvPr>
        </p:nvSpPr>
        <p:spPr>
          <a:xfrm>
            <a:off x="381000" y="990600"/>
            <a:ext cx="8534400" cy="4474674"/>
          </a:xfrm>
        </p:spPr>
        <p:txBody>
          <a:bodyPr>
            <a:normAutofit fontScale="92500" lnSpcReduction="20000"/>
          </a:bodyPr>
          <a:lstStyle/>
          <a:p>
            <a:pPr algn="l"/>
            <a:r>
              <a:rPr lang="es-MX" b="1" dirty="0">
                <a:solidFill>
                  <a:schemeClr val="tx1"/>
                </a:solidFill>
                <a:latin typeface="Times New Roman" panose="02020603050405020304" pitchFamily="18" charset="0"/>
                <a:cs typeface="Times New Roman" panose="02020603050405020304" pitchFamily="18" charset="0"/>
              </a:rPr>
              <a:t>C. Misión y esfuerzo de la iglesia</a:t>
            </a:r>
          </a:p>
          <a:p>
            <a:pPr algn="l"/>
            <a:r>
              <a:rPr lang="es-MX"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Cuando el líder cree en una visión mayor y más allá de su capacidad se une a la misión de Dios. </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¡Vamos, reavivemos el fuego de la iglesia. Con la gracia de Dios, podemos      movernos más allá de nuestra soledad, volver a soñar y revitalizar al pueblo. Así comenzaron este trabajo.</a:t>
            </a:r>
          </a:p>
          <a:p>
            <a:pPr lvl="0" algn="l"/>
            <a:endParaRPr lang="en-US" sz="2800" dirty="0">
              <a:solidFill>
                <a:schemeClr val="tx1"/>
              </a:solidFill>
              <a:latin typeface="Times New Roman" panose="02020603050405020304" pitchFamily="18" charset="0"/>
              <a:cs typeface="Times New Roman" panose="02020603050405020304" pitchFamily="18" charset="0"/>
            </a:endParaRPr>
          </a:p>
          <a:p>
            <a:pPr algn="l"/>
            <a:r>
              <a:rPr lang="es-MX" b="1" dirty="0">
                <a:solidFill>
                  <a:schemeClr val="tx1"/>
                </a:solidFill>
                <a:latin typeface="Times New Roman" panose="02020603050405020304" pitchFamily="18" charset="0"/>
                <a:cs typeface="Times New Roman" panose="02020603050405020304" pitchFamily="18" charset="0"/>
              </a:rPr>
              <a:t>D. La confianza para actuar viene de Dios al líder—Nehemías lloro, ayuno y oro. </a:t>
            </a:r>
            <a:endParaRPr lang="en-US" dirty="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endParaRPr>
          </a:p>
        </p:txBody>
      </p:sp>
    </p:spTree>
    <p:extLst>
      <p:ext uri="{BB962C8B-B14F-4D97-AF65-F5344CB8AC3E}">
        <p14:creationId xmlns:p14="http://schemas.microsoft.com/office/powerpoint/2010/main" val="3030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BA3DF5-4367-4235-B002-185949BBE0E0}"/>
              </a:ext>
            </a:extLst>
          </p:cNvPr>
          <p:cNvSpPr>
            <a:spLocks noGrp="1"/>
          </p:cNvSpPr>
          <p:nvPr>
            <p:ph type="subTitle" idx="1"/>
          </p:nvPr>
        </p:nvSpPr>
        <p:spPr>
          <a:xfrm>
            <a:off x="152400" y="990600"/>
            <a:ext cx="8763000" cy="5257800"/>
          </a:xfrm>
        </p:spPr>
        <p:txBody>
          <a:bodyPr>
            <a:normAutofit fontScale="92500" lnSpcReduction="10000"/>
          </a:bodyPr>
          <a:lstStyle/>
          <a:p>
            <a:pPr algn="l"/>
            <a:r>
              <a:rPr lang="es-MX" b="1" dirty="0">
                <a:solidFill>
                  <a:schemeClr val="tx1"/>
                </a:solidFill>
                <a:latin typeface="Times New Roman" panose="02020603050405020304" pitchFamily="18" charset="0"/>
                <a:cs typeface="Times New Roman" panose="02020603050405020304" pitchFamily="18" charset="0"/>
              </a:rPr>
              <a:t>3.  </a:t>
            </a:r>
            <a:r>
              <a:rPr lang="es-SV" b="1" dirty="0">
                <a:solidFill>
                  <a:schemeClr val="tx1"/>
                </a:solidFill>
                <a:latin typeface="Times New Roman" panose="02020603050405020304" pitchFamily="18" charset="0"/>
                <a:cs typeface="Times New Roman" panose="02020603050405020304" pitchFamily="18" charset="0"/>
              </a:rPr>
              <a:t>EL EQUIPO QUE REQUIERE LA VISION—solo no puedes llegar lejos </a:t>
            </a:r>
            <a:endParaRPr lang="en-US" dirty="0">
              <a:solidFill>
                <a:schemeClr val="tx1"/>
              </a:solidFill>
              <a:latin typeface="Times New Roman" panose="02020603050405020304" pitchFamily="18" charset="0"/>
              <a:cs typeface="Times New Roman" panose="02020603050405020304" pitchFamily="18" charset="0"/>
            </a:endParaRPr>
          </a:p>
          <a:p>
            <a:pPr lvl="1" algn="l"/>
            <a:r>
              <a:rPr lang="es-ES" dirty="0">
                <a:solidFill>
                  <a:schemeClr val="tx1"/>
                </a:solidFill>
                <a:latin typeface="Times New Roman" panose="02020603050405020304" pitchFamily="18" charset="0"/>
                <a:cs typeface="Times New Roman" panose="02020603050405020304" pitchFamily="18" charset="0"/>
              </a:rPr>
              <a:t>A.	La visión puede venir por medio de:</a:t>
            </a:r>
          </a:p>
          <a:p>
            <a:pPr marL="1257300" lvl="2" indent="-3429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Puede venir a través de un individuo (Nehemías)</a:t>
            </a:r>
          </a:p>
          <a:p>
            <a:pPr marL="1257300" lvl="2" indent="-3429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Puede venir a través de un pequeño núcleo (familia, iglesia) </a:t>
            </a:r>
          </a:p>
          <a:p>
            <a:pPr marL="1257300" lvl="2" indent="-3429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Puede venir después de un desastre (muro de Jerusalén)</a:t>
            </a:r>
          </a:p>
          <a:p>
            <a:pPr marL="1257300" lvl="2" indent="-3429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Puede venir…____________________</a:t>
            </a:r>
          </a:p>
          <a:p>
            <a:pPr marL="971550" lvl="1" indent="-514350" algn="l">
              <a:buAutoNum type="alphaUcPeriod" startAt="2"/>
            </a:pPr>
            <a:r>
              <a:rPr lang="es-ES" dirty="0">
                <a:solidFill>
                  <a:schemeClr val="tx1"/>
                </a:solidFill>
                <a:latin typeface="Times New Roman" panose="02020603050405020304" pitchFamily="18" charset="0"/>
                <a:cs typeface="Times New Roman" panose="02020603050405020304" pitchFamily="18" charset="0"/>
              </a:rPr>
              <a:t>Nehemías busco el recurso humano </a:t>
            </a:r>
          </a:p>
          <a:p>
            <a:pPr marL="919162" lvl="2" algn="l"/>
            <a:r>
              <a:rPr lang="es-ES" i="1" dirty="0">
                <a:solidFill>
                  <a:schemeClr val="tx1"/>
                </a:solidFill>
                <a:latin typeface="Times New Roman" panose="02020603050405020304" pitchFamily="18" charset="0"/>
                <a:cs typeface="Times New Roman" panose="02020603050405020304" pitchFamily="18" charset="0"/>
              </a:rPr>
              <a:t>“¡Vamos, anímense! ¡Reconstruyamos la muralla de Jerusalén para que ya nadie se burle de nosotros!</a:t>
            </a:r>
            <a:r>
              <a:rPr lang="es-ES" dirty="0">
                <a:solidFill>
                  <a:schemeClr val="tx1"/>
                </a:solidFill>
                <a:latin typeface="Times New Roman" panose="02020603050405020304" pitchFamily="18" charset="0"/>
                <a:cs typeface="Times New Roman" panose="02020603050405020304" pitchFamily="18" charset="0"/>
              </a:rPr>
              <a:t> </a:t>
            </a:r>
            <a:r>
              <a:rPr lang="es-ES" i="1" dirty="0">
                <a:solidFill>
                  <a:schemeClr val="tx1"/>
                </a:solidFill>
                <a:latin typeface="Times New Roman" panose="02020603050405020304" pitchFamily="18" charset="0"/>
                <a:cs typeface="Times New Roman" panose="02020603050405020304" pitchFamily="18" charset="0"/>
              </a:rPr>
              <a:t>Entonces les conté cómo la bondadosa mano de Dios había estado conmigo y les relaté lo que el rey me había dicho. Al oír esto, exclamaron: ¡Manos a la obra!</a:t>
            </a:r>
            <a:r>
              <a:rPr lang="es-ES" dirty="0">
                <a:solidFill>
                  <a:schemeClr val="tx1"/>
                </a:solidFill>
                <a:latin typeface="Times New Roman" panose="02020603050405020304" pitchFamily="18" charset="0"/>
                <a:cs typeface="Times New Roman" panose="02020603050405020304" pitchFamily="18" charset="0"/>
              </a:rPr>
              <a:t> </a:t>
            </a:r>
            <a:r>
              <a:rPr lang="es-ES" i="1" dirty="0">
                <a:solidFill>
                  <a:schemeClr val="tx1"/>
                </a:solidFill>
                <a:latin typeface="Times New Roman" panose="02020603050405020304" pitchFamily="18" charset="0"/>
                <a:cs typeface="Times New Roman" panose="02020603050405020304" pitchFamily="18" charset="0"/>
              </a:rPr>
              <a:t>Y unieron la acción a la palabra.” (2:17-19).</a:t>
            </a:r>
            <a:endParaRPr lang="en-US" dirty="0">
              <a:solidFill>
                <a:schemeClr val="tx1"/>
              </a:solidFill>
              <a:latin typeface="Times New Roman" panose="02020603050405020304" pitchFamily="18" charset="0"/>
              <a:cs typeface="Times New Roman" panose="02020603050405020304" pitchFamily="18" charset="0"/>
            </a:endParaRPr>
          </a:p>
          <a:p>
            <a:pPr marL="971550" lvl="1" indent="-514350" algn="l">
              <a:buAutoNum type="alphaUcPeriod" startAt="2"/>
            </a:pPr>
            <a:endParaRPr lang="es-ES" sz="33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6768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BA3DF5-4367-4235-B002-185949BBE0E0}"/>
              </a:ext>
            </a:extLst>
          </p:cNvPr>
          <p:cNvSpPr>
            <a:spLocks noGrp="1"/>
          </p:cNvSpPr>
          <p:nvPr>
            <p:ph type="subTitle" idx="1"/>
          </p:nvPr>
        </p:nvSpPr>
        <p:spPr>
          <a:xfrm>
            <a:off x="152400" y="609600"/>
            <a:ext cx="8534400" cy="5105400"/>
          </a:xfrm>
        </p:spPr>
        <p:txBody>
          <a:bodyPr>
            <a:normAutofit fontScale="92500" lnSpcReduction="20000"/>
          </a:bodyPr>
          <a:lstStyle/>
          <a:p>
            <a:pPr algn="l"/>
            <a:br>
              <a:rPr lang="es-MX" b="1" dirty="0">
                <a:solidFill>
                  <a:schemeClr val="tx1"/>
                </a:solidFill>
                <a:latin typeface="Times New Roman" panose="02020603050405020304" pitchFamily="18" charset="0"/>
                <a:cs typeface="Times New Roman" panose="02020603050405020304" pitchFamily="18" charset="0"/>
              </a:rPr>
            </a:br>
            <a:r>
              <a:rPr lang="es-MX" b="1" dirty="0">
                <a:solidFill>
                  <a:schemeClr val="tx1"/>
                </a:solidFill>
                <a:latin typeface="Times New Roman" panose="02020603050405020304" pitchFamily="18" charset="0"/>
                <a:cs typeface="Times New Roman" panose="02020603050405020304" pitchFamily="18" charset="0"/>
              </a:rPr>
              <a:t> C.  Nehemías desarrolla la visión de cambio y estrategia </a:t>
            </a:r>
            <a:r>
              <a:rPr lang="es-SV" dirty="0">
                <a:solidFill>
                  <a:schemeClr val="tx1"/>
                </a:solidFill>
                <a:latin typeface="Times New Roman" panose="02020603050405020304" pitchFamily="18" charset="0"/>
                <a:cs typeface="Times New Roman" panose="02020603050405020304" pitchFamily="18" charset="0"/>
              </a:rPr>
              <a:t>-</a:t>
            </a:r>
            <a:r>
              <a:rPr lang="es-MX" dirty="0">
                <a:solidFill>
                  <a:schemeClr val="tx1"/>
                </a:solidFill>
                <a:latin typeface="Times New Roman" panose="02020603050405020304" pitchFamily="18" charset="0"/>
                <a:cs typeface="Times New Roman" panose="02020603050405020304" pitchFamily="18" charset="0"/>
              </a:rPr>
              <a:t>Capítulo 3. </a:t>
            </a:r>
            <a:endParaRPr lang="en-US" dirty="0">
              <a:solidFill>
                <a:schemeClr val="tx1"/>
              </a:solidFill>
              <a:latin typeface="Times New Roman" panose="02020603050405020304" pitchFamily="18" charset="0"/>
              <a:cs typeface="Times New Roman" panose="02020603050405020304" pitchFamily="18" charset="0"/>
            </a:endParaRPr>
          </a:p>
          <a:p>
            <a:pPr marL="1371600" lvl="2" indent="-457200" algn="l">
              <a:buFont typeface="Arial" panose="020B0604020202020204" pitchFamily="34" charset="0"/>
              <a:buChar char="•"/>
            </a:pPr>
            <a:r>
              <a:rPr lang="es-ES" i="1" dirty="0">
                <a:solidFill>
                  <a:schemeClr val="tx1"/>
                </a:solidFill>
                <a:latin typeface="Times New Roman" panose="02020603050405020304" pitchFamily="18" charset="0"/>
                <a:cs typeface="Times New Roman" panose="02020603050405020304" pitchFamily="18" charset="0"/>
              </a:rPr>
              <a:t>“Entonces se levantó el sumo sacerdote Eliasib con sus hermanos los sacerdotes, y edificaron la puerta de las Ovejas. Ellos arreglaron y levantaron sus puertas hasta la torre de </a:t>
            </a:r>
            <a:r>
              <a:rPr lang="es-ES" i="1" dirty="0" err="1">
                <a:solidFill>
                  <a:schemeClr val="tx1"/>
                </a:solidFill>
                <a:latin typeface="Times New Roman" panose="02020603050405020304" pitchFamily="18" charset="0"/>
                <a:cs typeface="Times New Roman" panose="02020603050405020304" pitchFamily="18" charset="0"/>
              </a:rPr>
              <a:t>Hamea</a:t>
            </a:r>
            <a:r>
              <a:rPr lang="es-ES" i="1" dirty="0">
                <a:solidFill>
                  <a:schemeClr val="tx1"/>
                </a:solidFill>
                <a:latin typeface="Times New Roman" panose="02020603050405020304" pitchFamily="18" charset="0"/>
                <a:cs typeface="Times New Roman" panose="02020603050405020304" pitchFamily="18" charset="0"/>
              </a:rPr>
              <a:t>, y edificaron hasta la torre de </a:t>
            </a:r>
            <a:r>
              <a:rPr lang="es-ES" i="1" dirty="0" err="1">
                <a:solidFill>
                  <a:schemeClr val="tx1"/>
                </a:solidFill>
                <a:latin typeface="Times New Roman" panose="02020603050405020304" pitchFamily="18" charset="0"/>
                <a:cs typeface="Times New Roman" panose="02020603050405020304" pitchFamily="18" charset="0"/>
              </a:rPr>
              <a:t>Hananeel</a:t>
            </a:r>
            <a:r>
              <a:rPr lang="es-ES" i="1" dirty="0">
                <a:solidFill>
                  <a:schemeClr val="tx1"/>
                </a:solidFill>
                <a:latin typeface="Times New Roman" panose="02020603050405020304" pitchFamily="18" charset="0"/>
                <a:cs typeface="Times New Roman" panose="02020603050405020304" pitchFamily="18" charset="0"/>
              </a:rPr>
              <a:t>.” </a:t>
            </a:r>
            <a:r>
              <a:rPr lang="es-ES" dirty="0">
                <a:solidFill>
                  <a:schemeClr val="tx1"/>
                </a:solidFill>
                <a:latin typeface="Times New Roman" panose="02020603050405020304" pitchFamily="18" charset="0"/>
                <a:cs typeface="Times New Roman" panose="02020603050405020304" pitchFamily="18" charset="0"/>
              </a:rPr>
              <a:t>(</a:t>
            </a:r>
            <a:r>
              <a:rPr lang="es-ES" dirty="0" err="1">
                <a:solidFill>
                  <a:schemeClr val="tx1"/>
                </a:solidFill>
                <a:latin typeface="Times New Roman" panose="02020603050405020304" pitchFamily="18" charset="0"/>
                <a:cs typeface="Times New Roman" panose="02020603050405020304" pitchFamily="18" charset="0"/>
              </a:rPr>
              <a:t>Nehemias</a:t>
            </a:r>
            <a:r>
              <a:rPr lang="es-ES" dirty="0">
                <a:solidFill>
                  <a:schemeClr val="tx1"/>
                </a:solidFill>
                <a:latin typeface="Times New Roman" panose="02020603050405020304" pitchFamily="18" charset="0"/>
                <a:cs typeface="Times New Roman" panose="02020603050405020304" pitchFamily="18" charset="0"/>
              </a:rPr>
              <a:t> 3:1)</a:t>
            </a:r>
            <a:endParaRPr lang="en-US" dirty="0">
              <a:solidFill>
                <a:schemeClr val="tx1"/>
              </a:solidFill>
              <a:latin typeface="Times New Roman" panose="02020603050405020304" pitchFamily="18" charset="0"/>
              <a:cs typeface="Times New Roman" panose="02020603050405020304" pitchFamily="18" charset="0"/>
            </a:endParaRPr>
          </a:p>
          <a:p>
            <a:pPr marL="1371600" lvl="2" indent="-4572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La puerta de los Pescados la reconstruyeron los descendientes de </a:t>
            </a:r>
            <a:r>
              <a:rPr lang="es-ES" i="1" dirty="0" err="1">
                <a:solidFill>
                  <a:schemeClr val="tx1"/>
                </a:solidFill>
                <a:latin typeface="Times New Roman" panose="02020603050405020304" pitchFamily="18" charset="0"/>
                <a:cs typeface="Times New Roman" panose="02020603050405020304" pitchFamily="18" charset="0"/>
              </a:rPr>
              <a:t>Senaa</a:t>
            </a:r>
            <a:r>
              <a:rPr lang="es-ES" i="1" dirty="0">
                <a:solidFill>
                  <a:schemeClr val="tx1"/>
                </a:solidFill>
                <a:latin typeface="Times New Roman" panose="02020603050405020304" pitchFamily="18" charset="0"/>
                <a:cs typeface="Times New Roman" panose="02020603050405020304" pitchFamily="18" charset="0"/>
              </a:rPr>
              <a:t>. “Los hijos de </a:t>
            </a:r>
            <a:r>
              <a:rPr lang="es-ES" i="1" dirty="0" err="1">
                <a:solidFill>
                  <a:schemeClr val="tx1"/>
                </a:solidFill>
                <a:latin typeface="Times New Roman" panose="02020603050405020304" pitchFamily="18" charset="0"/>
                <a:cs typeface="Times New Roman" panose="02020603050405020304" pitchFamily="18" charset="0"/>
              </a:rPr>
              <a:t>Senaa</a:t>
            </a:r>
            <a:r>
              <a:rPr lang="es-ES" i="1" dirty="0">
                <a:solidFill>
                  <a:schemeClr val="tx1"/>
                </a:solidFill>
                <a:latin typeface="Times New Roman" panose="02020603050405020304" pitchFamily="18" charset="0"/>
                <a:cs typeface="Times New Roman" panose="02020603050405020304" pitchFamily="18" charset="0"/>
              </a:rPr>
              <a:t> edificaron la puerta del Pescado; ellos la enmaderaron, y levantaron sus puertas, con sus cerraduras y sus cerrojos”</a:t>
            </a:r>
            <a:r>
              <a:rPr lang="es-ES" dirty="0">
                <a:solidFill>
                  <a:schemeClr val="tx1"/>
                </a:solidFill>
                <a:latin typeface="Times New Roman" panose="02020603050405020304" pitchFamily="18" charset="0"/>
                <a:cs typeface="Times New Roman" panose="02020603050405020304" pitchFamily="18" charset="0"/>
              </a:rPr>
              <a:t>. (</a:t>
            </a:r>
            <a:r>
              <a:rPr lang="es-ES" dirty="0" err="1">
                <a:solidFill>
                  <a:schemeClr val="tx1"/>
                </a:solidFill>
                <a:latin typeface="Times New Roman" panose="02020603050405020304" pitchFamily="18" charset="0"/>
                <a:cs typeface="Times New Roman" panose="02020603050405020304" pitchFamily="18" charset="0"/>
              </a:rPr>
              <a:t>Nehemias</a:t>
            </a:r>
            <a:r>
              <a:rPr lang="es-ES" dirty="0">
                <a:solidFill>
                  <a:schemeClr val="tx1"/>
                </a:solidFill>
                <a:latin typeface="Times New Roman" panose="02020603050405020304" pitchFamily="18" charset="0"/>
                <a:cs typeface="Times New Roman" panose="02020603050405020304" pitchFamily="18" charset="0"/>
              </a:rPr>
              <a:t> 3:3).</a:t>
            </a:r>
            <a:endParaRPr lang="en-US" dirty="0">
              <a:solidFill>
                <a:schemeClr val="tx1"/>
              </a:solidFill>
              <a:latin typeface="Times New Roman" panose="02020603050405020304" pitchFamily="18" charset="0"/>
              <a:cs typeface="Times New Roman" panose="02020603050405020304" pitchFamily="18" charset="0"/>
            </a:endParaRPr>
          </a:p>
          <a:p>
            <a:pPr lvl="2" algn="l"/>
            <a:endParaRPr lang="en-US" dirty="0">
              <a:solidFill>
                <a:schemeClr val="tx1"/>
              </a:solidFill>
              <a:latin typeface="Times New Roman" panose="02020603050405020304" pitchFamily="18" charset="0"/>
              <a:cs typeface="Times New Roman" panose="02020603050405020304" pitchFamily="18" charset="0"/>
            </a:endParaRPr>
          </a:p>
          <a:p>
            <a:pPr marL="1371600" lvl="2"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Por encima de la puerta del caballo, los sacerdotes hicieron reparaciones, cada uno frente a su propia casa. </a:t>
            </a:r>
            <a:endParaRPr lang="en-US"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6931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BA3DF5-4367-4235-B002-185949BBE0E0}"/>
              </a:ext>
            </a:extLst>
          </p:cNvPr>
          <p:cNvSpPr>
            <a:spLocks noGrp="1"/>
          </p:cNvSpPr>
          <p:nvPr>
            <p:ph type="subTitle" idx="1"/>
          </p:nvPr>
        </p:nvSpPr>
        <p:spPr>
          <a:xfrm>
            <a:off x="381000" y="838200"/>
            <a:ext cx="8305800" cy="4876800"/>
          </a:xfrm>
        </p:spPr>
        <p:txBody>
          <a:bodyPr>
            <a:normAutofit fontScale="92500" lnSpcReduction="20000"/>
          </a:bodyPr>
          <a:lstStyle/>
          <a:p>
            <a:pPr lvl="0" algn="l"/>
            <a:r>
              <a:rPr lang="es-MX" b="1" dirty="0">
                <a:solidFill>
                  <a:schemeClr val="tx1"/>
                </a:solidFill>
                <a:latin typeface="Times New Roman" panose="02020603050405020304" pitchFamily="18" charset="0"/>
                <a:cs typeface="Times New Roman" panose="02020603050405020304" pitchFamily="18" charset="0"/>
              </a:rPr>
              <a:t>D. Alianzas y recursos externos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Vamos a tomar acciones en nuestros esfuerzos y obtener la asistencia de ayuda externa (como Alianza Génesis)</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Vamos a crear un plan completo que será incluyente y amplio.</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Vamos a descubrir los dones que Dios les ha dado a nuestro pueblo.</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Vamos a crear una estructura flexible. </a:t>
            </a:r>
          </a:p>
          <a:p>
            <a:pPr marL="0" lvl="1" algn="l"/>
            <a:endParaRPr lang="es-MX" dirty="0">
              <a:solidFill>
                <a:schemeClr val="tx1"/>
              </a:solidFill>
              <a:latin typeface="Times New Roman" panose="02020603050405020304" pitchFamily="18" charset="0"/>
              <a:cs typeface="Times New Roman" panose="02020603050405020304" pitchFamily="18" charset="0"/>
            </a:endParaRPr>
          </a:p>
          <a:p>
            <a:pPr marL="0" lvl="1" algn="l"/>
            <a:r>
              <a:rPr lang="es-MX" sz="3200" b="1" dirty="0">
                <a:solidFill>
                  <a:schemeClr val="tx1"/>
                </a:solidFill>
                <a:latin typeface="Times New Roman" panose="02020603050405020304" pitchFamily="18" charset="0"/>
                <a:cs typeface="Times New Roman" panose="02020603050405020304" pitchFamily="18" charset="0"/>
              </a:rPr>
              <a:t>E. Nehemías da animo: </a:t>
            </a:r>
            <a:r>
              <a:rPr lang="es-ES" i="1" dirty="0">
                <a:solidFill>
                  <a:schemeClr val="tx1"/>
                </a:solidFill>
                <a:latin typeface="Times New Roman" panose="02020603050405020304" pitchFamily="18" charset="0"/>
                <a:cs typeface="Times New Roman" panose="02020603050405020304" pitchFamily="18" charset="0"/>
              </a:rPr>
              <a:t>¡Vamos, anímense! ¡Reconstruyamos la muralla de Jerusalén ….</a:t>
            </a:r>
            <a:r>
              <a:rPr lang="es-MX" dirty="0">
                <a:solidFill>
                  <a:schemeClr val="tx1"/>
                </a:solidFill>
                <a:latin typeface="Times New Roman" panose="02020603050405020304" pitchFamily="18" charset="0"/>
                <a:cs typeface="Times New Roman" panose="02020603050405020304" pitchFamily="18" charset="0"/>
              </a:rPr>
              <a:t>(2:17).</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9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398C-8E27-48AF-A2C0-3C706103FDA5}"/>
              </a:ext>
            </a:extLst>
          </p:cNvPr>
          <p:cNvSpPr>
            <a:spLocks noGrp="1"/>
          </p:cNvSpPr>
          <p:nvPr>
            <p:ph type="ctrTitle"/>
          </p:nvPr>
        </p:nvSpPr>
        <p:spPr>
          <a:xfrm>
            <a:off x="457200" y="762000"/>
            <a:ext cx="7772400" cy="1470025"/>
          </a:xfrm>
        </p:spPr>
        <p:txBody>
          <a:bodyPr>
            <a:normAutofit fontScale="90000"/>
          </a:bodyPr>
          <a:lstStyle/>
          <a:p>
            <a:r>
              <a:rPr lang="es-SV" dirty="0"/>
              <a:t> </a:t>
            </a:r>
            <a:br>
              <a:rPr lang="en-US" dirty="0"/>
            </a:br>
            <a:r>
              <a:rPr lang="es-SV" b="1" dirty="0"/>
              <a:t>4. LA JORNADA—tu oportunidad </a:t>
            </a:r>
            <a:br>
              <a:rPr lang="en-US" dirty="0"/>
            </a:br>
            <a:br>
              <a:rPr lang="en-US" dirty="0"/>
            </a:br>
            <a:endParaRPr lang="en-US" dirty="0"/>
          </a:p>
        </p:txBody>
      </p:sp>
      <p:pic>
        <p:nvPicPr>
          <p:cNvPr id="4" name="Picture 3">
            <a:extLst>
              <a:ext uri="{FF2B5EF4-FFF2-40B4-BE49-F238E27FC236}">
                <a16:creationId xmlns:a16="http://schemas.microsoft.com/office/drawing/2014/main" id="{A1B4DCEA-20A0-4F77-AC3A-7908F50F4715}"/>
              </a:ext>
            </a:extLst>
          </p:cNvPr>
          <p:cNvPicPr>
            <a:picLocks noChangeAspect="1"/>
          </p:cNvPicPr>
          <p:nvPr/>
        </p:nvPicPr>
        <p:blipFill rotWithShape="1">
          <a:blip r:embed="rId2"/>
          <a:srcRect l="3148" t="3173" r="7354" b="13904"/>
          <a:stretch/>
        </p:blipFill>
        <p:spPr>
          <a:xfrm>
            <a:off x="1010214" y="1524000"/>
            <a:ext cx="7905186" cy="4438022"/>
          </a:xfrm>
          <a:prstGeom prst="rect">
            <a:avLst/>
          </a:prstGeom>
        </p:spPr>
      </p:pic>
      <p:sp>
        <p:nvSpPr>
          <p:cNvPr id="5" name="Rectangle 4">
            <a:extLst>
              <a:ext uri="{FF2B5EF4-FFF2-40B4-BE49-F238E27FC236}">
                <a16:creationId xmlns:a16="http://schemas.microsoft.com/office/drawing/2014/main" id="{53970100-E964-43E1-89B5-AE3037169D77}"/>
              </a:ext>
            </a:extLst>
          </p:cNvPr>
          <p:cNvSpPr/>
          <p:nvPr/>
        </p:nvSpPr>
        <p:spPr>
          <a:xfrm>
            <a:off x="437586" y="1524000"/>
            <a:ext cx="553014"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A.</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304301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970100-E964-43E1-89B5-AE3037169D77}"/>
              </a:ext>
            </a:extLst>
          </p:cNvPr>
          <p:cNvSpPr/>
          <p:nvPr/>
        </p:nvSpPr>
        <p:spPr>
          <a:xfrm>
            <a:off x="355524" y="850612"/>
            <a:ext cx="553014"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B.</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Picture 2">
            <a:extLst>
              <a:ext uri="{FF2B5EF4-FFF2-40B4-BE49-F238E27FC236}">
                <a16:creationId xmlns:a16="http://schemas.microsoft.com/office/drawing/2014/main" id="{C34B8270-F517-465C-93A6-3EB0DB180F3E}"/>
              </a:ext>
            </a:extLst>
          </p:cNvPr>
          <p:cNvPicPr>
            <a:picLocks noChangeAspect="1"/>
          </p:cNvPicPr>
          <p:nvPr/>
        </p:nvPicPr>
        <p:blipFill rotWithShape="1">
          <a:blip r:embed="rId2"/>
          <a:srcRect t="9330" b="2174"/>
          <a:stretch/>
        </p:blipFill>
        <p:spPr>
          <a:xfrm>
            <a:off x="914400" y="1143000"/>
            <a:ext cx="7620000" cy="3981432"/>
          </a:xfrm>
          <a:prstGeom prst="rect">
            <a:avLst/>
          </a:prstGeom>
        </p:spPr>
      </p:pic>
    </p:spTree>
    <p:extLst>
      <p:ext uri="{BB962C8B-B14F-4D97-AF65-F5344CB8AC3E}">
        <p14:creationId xmlns:p14="http://schemas.microsoft.com/office/powerpoint/2010/main" val="1447701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583E14-070B-4951-AFEC-53E4F2CBEEAC}"/>
              </a:ext>
            </a:extLst>
          </p:cNvPr>
          <p:cNvSpPr>
            <a:spLocks noGrp="1"/>
          </p:cNvSpPr>
          <p:nvPr>
            <p:ph type="subTitle" idx="1"/>
          </p:nvPr>
        </p:nvSpPr>
        <p:spPr>
          <a:xfrm>
            <a:off x="914400" y="1143000"/>
            <a:ext cx="6400800" cy="4114800"/>
          </a:xfrm>
        </p:spPr>
        <p:txBody>
          <a:bodyPr/>
          <a:lstStyle/>
          <a:p>
            <a:pPr marL="514350" lvl="0" indent="-514350" algn="l">
              <a:buFont typeface="+mj-lt"/>
              <a:buAutoNum type="alphaUcPeriod" startAt="3"/>
            </a:pPr>
            <a:r>
              <a:rPr lang="es-SV" dirty="0">
                <a:solidFill>
                  <a:schemeClr val="tx1"/>
                </a:solidFill>
              </a:rPr>
              <a:t>¿Cuál es tu visión? </a:t>
            </a:r>
            <a:endParaRPr lang="en-US" dirty="0">
              <a:solidFill>
                <a:schemeClr val="tx1"/>
              </a:solidFill>
            </a:endParaRPr>
          </a:p>
          <a:p>
            <a:pPr marL="514350" lvl="0" indent="-514350" algn="l">
              <a:buFont typeface="+mj-lt"/>
              <a:buAutoNum type="alphaUcPeriod" startAt="3"/>
            </a:pPr>
            <a:r>
              <a:rPr lang="es-AR" dirty="0">
                <a:solidFill>
                  <a:schemeClr val="tx1"/>
                </a:solidFill>
              </a:rPr>
              <a:t>¿Cuál es tu equipo? </a:t>
            </a:r>
            <a:endParaRPr lang="en-US" dirty="0">
              <a:solidFill>
                <a:schemeClr val="tx1"/>
              </a:solidFill>
            </a:endParaRPr>
          </a:p>
          <a:p>
            <a:pPr marL="514350" lvl="0" indent="-514350" algn="l">
              <a:buFont typeface="+mj-lt"/>
              <a:buAutoNum type="alphaUcPeriod" startAt="3"/>
            </a:pPr>
            <a:r>
              <a:rPr lang="es-SV" dirty="0">
                <a:solidFill>
                  <a:schemeClr val="tx1"/>
                </a:solidFill>
              </a:rPr>
              <a:t>¿Qué recursos necesitas?</a:t>
            </a:r>
            <a:endParaRPr lang="en-US" dirty="0">
              <a:solidFill>
                <a:schemeClr val="tx1"/>
              </a:solidFill>
            </a:endParaRPr>
          </a:p>
          <a:p>
            <a:endParaRPr lang="en-US" dirty="0"/>
          </a:p>
        </p:txBody>
      </p:sp>
    </p:spTree>
    <p:extLst>
      <p:ext uri="{BB962C8B-B14F-4D97-AF65-F5344CB8AC3E}">
        <p14:creationId xmlns:p14="http://schemas.microsoft.com/office/powerpoint/2010/main" val="20870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A6AC-6B88-4A78-8FBE-DFC68C1E5FD4}"/>
              </a:ext>
            </a:extLst>
          </p:cNvPr>
          <p:cNvSpPr>
            <a:spLocks noGrp="1"/>
          </p:cNvSpPr>
          <p:nvPr>
            <p:ph type="ctrTitle"/>
          </p:nvPr>
        </p:nvSpPr>
        <p:spPr>
          <a:xfrm>
            <a:off x="381000" y="914400"/>
            <a:ext cx="7772400" cy="1470025"/>
          </a:xfrm>
        </p:spPr>
        <p:txBody>
          <a:bodyPr>
            <a:normAutofit/>
          </a:bodyPr>
          <a:lstStyle/>
          <a:p>
            <a:pPr algn="l"/>
            <a:r>
              <a:rPr lang="es-SV" sz="3600" b="1" dirty="0"/>
              <a:t>5. NO HAY JORNADA SIN OBSTACULO</a:t>
            </a:r>
            <a:r>
              <a:rPr lang="es-SV" sz="3600" dirty="0"/>
              <a:t> </a:t>
            </a:r>
            <a:br>
              <a:rPr lang="en-US" dirty="0"/>
            </a:br>
            <a:endParaRPr lang="en-US" dirty="0"/>
          </a:p>
        </p:txBody>
      </p:sp>
      <p:sp>
        <p:nvSpPr>
          <p:cNvPr id="3" name="Subtitle 2">
            <a:extLst>
              <a:ext uri="{FF2B5EF4-FFF2-40B4-BE49-F238E27FC236}">
                <a16:creationId xmlns:a16="http://schemas.microsoft.com/office/drawing/2014/main" id="{6D4FCF81-2733-4DE3-94B1-404FC741B168}"/>
              </a:ext>
            </a:extLst>
          </p:cNvPr>
          <p:cNvSpPr>
            <a:spLocks noGrp="1"/>
          </p:cNvSpPr>
          <p:nvPr>
            <p:ph type="subTitle" idx="1"/>
          </p:nvPr>
        </p:nvSpPr>
        <p:spPr>
          <a:xfrm>
            <a:off x="990600" y="1905000"/>
            <a:ext cx="7772400" cy="3733800"/>
          </a:xfrm>
        </p:spPr>
        <p:txBody>
          <a:bodyPr>
            <a:normAutofit lnSpcReduction="10000"/>
          </a:bodyPr>
          <a:lstStyle/>
          <a:p>
            <a:pPr algn="l"/>
            <a:r>
              <a:rPr lang="es-AR" dirty="0">
                <a:solidFill>
                  <a:schemeClr val="tx1"/>
                </a:solidFill>
              </a:rPr>
              <a:t>A.  </a:t>
            </a:r>
            <a:r>
              <a:rPr lang="es-MX" b="1" dirty="0">
                <a:solidFill>
                  <a:schemeClr val="tx1"/>
                </a:solidFill>
              </a:rPr>
              <a:t>Nehemías enfrenta la </a:t>
            </a:r>
            <a:r>
              <a:rPr lang="es-ES" b="1" dirty="0">
                <a:solidFill>
                  <a:schemeClr val="tx1"/>
                </a:solidFill>
              </a:rPr>
              <a:t>resistencia al cambio </a:t>
            </a:r>
            <a:endParaRPr lang="en-US" dirty="0">
              <a:solidFill>
                <a:schemeClr val="tx1"/>
              </a:solidFill>
            </a:endParaRPr>
          </a:p>
          <a:p>
            <a:pPr marL="457200" lvl="0" indent="-457200" algn="l">
              <a:buFont typeface="Arial" panose="020B0604020202020204" pitchFamily="34" charset="0"/>
              <a:buChar char="•"/>
            </a:pPr>
            <a:r>
              <a:rPr lang="es-MX" dirty="0" err="1">
                <a:solidFill>
                  <a:schemeClr val="tx1"/>
                </a:solidFill>
              </a:rPr>
              <a:t>Sanballat</a:t>
            </a:r>
            <a:r>
              <a:rPr lang="es-MX" dirty="0">
                <a:solidFill>
                  <a:schemeClr val="tx1"/>
                </a:solidFill>
              </a:rPr>
              <a:t> y Tobías </a:t>
            </a:r>
            <a:endParaRPr lang="en-US" dirty="0">
              <a:solidFill>
                <a:schemeClr val="tx1"/>
              </a:solidFill>
            </a:endParaRPr>
          </a:p>
          <a:p>
            <a:pPr marL="457200" lvl="0" indent="-457200" algn="l">
              <a:buFont typeface="Arial" panose="020B0604020202020204" pitchFamily="34" charset="0"/>
              <a:buChar char="•"/>
            </a:pPr>
            <a:r>
              <a:rPr lang="es-MX" dirty="0">
                <a:solidFill>
                  <a:schemeClr val="tx1"/>
                </a:solidFill>
              </a:rPr>
              <a:t>A los judíos que tenían algo que perder </a:t>
            </a:r>
            <a:endParaRPr lang="en-US" dirty="0">
              <a:solidFill>
                <a:schemeClr val="tx1"/>
              </a:solidFill>
            </a:endParaRPr>
          </a:p>
          <a:p>
            <a:pPr marL="457200" lvl="0" indent="-457200" algn="l">
              <a:buFont typeface="Arial" panose="020B0604020202020204" pitchFamily="34" charset="0"/>
              <a:buChar char="•"/>
            </a:pPr>
            <a:r>
              <a:rPr lang="es-MX" dirty="0">
                <a:solidFill>
                  <a:schemeClr val="tx1"/>
                </a:solidFill>
              </a:rPr>
              <a:t>Los que no estaban seguros si Nehemías pudiera hacer (Dios) lo que se había propuesto. </a:t>
            </a:r>
            <a:endParaRPr lang="en-US" dirty="0">
              <a:solidFill>
                <a:schemeClr val="tx1"/>
              </a:solidFill>
            </a:endParaRPr>
          </a:p>
          <a:p>
            <a:endParaRPr lang="en-US" dirty="0"/>
          </a:p>
        </p:txBody>
      </p:sp>
    </p:spTree>
    <p:extLst>
      <p:ext uri="{BB962C8B-B14F-4D97-AF65-F5344CB8AC3E}">
        <p14:creationId xmlns:p14="http://schemas.microsoft.com/office/powerpoint/2010/main" val="2249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EF7380-D945-4E73-B131-8BD2435699F0}"/>
              </a:ext>
            </a:extLst>
          </p:cNvPr>
          <p:cNvSpPr>
            <a:spLocks noGrp="1"/>
          </p:cNvSpPr>
          <p:nvPr>
            <p:ph type="subTitle" idx="1"/>
          </p:nvPr>
        </p:nvSpPr>
        <p:spPr>
          <a:xfrm>
            <a:off x="457200" y="990600"/>
            <a:ext cx="8153400" cy="4648200"/>
          </a:xfrm>
        </p:spPr>
        <p:txBody>
          <a:bodyPr>
            <a:normAutofit/>
          </a:bodyPr>
          <a:lstStyle/>
          <a:p>
            <a:pPr algn="l"/>
            <a:r>
              <a:rPr lang="es-ES" b="1" dirty="0">
                <a:solidFill>
                  <a:schemeClr val="tx1"/>
                </a:solidFill>
              </a:rPr>
              <a:t>B.  </a:t>
            </a:r>
            <a:r>
              <a:rPr lang="es-MX" b="1" dirty="0">
                <a:solidFill>
                  <a:schemeClr val="tx1"/>
                </a:solidFill>
              </a:rPr>
              <a:t>Misión y esfuerzo de la iglesia </a:t>
            </a:r>
            <a:endParaRPr lang="en-US" dirty="0">
              <a:solidFill>
                <a:schemeClr val="tx1"/>
              </a:solidFill>
            </a:endParaRPr>
          </a:p>
          <a:p>
            <a:pPr marL="1371600" lvl="2" indent="-457200" algn="l">
              <a:buFont typeface="Arial" panose="020B0604020202020204" pitchFamily="34" charset="0"/>
              <a:buChar char="•"/>
            </a:pPr>
            <a:r>
              <a:rPr lang="es-ES" dirty="0">
                <a:solidFill>
                  <a:schemeClr val="tx1"/>
                </a:solidFill>
              </a:rPr>
              <a:t>“cambio produce pérdidas, las pérdidas duelen, el dolor toma tiempo.”</a:t>
            </a:r>
            <a:r>
              <a:rPr lang="es-MX" dirty="0">
                <a:solidFill>
                  <a:schemeClr val="tx1"/>
                </a:solidFill>
              </a:rPr>
              <a:t> (Joe Hale, ex-consejero y Anciano - </a:t>
            </a:r>
            <a:r>
              <a:rPr lang="es-MX" dirty="0" err="1">
                <a:solidFill>
                  <a:schemeClr val="tx1"/>
                </a:solidFill>
              </a:rPr>
              <a:t>Farmer's</a:t>
            </a:r>
            <a:r>
              <a:rPr lang="es-MX" dirty="0">
                <a:solidFill>
                  <a:schemeClr val="tx1"/>
                </a:solidFill>
              </a:rPr>
              <a:t> Branch). </a:t>
            </a:r>
            <a:endParaRPr lang="en-US" dirty="0">
              <a:solidFill>
                <a:schemeClr val="tx1"/>
              </a:solidFill>
            </a:endParaRPr>
          </a:p>
          <a:p>
            <a:pPr marL="1371600" lvl="2" indent="-457200" algn="l">
              <a:buFont typeface="Arial" panose="020B0604020202020204" pitchFamily="34" charset="0"/>
              <a:buChar char="•"/>
            </a:pPr>
            <a:r>
              <a:rPr lang="es-SV" dirty="0">
                <a:solidFill>
                  <a:schemeClr val="tx1"/>
                </a:solidFill>
              </a:rPr>
              <a:t>Nehemías se expone dejo la comunidad por el reto </a:t>
            </a:r>
            <a:endParaRPr lang="en-US" dirty="0">
              <a:solidFill>
                <a:schemeClr val="tx1"/>
              </a:solidFill>
            </a:endParaRPr>
          </a:p>
          <a:p>
            <a:pPr marL="514350" indent="-514350" algn="l">
              <a:buFont typeface="+mj-lt"/>
              <a:buAutoNum type="alphaUcPeriod" startAt="3"/>
            </a:pPr>
            <a:r>
              <a:rPr lang="es-SV" dirty="0">
                <a:solidFill>
                  <a:schemeClr val="tx1"/>
                </a:solidFill>
              </a:rPr>
              <a:t>Mi experiencia </a:t>
            </a:r>
            <a:endParaRPr lang="en-US" dirty="0">
              <a:solidFill>
                <a:schemeClr val="tx1"/>
              </a:solidFill>
            </a:endParaRPr>
          </a:p>
          <a:p>
            <a:pPr marL="514350" indent="-514350" algn="l">
              <a:buFont typeface="+mj-lt"/>
              <a:buAutoNum type="alphaUcPeriod" startAt="3"/>
            </a:pPr>
            <a:r>
              <a:rPr lang="es-SV" dirty="0">
                <a:solidFill>
                  <a:schemeClr val="tx1"/>
                </a:solidFill>
              </a:rPr>
              <a:t>Cristo dejo la comodidad—el cielo </a:t>
            </a:r>
            <a:endParaRPr lang="en-US" dirty="0">
              <a:solidFill>
                <a:schemeClr val="tx1"/>
              </a:solidFill>
            </a:endParaRPr>
          </a:p>
          <a:p>
            <a:pPr marL="514350" indent="-514350" algn="l">
              <a:buFont typeface="+mj-lt"/>
              <a:buAutoNum type="alphaUcPeriod" startAt="3"/>
            </a:pPr>
            <a:r>
              <a:rPr lang="es-SV" dirty="0">
                <a:solidFill>
                  <a:schemeClr val="tx1"/>
                </a:solidFill>
              </a:rPr>
              <a:t>Los discípulos dejaron todo </a:t>
            </a:r>
            <a:endParaRPr lang="en-US" dirty="0">
              <a:solidFill>
                <a:schemeClr val="tx1"/>
              </a:solidFill>
            </a:endParaRPr>
          </a:p>
          <a:p>
            <a:endParaRPr lang="en-US" dirty="0"/>
          </a:p>
        </p:txBody>
      </p:sp>
    </p:spTree>
    <p:extLst>
      <p:ext uri="{BB962C8B-B14F-4D97-AF65-F5344CB8AC3E}">
        <p14:creationId xmlns:p14="http://schemas.microsoft.com/office/powerpoint/2010/main" val="222444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815D-801F-43FA-AE8D-E8E63C3F4959}"/>
              </a:ext>
            </a:extLst>
          </p:cNvPr>
          <p:cNvSpPr>
            <a:spLocks noGrp="1"/>
          </p:cNvSpPr>
          <p:nvPr>
            <p:ph type="ctrTitle"/>
          </p:nvPr>
        </p:nvSpPr>
        <p:spPr>
          <a:xfrm>
            <a:off x="251209" y="762001"/>
            <a:ext cx="7772400" cy="1066800"/>
          </a:xfrm>
        </p:spPr>
        <p:txBody>
          <a:bodyPr>
            <a:normAutofit fontScale="90000"/>
          </a:bodyPr>
          <a:lstStyle/>
          <a:p>
            <a:pPr algn="l"/>
            <a:r>
              <a:rPr lang="es-SV" sz="3200" b="1" dirty="0">
                <a:latin typeface="Times New Roman" panose="02020603050405020304" pitchFamily="18" charset="0"/>
                <a:cs typeface="Times New Roman" panose="02020603050405020304" pitchFamily="18" charset="0"/>
              </a:rPr>
              <a:t>6. TU PLAN </a:t>
            </a:r>
            <a:br>
              <a:rPr lang="en-US" dirty="0"/>
            </a:br>
            <a:endParaRPr lang="en-US" dirty="0"/>
          </a:p>
        </p:txBody>
      </p:sp>
      <p:sp>
        <p:nvSpPr>
          <p:cNvPr id="3" name="Subtitle 2">
            <a:extLst>
              <a:ext uri="{FF2B5EF4-FFF2-40B4-BE49-F238E27FC236}">
                <a16:creationId xmlns:a16="http://schemas.microsoft.com/office/drawing/2014/main" id="{07289763-B03D-4471-BD58-C36004ABF011}"/>
              </a:ext>
            </a:extLst>
          </p:cNvPr>
          <p:cNvSpPr>
            <a:spLocks noGrp="1"/>
          </p:cNvSpPr>
          <p:nvPr>
            <p:ph type="subTitle" idx="1"/>
          </p:nvPr>
        </p:nvSpPr>
        <p:spPr>
          <a:xfrm>
            <a:off x="381000" y="1524000"/>
            <a:ext cx="8382000" cy="4572000"/>
          </a:xfrm>
        </p:spPr>
        <p:txBody>
          <a:bodyPr>
            <a:normAutofit fontScale="77500" lnSpcReduction="20000"/>
          </a:bodyPr>
          <a:lstStyle/>
          <a:p>
            <a:pPr marL="514350" lvl="0" indent="-514350" algn="l">
              <a:buFont typeface="+mj-lt"/>
              <a:buAutoNum type="alphaUcPeriod"/>
            </a:pPr>
            <a:r>
              <a:rPr lang="es-SV" b="1" dirty="0">
                <a:solidFill>
                  <a:schemeClr val="tx1"/>
                </a:solidFill>
                <a:latin typeface="Times New Roman" panose="02020603050405020304" pitchFamily="18" charset="0"/>
                <a:cs typeface="Times New Roman" panose="02020603050405020304" pitchFamily="18" charset="0"/>
              </a:rPr>
              <a:t>Crea tu visión—c</a:t>
            </a:r>
            <a:r>
              <a:rPr lang="es-MX" dirty="0">
                <a:solidFill>
                  <a:schemeClr val="tx1"/>
                </a:solidFill>
                <a:latin typeface="Times New Roman" panose="02020603050405020304" pitchFamily="18" charset="0"/>
                <a:cs typeface="Times New Roman" panose="02020603050405020304" pitchFamily="18" charset="0"/>
              </a:rPr>
              <a:t>comienza a escribir un plan detallado.</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SV" dirty="0">
                <a:solidFill>
                  <a:schemeClr val="tx1"/>
                </a:solidFill>
                <a:latin typeface="Times New Roman" panose="02020603050405020304" pitchFamily="18" charset="0"/>
                <a:cs typeface="Times New Roman" panose="02020603050405020304" pitchFamily="18" charset="0"/>
              </a:rPr>
              <a:t>Anunciado de visión_______________________________________</a:t>
            </a:r>
            <a:endParaRPr lang="en-US" dirty="0">
              <a:solidFill>
                <a:schemeClr val="tx1"/>
              </a:solidFill>
              <a:latin typeface="Times New Roman" panose="02020603050405020304" pitchFamily="18" charset="0"/>
              <a:cs typeface="Times New Roman" panose="02020603050405020304" pitchFamily="18" charset="0"/>
            </a:endParaRPr>
          </a:p>
          <a:p>
            <a:pPr marL="514350" lvl="0" indent="-514350" algn="l">
              <a:buFont typeface="+mj-lt"/>
              <a:buAutoNum type="alphaUcPeriod"/>
            </a:pPr>
            <a:r>
              <a:rPr lang="es-SV" b="1" dirty="0">
                <a:solidFill>
                  <a:schemeClr val="tx1"/>
                </a:solidFill>
                <a:latin typeface="Times New Roman" panose="02020603050405020304" pitchFamily="18" charset="0"/>
                <a:cs typeface="Times New Roman" panose="02020603050405020304" pitchFamily="18" charset="0"/>
              </a:rPr>
              <a:t>Forma tu equipo—selecciona lo mejor y provee educación continua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Inmediatamente empiece a enviar equipos a comunidades.</a:t>
            </a:r>
            <a:endParaRPr lang="en-US" dirty="0">
              <a:solidFill>
                <a:schemeClr val="tx1"/>
              </a:solidFill>
              <a:latin typeface="Times New Roman" panose="02020603050405020304" pitchFamily="18" charset="0"/>
              <a:cs typeface="Times New Roman" panose="02020603050405020304" pitchFamily="18" charset="0"/>
            </a:endParaRPr>
          </a:p>
          <a:p>
            <a:pPr algn="l"/>
            <a:r>
              <a:rPr lang="es-SV"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marL="514350" lvl="0" indent="-514350" algn="l">
              <a:buFont typeface="+mj-lt"/>
              <a:buAutoNum type="alphaUcPeriod" startAt="3"/>
            </a:pPr>
            <a:r>
              <a:rPr lang="es-SV" b="1" dirty="0">
                <a:solidFill>
                  <a:schemeClr val="tx1"/>
                </a:solidFill>
                <a:latin typeface="Times New Roman" panose="02020603050405020304" pitchFamily="18" charset="0"/>
                <a:cs typeface="Times New Roman" panose="02020603050405020304" pitchFamily="18" charset="0"/>
              </a:rPr>
              <a:t>Busca los recursos—medios de comunicación, material, organizaciones, recursos internos y externos.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SV" dirty="0">
                <a:solidFill>
                  <a:schemeClr val="tx1"/>
                </a:solidFill>
                <a:latin typeface="Times New Roman" panose="02020603050405020304" pitchFamily="18" charset="0"/>
                <a:cs typeface="Times New Roman" panose="02020603050405020304" pitchFamily="18" charset="0"/>
              </a:rPr>
              <a:t>¿Qué recursos tienes?</a:t>
            </a:r>
            <a:endParaRPr lang="en-US" dirty="0">
              <a:solidFill>
                <a:schemeClr val="tx1"/>
              </a:solidFill>
              <a:latin typeface="Times New Roman" panose="02020603050405020304" pitchFamily="18" charset="0"/>
              <a:cs typeface="Times New Roman" panose="02020603050405020304" pitchFamily="18" charset="0"/>
            </a:endParaRPr>
          </a:p>
          <a:p>
            <a:pPr lvl="1" algn="l"/>
            <a:r>
              <a:rPr lang="es-SV"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SV" dirty="0">
                <a:solidFill>
                  <a:schemeClr val="tx1"/>
                </a:solidFill>
                <a:latin typeface="Times New Roman" panose="02020603050405020304" pitchFamily="18" charset="0"/>
                <a:cs typeface="Times New Roman" panose="02020603050405020304" pitchFamily="18" charset="0"/>
              </a:rPr>
              <a:t>¿Qué recursos te hacen falta?</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228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066800"/>
            <a:ext cx="8229600" cy="4724400"/>
          </a:xfrm>
        </p:spPr>
        <p:txBody>
          <a:bodyPr>
            <a:normAutofit fontScale="92500" lnSpcReduction="20000"/>
          </a:bodyPr>
          <a:lstStyle/>
          <a:p>
            <a:pPr marL="514350" lvl="0" indent="-514350" algn="l">
              <a:buFont typeface="+mj-lt"/>
              <a:buAutoNum type="arabicPeriod"/>
            </a:pPr>
            <a:r>
              <a:rPr lang="es-ES" sz="3500" dirty="0">
                <a:solidFill>
                  <a:schemeClr val="tx1"/>
                </a:solidFill>
                <a:latin typeface="Times New Roman" panose="02020603050405020304" pitchFamily="18" charset="0"/>
                <a:cs typeface="Times New Roman" panose="02020603050405020304" pitchFamily="18" charset="0"/>
              </a:rPr>
              <a:t>Son como Mateo que te ofrecen banquete -Lucas 5:29-3 </a:t>
            </a:r>
          </a:p>
          <a:p>
            <a:pPr marL="514350" lvl="0" indent="-514350" algn="l">
              <a:buFont typeface="+mj-lt"/>
              <a:buAutoNum type="arabicPeriod"/>
            </a:pPr>
            <a:r>
              <a:rPr lang="es-ES" sz="3500" dirty="0">
                <a:solidFill>
                  <a:schemeClr val="tx1"/>
                </a:solidFill>
                <a:latin typeface="Times New Roman" panose="02020603050405020304" pitchFamily="18" charset="0"/>
                <a:cs typeface="Times New Roman" panose="02020603050405020304" pitchFamily="18" charset="0"/>
              </a:rPr>
              <a:t>Son como Zaqueo que muestran arrepentimiento -Lucas 19:2-8</a:t>
            </a:r>
          </a:p>
          <a:p>
            <a:pPr marL="514350" lvl="0" indent="-514350" algn="l">
              <a:buFont typeface="+mj-lt"/>
              <a:buAutoNum type="arabicPeriod"/>
            </a:pPr>
            <a:r>
              <a:rPr lang="es-ES" sz="3500" dirty="0">
                <a:solidFill>
                  <a:schemeClr val="tx1"/>
                </a:solidFill>
                <a:latin typeface="Times New Roman" panose="02020603050405020304" pitchFamily="18" charset="0"/>
                <a:cs typeface="Times New Roman" panose="02020603050405020304" pitchFamily="18" charset="0"/>
              </a:rPr>
              <a:t>Son como la Samaritana que lo proclaman -Juan 4</a:t>
            </a:r>
          </a:p>
          <a:p>
            <a:pPr marL="514350" lvl="0" indent="-514350" algn="l">
              <a:buFont typeface="+mj-lt"/>
              <a:buAutoNum type="arabicPeriod"/>
            </a:pPr>
            <a:r>
              <a:rPr lang="es-ES" sz="3500" dirty="0">
                <a:solidFill>
                  <a:schemeClr val="tx1"/>
                </a:solidFill>
                <a:latin typeface="Times New Roman" panose="02020603050405020304" pitchFamily="18" charset="0"/>
                <a:cs typeface="Times New Roman" panose="02020603050405020304" pitchFamily="18" charset="0"/>
              </a:rPr>
              <a:t>Son Como Cornelio que invitan a otros -Hechos 10</a:t>
            </a:r>
          </a:p>
          <a:p>
            <a:pPr marL="514350" lvl="0" indent="-514350" algn="l">
              <a:buFont typeface="+mj-lt"/>
              <a:buAutoNum type="arabicPeriod"/>
            </a:pPr>
            <a:r>
              <a:rPr lang="es-ES" sz="3500" dirty="0">
                <a:solidFill>
                  <a:schemeClr val="tx1"/>
                </a:solidFill>
                <a:latin typeface="Times New Roman" panose="02020603050405020304" pitchFamily="18" charset="0"/>
                <a:cs typeface="Times New Roman" panose="02020603050405020304" pitchFamily="18" charset="0"/>
              </a:rPr>
              <a:t>Son como Lidia que te piden más -Hechos 16:13-15</a:t>
            </a:r>
          </a:p>
          <a:p>
            <a:pPr marL="514350" lvl="0" indent="-514350" algn="l">
              <a:buFont typeface="+mj-lt"/>
              <a:buAutoNum type="arabicPeriod"/>
            </a:pPr>
            <a:endParaRPr lang="es-MX" dirty="0"/>
          </a:p>
        </p:txBody>
      </p:sp>
    </p:spTree>
    <p:extLst>
      <p:ext uri="{BB962C8B-B14F-4D97-AF65-F5344CB8AC3E}">
        <p14:creationId xmlns:p14="http://schemas.microsoft.com/office/powerpoint/2010/main" val="3445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FE1B36-8467-4C96-A3DB-DBDD229C7122}"/>
              </a:ext>
            </a:extLst>
          </p:cNvPr>
          <p:cNvSpPr>
            <a:spLocks noGrp="1"/>
          </p:cNvSpPr>
          <p:nvPr>
            <p:ph type="subTitle" idx="1"/>
          </p:nvPr>
        </p:nvSpPr>
        <p:spPr>
          <a:xfrm>
            <a:off x="457200" y="533400"/>
            <a:ext cx="8382000" cy="5562600"/>
          </a:xfrm>
        </p:spPr>
        <p:txBody>
          <a:bodyPr>
            <a:normAutofit fontScale="92500" lnSpcReduction="20000"/>
          </a:bodyPr>
          <a:lstStyle/>
          <a:p>
            <a:r>
              <a:rPr lang="es-SV"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marL="514350" lvl="0" indent="-514350" algn="l">
              <a:buFont typeface="+mj-lt"/>
              <a:buAutoNum type="alphaUcPeriod" startAt="4"/>
            </a:pPr>
            <a:r>
              <a:rPr lang="es-SV" b="1" dirty="0">
                <a:solidFill>
                  <a:schemeClr val="tx1"/>
                </a:solidFill>
                <a:latin typeface="Times New Roman" panose="02020603050405020304" pitchFamily="18" charset="0"/>
                <a:cs typeface="Times New Roman" panose="02020603050405020304" pitchFamily="18" charset="0"/>
              </a:rPr>
              <a:t>Emprende tu jornada—no pierdas tiempo, es urgente.  </a:t>
            </a:r>
            <a:endParaRPr lang="en-US" dirty="0">
              <a:solidFill>
                <a:schemeClr val="tx1"/>
              </a:solidFill>
              <a:latin typeface="Times New Roman" panose="02020603050405020304" pitchFamily="18" charset="0"/>
              <a:cs typeface="Times New Roman" panose="02020603050405020304" pitchFamily="18" charset="0"/>
            </a:endParaRPr>
          </a:p>
          <a:p>
            <a:pPr marL="1371600" lvl="2" indent="-457200" algn="l">
              <a:buFont typeface="Arial" panose="020B0604020202020204" pitchFamily="34" charset="0"/>
              <a:buChar char="•"/>
            </a:pPr>
            <a:r>
              <a:rPr lang="es-SV" dirty="0">
                <a:solidFill>
                  <a:schemeClr val="tx1"/>
                </a:solidFill>
                <a:latin typeface="Times New Roman" panose="02020603050405020304" pitchFamily="18" charset="0"/>
                <a:cs typeface="Times New Roman" panose="02020603050405020304" pitchFamily="18" charset="0"/>
              </a:rPr>
              <a:t>No esperes tener todo listo comienza por fe</a:t>
            </a:r>
            <a:endParaRPr lang="en-US" dirty="0">
              <a:solidFill>
                <a:schemeClr val="tx1"/>
              </a:solidFill>
              <a:latin typeface="Times New Roman" panose="02020603050405020304" pitchFamily="18" charset="0"/>
              <a:cs typeface="Times New Roman" panose="02020603050405020304" pitchFamily="18" charset="0"/>
            </a:endParaRPr>
          </a:p>
          <a:p>
            <a:pPr marL="1371600" lvl="2" indent="-457200" algn="l">
              <a:buFont typeface="Arial" panose="020B0604020202020204" pitchFamily="34" charset="0"/>
              <a:buChar char="•"/>
            </a:pPr>
            <a:r>
              <a:rPr lang="es-SV" dirty="0">
                <a:solidFill>
                  <a:schemeClr val="tx1"/>
                </a:solidFill>
                <a:latin typeface="Times New Roman" panose="02020603050405020304" pitchFamily="18" charset="0"/>
                <a:cs typeface="Times New Roman" panose="02020603050405020304" pitchFamily="18" charset="0"/>
              </a:rPr>
              <a:t>Improvisa en el camino </a:t>
            </a:r>
            <a:endParaRPr lang="en-US" dirty="0">
              <a:solidFill>
                <a:schemeClr val="tx1"/>
              </a:solidFill>
              <a:latin typeface="Times New Roman" panose="02020603050405020304" pitchFamily="18" charset="0"/>
              <a:cs typeface="Times New Roman" panose="02020603050405020304" pitchFamily="18" charset="0"/>
            </a:endParaRPr>
          </a:p>
          <a:p>
            <a:pPr marL="514350" lvl="0" indent="-514350" algn="l">
              <a:buFont typeface="+mj-lt"/>
              <a:buAutoNum type="alphaUcPeriod" startAt="5"/>
            </a:pPr>
            <a:r>
              <a:rPr lang="es-SV" b="1" dirty="0">
                <a:solidFill>
                  <a:schemeClr val="tx1"/>
                </a:solidFill>
                <a:latin typeface="Times New Roman" panose="02020603050405020304" pitchFamily="18" charset="0"/>
                <a:cs typeface="Times New Roman" panose="02020603050405020304" pitchFamily="18" charset="0"/>
              </a:rPr>
              <a:t>Celebra los lograos—logros de corto y largo plazo </a:t>
            </a:r>
            <a:endParaRPr lang="en-US" dirty="0">
              <a:solidFill>
                <a:schemeClr val="tx1"/>
              </a:solidFill>
              <a:latin typeface="Times New Roman" panose="02020603050405020304" pitchFamily="18" charset="0"/>
              <a:cs typeface="Times New Roman" panose="02020603050405020304" pitchFamily="18" charset="0"/>
            </a:endParaRPr>
          </a:p>
          <a:p>
            <a:pPr lvl="1" algn="l"/>
            <a:r>
              <a:rPr lang="es-ES" i="1" dirty="0">
                <a:solidFill>
                  <a:schemeClr val="tx1"/>
                </a:solidFill>
                <a:latin typeface="Times New Roman" panose="02020603050405020304" pitchFamily="18" charset="0"/>
                <a:cs typeface="Times New Roman" panose="02020603050405020304" pitchFamily="18" charset="0"/>
              </a:rPr>
              <a:t>“Continuamos con la reconstrucción y levantamos la muralla hasta media altura, ...</a:t>
            </a:r>
            <a:r>
              <a:rPr lang="es-MX" i="1" dirty="0">
                <a:solidFill>
                  <a:schemeClr val="tx1"/>
                </a:solidFill>
                <a:latin typeface="Times New Roman" panose="02020603050405020304" pitchFamily="18" charset="0"/>
                <a:cs typeface="Times New Roman" panose="02020603050405020304" pitchFamily="18" charset="0"/>
              </a:rPr>
              <a:t> (4:6)</a:t>
            </a:r>
            <a:endParaRPr lang="en-US" dirty="0">
              <a:solidFill>
                <a:schemeClr val="tx1"/>
              </a:solidFill>
              <a:latin typeface="Times New Roman" panose="02020603050405020304" pitchFamily="18" charset="0"/>
              <a:cs typeface="Times New Roman" panose="02020603050405020304" pitchFamily="18" charset="0"/>
            </a:endParaRPr>
          </a:p>
          <a:p>
            <a:pPr lvl="1" algn="l"/>
            <a:r>
              <a:rPr lang="es-ES" i="1" dirty="0">
                <a:solidFill>
                  <a:schemeClr val="tx1"/>
                </a:solidFill>
                <a:latin typeface="Times New Roman" panose="02020603050405020304" pitchFamily="18" charset="0"/>
                <a:cs typeface="Times New Roman" panose="02020603050405020304" pitchFamily="18" charset="0"/>
              </a:rPr>
              <a:t>Así que, desde el amanecer hasta que aparecían las estrellas, mientras trabajábamos en la obra, ….</a:t>
            </a:r>
            <a:r>
              <a:rPr lang="es-MX" i="1" dirty="0">
                <a:solidFill>
                  <a:schemeClr val="tx1"/>
                </a:solidFill>
                <a:latin typeface="Times New Roman" panose="02020603050405020304" pitchFamily="18" charset="0"/>
                <a:cs typeface="Times New Roman" panose="02020603050405020304" pitchFamily="18" charset="0"/>
              </a:rPr>
              <a:t> (4:21)</a:t>
            </a:r>
            <a:endParaRPr lang="en-US" dirty="0">
              <a:solidFill>
                <a:schemeClr val="tx1"/>
              </a:solidFill>
              <a:latin typeface="Times New Roman" panose="02020603050405020304" pitchFamily="18" charset="0"/>
              <a:cs typeface="Times New Roman" panose="02020603050405020304" pitchFamily="18" charset="0"/>
            </a:endParaRPr>
          </a:p>
          <a:p>
            <a:pPr lvl="1" algn="l"/>
            <a:r>
              <a:rPr lang="es-ES" i="1" dirty="0">
                <a:solidFill>
                  <a:schemeClr val="tx1"/>
                </a:solidFill>
                <a:latin typeface="Times New Roman" panose="02020603050405020304" pitchFamily="18" charset="0"/>
                <a:cs typeface="Times New Roman" panose="02020603050405020304" pitchFamily="18" charset="0"/>
              </a:rPr>
              <a:t>La muralla se terminó el día veinticinco del mes de *</a:t>
            </a:r>
            <a:r>
              <a:rPr lang="es-ES" i="1" dirty="0" err="1">
                <a:solidFill>
                  <a:schemeClr val="tx1"/>
                </a:solidFill>
                <a:latin typeface="Times New Roman" panose="02020603050405020304" pitchFamily="18" charset="0"/>
                <a:cs typeface="Times New Roman" panose="02020603050405020304" pitchFamily="18" charset="0"/>
              </a:rPr>
              <a:t>elul</a:t>
            </a:r>
            <a:r>
              <a:rPr lang="es-ES" i="1" dirty="0">
                <a:solidFill>
                  <a:schemeClr val="tx1"/>
                </a:solidFill>
                <a:latin typeface="Times New Roman" panose="02020603050405020304" pitchFamily="18" charset="0"/>
                <a:cs typeface="Times New Roman" panose="02020603050405020304" pitchFamily="18" charset="0"/>
              </a:rPr>
              <a:t>. Su reconstrucción había durado cincuenta y dos días.”</a:t>
            </a:r>
            <a:r>
              <a:rPr lang="es-MX" i="1" dirty="0">
                <a:solidFill>
                  <a:schemeClr val="tx1"/>
                </a:solidFill>
                <a:latin typeface="Times New Roman" panose="02020603050405020304" pitchFamily="18" charset="0"/>
                <a:cs typeface="Times New Roman" panose="02020603050405020304" pitchFamily="18" charset="0"/>
              </a:rPr>
              <a:t>(6:15) </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1899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815D-801F-43FA-AE8D-E8E63C3F4959}"/>
              </a:ext>
            </a:extLst>
          </p:cNvPr>
          <p:cNvSpPr>
            <a:spLocks noGrp="1"/>
          </p:cNvSpPr>
          <p:nvPr>
            <p:ph type="ctrTitle"/>
          </p:nvPr>
        </p:nvSpPr>
        <p:spPr>
          <a:xfrm>
            <a:off x="228600" y="1143000"/>
            <a:ext cx="7772400" cy="1066800"/>
          </a:xfrm>
        </p:spPr>
        <p:txBody>
          <a:bodyPr>
            <a:normAutofit fontScale="90000"/>
          </a:bodyPr>
          <a:lstStyle/>
          <a:p>
            <a:pPr algn="l"/>
            <a:r>
              <a:rPr lang="es-MX" sz="3600" b="1" dirty="0"/>
              <a:t>7.  Nehemías, institucionaliza el cambio </a:t>
            </a:r>
            <a:br>
              <a:rPr lang="en-US" dirty="0"/>
            </a:br>
            <a:br>
              <a:rPr lang="en-US" dirty="0"/>
            </a:br>
            <a:endParaRPr lang="en-US" dirty="0"/>
          </a:p>
        </p:txBody>
      </p:sp>
      <p:sp>
        <p:nvSpPr>
          <p:cNvPr id="3" name="Subtitle 2">
            <a:extLst>
              <a:ext uri="{FF2B5EF4-FFF2-40B4-BE49-F238E27FC236}">
                <a16:creationId xmlns:a16="http://schemas.microsoft.com/office/drawing/2014/main" id="{07289763-B03D-4471-BD58-C36004ABF011}"/>
              </a:ext>
            </a:extLst>
          </p:cNvPr>
          <p:cNvSpPr>
            <a:spLocks noGrp="1"/>
          </p:cNvSpPr>
          <p:nvPr>
            <p:ph type="subTitle" idx="1"/>
          </p:nvPr>
        </p:nvSpPr>
        <p:spPr>
          <a:xfrm>
            <a:off x="304800" y="1524000"/>
            <a:ext cx="8458200" cy="4572000"/>
          </a:xfrm>
        </p:spPr>
        <p:txBody>
          <a:bodyPr>
            <a:normAutofit fontScale="92500" lnSpcReduction="20000"/>
          </a:bodyPr>
          <a:lstStyle/>
          <a:p>
            <a:pPr marL="514350" indent="-514350" algn="l">
              <a:buFont typeface="+mj-lt"/>
              <a:buAutoNum type="alphaUcPeriod"/>
            </a:pPr>
            <a:r>
              <a:rPr lang="es-SV" b="1" dirty="0">
                <a:solidFill>
                  <a:schemeClr val="tx1"/>
                </a:solidFill>
                <a:latin typeface="Times New Roman" panose="02020603050405020304" pitchFamily="18" charset="0"/>
                <a:cs typeface="Times New Roman" panose="02020603050405020304" pitchFamily="18" charset="0"/>
              </a:rPr>
              <a:t>Todo es de Dios y para Dios—consagra todo a ÉL.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ES" i="1" dirty="0">
                <a:solidFill>
                  <a:schemeClr val="tx1"/>
                </a:solidFill>
                <a:latin typeface="Times New Roman" panose="02020603050405020304" pitchFamily="18" charset="0"/>
                <a:cs typeface="Times New Roman" panose="02020603050405020304" pitchFamily="18" charset="0"/>
              </a:rPr>
              <a:t>“Así que el día primero del mes séptimo, el sacerdote Esdras llevó la ley ante la asamblea, que estaba compuesta de hombres y mujeres y de todos los que podían comprender la lectura, </a:t>
            </a:r>
            <a:r>
              <a:rPr lang="es-ES" i="1" baseline="30000" dirty="0">
                <a:solidFill>
                  <a:schemeClr val="tx1"/>
                </a:solidFill>
                <a:latin typeface="Times New Roman" panose="02020603050405020304" pitchFamily="18" charset="0"/>
                <a:cs typeface="Times New Roman" panose="02020603050405020304" pitchFamily="18" charset="0"/>
              </a:rPr>
              <a:t>3 </a:t>
            </a:r>
            <a:r>
              <a:rPr lang="es-ES" i="1" dirty="0">
                <a:solidFill>
                  <a:schemeClr val="tx1"/>
                </a:solidFill>
                <a:latin typeface="Times New Roman" panose="02020603050405020304" pitchFamily="18" charset="0"/>
                <a:cs typeface="Times New Roman" panose="02020603050405020304" pitchFamily="18" charset="0"/>
              </a:rPr>
              <a:t>y la leyó en presencia de ellos en la plaza que está frente a la puerta del Agua. Todo el pueblo estaba muy atento a la lectura del libro de la ley.”</a:t>
            </a:r>
            <a:r>
              <a:rPr lang="es-MX" i="1" dirty="0">
                <a:solidFill>
                  <a:schemeClr val="tx1"/>
                </a:solidFill>
                <a:latin typeface="Times New Roman" panose="02020603050405020304" pitchFamily="18" charset="0"/>
                <a:cs typeface="Times New Roman" panose="02020603050405020304" pitchFamily="18" charset="0"/>
              </a:rPr>
              <a:t>(8:2-3)</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ES" i="1" dirty="0">
                <a:solidFill>
                  <a:schemeClr val="tx1"/>
                </a:solidFill>
                <a:latin typeface="Times New Roman" panose="02020603050405020304" pitchFamily="18" charset="0"/>
                <a:cs typeface="Times New Roman" panose="02020603050405020304" pitchFamily="18" charset="0"/>
              </a:rPr>
              <a:t>“Al día siguiente, los jefes de familia, junto con los sacerdotes y los levitas, se reunieron con el maestro Esdras para estudiar los términos de la *ley.” </a:t>
            </a:r>
            <a:r>
              <a:rPr lang="es-MX" i="1" dirty="0">
                <a:solidFill>
                  <a:schemeClr val="tx1"/>
                </a:solidFill>
                <a:latin typeface="Times New Roman" panose="02020603050405020304" pitchFamily="18" charset="0"/>
                <a:cs typeface="Times New Roman" panose="02020603050405020304" pitchFamily="18" charset="0"/>
              </a:rPr>
              <a:t>(8:13)</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25022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FE1B36-8467-4C96-A3DB-DBDD229C7122}"/>
              </a:ext>
            </a:extLst>
          </p:cNvPr>
          <p:cNvSpPr>
            <a:spLocks noGrp="1"/>
          </p:cNvSpPr>
          <p:nvPr>
            <p:ph type="subTitle" idx="1"/>
          </p:nvPr>
        </p:nvSpPr>
        <p:spPr>
          <a:xfrm>
            <a:off x="457200" y="533400"/>
            <a:ext cx="8382000" cy="5562600"/>
          </a:xfrm>
        </p:spPr>
        <p:txBody>
          <a:bodyPr>
            <a:normAutofit/>
          </a:bodyPr>
          <a:lstStyle/>
          <a:p>
            <a:r>
              <a:rPr lang="es-SV"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algn="l"/>
            <a:r>
              <a:rPr lang="es-MX" b="1" dirty="0">
                <a:solidFill>
                  <a:schemeClr val="tx1"/>
                </a:solidFill>
              </a:rPr>
              <a:t>B. Misión y esfuerzo de la iglesia</a:t>
            </a:r>
          </a:p>
          <a:p>
            <a:pPr marL="914400" lvl="1" indent="-457200" algn="l">
              <a:buFont typeface="Arial" panose="020B0604020202020204" pitchFamily="34" charset="0"/>
              <a:buChar char="•"/>
            </a:pPr>
            <a:r>
              <a:rPr lang="es-MX" dirty="0">
                <a:solidFill>
                  <a:schemeClr val="tx1"/>
                </a:solidFill>
              </a:rPr>
              <a:t>Finalizar su plan de misión</a:t>
            </a:r>
            <a:endParaRPr lang="en-US" dirty="0">
              <a:solidFill>
                <a:schemeClr val="tx1"/>
              </a:solidFill>
            </a:endParaRPr>
          </a:p>
          <a:p>
            <a:pPr marL="914400" lvl="1" indent="-457200" algn="l">
              <a:buFont typeface="Arial" panose="020B0604020202020204" pitchFamily="34" charset="0"/>
              <a:buChar char="•"/>
            </a:pPr>
            <a:r>
              <a:rPr lang="es-MX" dirty="0">
                <a:solidFill>
                  <a:schemeClr val="tx1"/>
                </a:solidFill>
              </a:rPr>
              <a:t>Establecer guías de apoyo</a:t>
            </a:r>
            <a:endParaRPr lang="en-US" dirty="0">
              <a:solidFill>
                <a:schemeClr val="tx1"/>
              </a:solidFill>
            </a:endParaRPr>
          </a:p>
          <a:p>
            <a:pPr marL="914400" lvl="1" indent="-457200" algn="l">
              <a:buFont typeface="Arial" panose="020B0604020202020204" pitchFamily="34" charset="0"/>
              <a:buChar char="•"/>
            </a:pPr>
            <a:r>
              <a:rPr lang="es-MX" dirty="0">
                <a:solidFill>
                  <a:schemeClr val="tx1"/>
                </a:solidFill>
              </a:rPr>
              <a:t>Metas de misión a corto plazo</a:t>
            </a:r>
            <a:endParaRPr lang="en-US" dirty="0">
              <a:solidFill>
                <a:schemeClr val="tx1"/>
              </a:solidFill>
            </a:endParaRPr>
          </a:p>
          <a:p>
            <a:pPr marL="914400" lvl="1" indent="-457200" algn="l">
              <a:buFont typeface="Arial" panose="020B0604020202020204" pitchFamily="34" charset="0"/>
              <a:buChar char="•"/>
            </a:pPr>
            <a:r>
              <a:rPr lang="es-MX" dirty="0">
                <a:solidFill>
                  <a:schemeClr val="tx1"/>
                </a:solidFill>
              </a:rPr>
              <a:t>Metas de misión a largo plazo</a:t>
            </a:r>
            <a:endParaRPr lang="en-US" dirty="0">
              <a:solidFill>
                <a:schemeClr val="tx1"/>
              </a:solidFill>
            </a:endParaRPr>
          </a:p>
          <a:p>
            <a:pPr marL="914400" lvl="1" indent="-457200" algn="l">
              <a:buFont typeface="Arial" panose="020B0604020202020204" pitchFamily="34" charset="0"/>
              <a:buChar char="•"/>
            </a:pPr>
            <a:r>
              <a:rPr lang="es-MX" dirty="0">
                <a:solidFill>
                  <a:schemeClr val="tx1"/>
                </a:solidFill>
              </a:rPr>
              <a:t>Metas de red social</a:t>
            </a:r>
            <a:endParaRPr lang="en-US" dirty="0">
              <a:solidFill>
                <a:schemeClr val="tx1"/>
              </a:solidFill>
            </a:endParaRPr>
          </a:p>
          <a:p>
            <a:pPr marL="914400" lvl="1" indent="-457200" algn="l">
              <a:buFont typeface="Arial" panose="020B0604020202020204" pitchFamily="34" charset="0"/>
              <a:buChar char="•"/>
            </a:pPr>
            <a:r>
              <a:rPr lang="es-MX" dirty="0">
                <a:solidFill>
                  <a:schemeClr val="tx1"/>
                </a:solidFill>
              </a:rPr>
              <a:t>Crear y estructurar hacedores de discípulos </a:t>
            </a:r>
            <a:endParaRPr lang="en-US" dirty="0">
              <a:solidFill>
                <a:schemeClr val="tx1"/>
              </a:solidFill>
            </a:endParaRP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2785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FE1B36-8467-4C96-A3DB-DBDD229C7122}"/>
              </a:ext>
            </a:extLst>
          </p:cNvPr>
          <p:cNvSpPr>
            <a:spLocks noGrp="1"/>
          </p:cNvSpPr>
          <p:nvPr>
            <p:ph type="subTitle" idx="1"/>
          </p:nvPr>
        </p:nvSpPr>
        <p:spPr>
          <a:xfrm>
            <a:off x="457200" y="533400"/>
            <a:ext cx="8382000" cy="5562600"/>
          </a:xfrm>
        </p:spPr>
        <p:txBody>
          <a:bodyPr>
            <a:normAutofit/>
          </a:bodyPr>
          <a:lstStyle/>
          <a:p>
            <a:r>
              <a:rPr lang="es-SV"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algn="l"/>
            <a:r>
              <a:rPr lang="es-MX" b="1" dirty="0">
                <a:solidFill>
                  <a:schemeClr val="tx1"/>
                </a:solidFill>
              </a:rPr>
              <a:t> C. Nehemías crea (empotrar) una nueva cultura</a:t>
            </a:r>
          </a:p>
          <a:p>
            <a:pPr marL="914400" lvl="1" indent="-457200" algn="l">
              <a:buFont typeface="Arial" panose="020B0604020202020204" pitchFamily="34" charset="0"/>
              <a:buChar char="•"/>
            </a:pPr>
            <a:r>
              <a:rPr lang="es-MX" dirty="0">
                <a:solidFill>
                  <a:schemeClr val="tx1"/>
                </a:solidFill>
              </a:rPr>
              <a:t>Capítulo 13</a:t>
            </a:r>
            <a:endParaRPr lang="en-US" dirty="0">
              <a:solidFill>
                <a:schemeClr val="tx1"/>
              </a:solidFill>
            </a:endParaRPr>
          </a:p>
          <a:p>
            <a:pPr marL="914400" lvl="1" indent="-457200" algn="l">
              <a:buFont typeface="Arial" panose="020B0604020202020204" pitchFamily="34" charset="0"/>
              <a:buChar char="•"/>
            </a:pPr>
            <a:r>
              <a:rPr lang="es-MX" dirty="0">
                <a:solidFill>
                  <a:schemeClr val="tx1"/>
                </a:solidFill>
              </a:rPr>
              <a:t>Retener las ganancias</a:t>
            </a:r>
            <a:endParaRPr lang="en-US" dirty="0">
              <a:solidFill>
                <a:schemeClr val="tx1"/>
              </a:solidFill>
            </a:endParaRPr>
          </a:p>
          <a:p>
            <a:pPr marL="914400" lvl="1" indent="-457200" algn="l">
              <a:buFont typeface="Arial" panose="020B0604020202020204" pitchFamily="34" charset="0"/>
              <a:buChar char="•"/>
            </a:pPr>
            <a:r>
              <a:rPr lang="es-MX" dirty="0">
                <a:solidFill>
                  <a:schemeClr val="tx1"/>
                </a:solidFill>
              </a:rPr>
              <a:t>Hacer que el cambio sea parte de capacitación/solución de problemas, </a:t>
            </a:r>
            <a:r>
              <a:rPr lang="es-MX" dirty="0" err="1">
                <a:solidFill>
                  <a:schemeClr val="tx1"/>
                </a:solidFill>
              </a:rPr>
              <a:t>etc</a:t>
            </a:r>
            <a:r>
              <a:rPr lang="es-MX" dirty="0">
                <a:solidFill>
                  <a:schemeClr val="tx1"/>
                </a:solidFill>
              </a:rPr>
              <a:t> </a:t>
            </a:r>
            <a:endParaRPr lang="en-US" dirty="0">
              <a:solidFill>
                <a:schemeClr val="tx1"/>
              </a:solidFill>
            </a:endParaRPr>
          </a:p>
          <a:p>
            <a:pPr algn="l"/>
            <a:endParaRPr lang="en-US" dirty="0"/>
          </a:p>
        </p:txBody>
      </p:sp>
    </p:spTree>
    <p:extLst>
      <p:ext uri="{BB962C8B-B14F-4D97-AF65-F5344CB8AC3E}">
        <p14:creationId xmlns:p14="http://schemas.microsoft.com/office/powerpoint/2010/main" val="37030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FE1B36-8467-4C96-A3DB-DBDD229C7122}"/>
              </a:ext>
            </a:extLst>
          </p:cNvPr>
          <p:cNvSpPr>
            <a:spLocks noGrp="1"/>
          </p:cNvSpPr>
          <p:nvPr>
            <p:ph type="subTitle" idx="1"/>
          </p:nvPr>
        </p:nvSpPr>
        <p:spPr>
          <a:xfrm>
            <a:off x="457200" y="304800"/>
            <a:ext cx="8382000" cy="5791200"/>
          </a:xfrm>
        </p:spPr>
        <p:txBody>
          <a:bodyPr>
            <a:normAutofit/>
          </a:bodyPr>
          <a:lstStyle/>
          <a:p>
            <a:r>
              <a:rPr lang="es-SV"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lvl="0" algn="l"/>
            <a:r>
              <a:rPr lang="es-MX" b="1" dirty="0">
                <a:solidFill>
                  <a:schemeClr val="tx1"/>
                </a:solidFill>
                <a:latin typeface="Times New Roman" panose="02020603050405020304" pitchFamily="18" charset="0"/>
                <a:cs typeface="Times New Roman" panose="02020603050405020304" pitchFamily="18" charset="0"/>
              </a:rPr>
              <a:t>D. SEA PROACTIVO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Mantén firme la mira en el plan</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Forma equipos, equipos, equipos</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Provea entrenamiento continúo</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Provea asesoramiento continúo</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Duplícate y multiplícate </a:t>
            </a:r>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35066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FE1B36-8467-4C96-A3DB-DBDD229C7122}"/>
              </a:ext>
            </a:extLst>
          </p:cNvPr>
          <p:cNvSpPr>
            <a:spLocks noGrp="1"/>
          </p:cNvSpPr>
          <p:nvPr>
            <p:ph type="subTitle" idx="1"/>
          </p:nvPr>
        </p:nvSpPr>
        <p:spPr>
          <a:xfrm>
            <a:off x="381000" y="304800"/>
            <a:ext cx="8458200" cy="5791200"/>
          </a:xfrm>
        </p:spPr>
        <p:txBody>
          <a:bodyPr>
            <a:normAutofit/>
          </a:bodyPr>
          <a:lstStyle/>
          <a:p>
            <a:pPr algn="l"/>
            <a:r>
              <a:rPr lang="es-SV"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lvl="0" algn="l"/>
            <a:r>
              <a:rPr lang="es-AR" b="1" dirty="0">
                <a:solidFill>
                  <a:schemeClr val="tx1"/>
                </a:solidFill>
                <a:latin typeface="Times New Roman" panose="02020603050405020304" pitchFamily="18" charset="0"/>
                <a:cs typeface="Times New Roman" panose="02020603050405020304" pitchFamily="18" charset="0"/>
              </a:rPr>
              <a:t>E. EL VISIONARIO VIVE CADA DIA CON PROPOSITO </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El visionario sabe que hay cada obstáculo en el camino </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Los críticos no faltan por envidia o por incredulidad </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La jornada de un visionario es con dolor </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El visionario siempre está preparando a su gente </a:t>
            </a:r>
            <a:endParaRPr lang="en-US" sz="24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Los líderes de iglesia deben de buscar vivir en visión, es decir con propósito cada día</a:t>
            </a:r>
            <a:endParaRPr lang="en-US" sz="2400" dirty="0">
              <a:solidFill>
                <a:schemeClr val="tx1"/>
              </a:solidFill>
              <a:latin typeface="Times New Roman" panose="02020603050405020304" pitchFamily="18" charset="0"/>
              <a:cs typeface="Times New Roman" panose="02020603050405020304" pitchFamily="18" charset="0"/>
            </a:endParaRPr>
          </a:p>
          <a:p>
            <a:pPr lvl="1" algn="l"/>
            <a:endParaRPr lang="en-US" sz="2400" dirty="0">
              <a:solidFill>
                <a:schemeClr val="tx1"/>
              </a:solidFill>
            </a:endParaRPr>
          </a:p>
          <a:p>
            <a:pPr algn="l"/>
            <a:endParaRPr lang="en-US" dirty="0"/>
          </a:p>
        </p:txBody>
      </p:sp>
    </p:spTree>
    <p:extLst>
      <p:ext uri="{BB962C8B-B14F-4D97-AF65-F5344CB8AC3E}">
        <p14:creationId xmlns:p14="http://schemas.microsoft.com/office/powerpoint/2010/main" val="29037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65A82-045A-4039-BE45-7220D97A1613}"/>
              </a:ext>
            </a:extLst>
          </p:cNvPr>
          <p:cNvSpPr txBox="1"/>
          <p:nvPr/>
        </p:nvSpPr>
        <p:spPr>
          <a:xfrm>
            <a:off x="152400" y="1219200"/>
            <a:ext cx="883920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s-SV"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s-SV"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 sueño escrito se vuelve una meta. una meta puesta en pasos se vuelve un plan. un plan puesto en acción se vuelve una realidad.”</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526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Effect>
                      <a14:brightnessContrast bright="40000" contrast="-20000"/>
                    </a14:imgEffect>
                  </a14:imgLayer>
                </a14:imgProps>
              </a:ext>
            </a:extLst>
          </a:blip>
          <a:srcRect l="2500" r="3333"/>
          <a:stretch/>
        </p:blipFill>
        <p:spPr bwMode="auto">
          <a:xfrm>
            <a:off x="228600" y="0"/>
            <a:ext cx="8610600" cy="6858000"/>
          </a:xfrm>
          <a:prstGeom prst="rect">
            <a:avLst/>
          </a:prstGeom>
          <a:noFill/>
          <a:ln w="9525">
            <a:noFill/>
            <a:miter lim="800000"/>
            <a:headEnd/>
            <a:tailEnd/>
          </a:ln>
        </p:spPr>
      </p:pic>
      <p:sp>
        <p:nvSpPr>
          <p:cNvPr id="8" name="TextBox 7"/>
          <p:cNvSpPr txBox="1"/>
          <p:nvPr/>
        </p:nvSpPr>
        <p:spPr>
          <a:xfrm>
            <a:off x="1524000" y="5943600"/>
            <a:ext cx="5562600" cy="738664"/>
          </a:xfrm>
          <a:prstGeom prst="rect">
            <a:avLst/>
          </a:prstGeom>
          <a:noFill/>
        </p:spPr>
        <p:txBody>
          <a:bodyPr wrap="square" rtlCol="0">
            <a:spAutoFit/>
          </a:bodyPr>
          <a:lstStyle/>
          <a:p>
            <a:pPr lvl="0"/>
            <a:r>
              <a:rPr lang="es-MX" sz="2400" b="1" dirty="0"/>
              <a:t>Establecer un sentido de urgencia</a:t>
            </a:r>
            <a:endParaRPr lang="en-US" sz="2400" b="1" dirty="0"/>
          </a:p>
          <a:p>
            <a:endParaRPr lang="en-US" dirty="0"/>
          </a:p>
        </p:txBody>
      </p:sp>
      <p:sp>
        <p:nvSpPr>
          <p:cNvPr id="9" name="TextBox 8"/>
          <p:cNvSpPr txBox="1"/>
          <p:nvPr/>
        </p:nvSpPr>
        <p:spPr>
          <a:xfrm>
            <a:off x="1905000" y="4953000"/>
            <a:ext cx="5562600" cy="738664"/>
          </a:xfrm>
          <a:prstGeom prst="rect">
            <a:avLst/>
          </a:prstGeom>
          <a:noFill/>
        </p:spPr>
        <p:txBody>
          <a:bodyPr wrap="square" rtlCol="0">
            <a:spAutoFit/>
          </a:bodyPr>
          <a:lstStyle/>
          <a:p>
            <a:pPr lvl="0"/>
            <a:r>
              <a:rPr lang="es-MX" sz="2400" b="1" dirty="0"/>
              <a:t>Crear una guía de coalición</a:t>
            </a:r>
            <a:endParaRPr lang="en-US" sz="2400" b="1" dirty="0"/>
          </a:p>
          <a:p>
            <a:endParaRPr lang="en-US" dirty="0"/>
          </a:p>
        </p:txBody>
      </p:sp>
      <p:sp>
        <p:nvSpPr>
          <p:cNvPr id="10" name="TextBox 9"/>
          <p:cNvSpPr txBox="1"/>
          <p:nvPr/>
        </p:nvSpPr>
        <p:spPr>
          <a:xfrm>
            <a:off x="2133600" y="3962400"/>
            <a:ext cx="5562600" cy="677108"/>
          </a:xfrm>
          <a:prstGeom prst="rect">
            <a:avLst/>
          </a:prstGeom>
          <a:noFill/>
        </p:spPr>
        <p:txBody>
          <a:bodyPr wrap="square" rtlCol="0">
            <a:spAutoFit/>
          </a:bodyPr>
          <a:lstStyle/>
          <a:p>
            <a:pPr lvl="0"/>
            <a:r>
              <a:rPr lang="es-MX" sz="2000" b="1" dirty="0"/>
              <a:t>Desarrollar la Visión de Cambio &amp; Estrategia</a:t>
            </a:r>
            <a:endParaRPr lang="en-US" sz="2000" b="1" dirty="0"/>
          </a:p>
          <a:p>
            <a:endParaRPr lang="en-US" dirty="0"/>
          </a:p>
        </p:txBody>
      </p:sp>
      <p:sp>
        <p:nvSpPr>
          <p:cNvPr id="11" name="TextBox 10"/>
          <p:cNvSpPr txBox="1"/>
          <p:nvPr/>
        </p:nvSpPr>
        <p:spPr>
          <a:xfrm>
            <a:off x="2590800" y="3124200"/>
            <a:ext cx="4648200" cy="677108"/>
          </a:xfrm>
          <a:prstGeom prst="rect">
            <a:avLst/>
          </a:prstGeom>
          <a:noFill/>
        </p:spPr>
        <p:txBody>
          <a:bodyPr wrap="square" rtlCol="0">
            <a:spAutoFit/>
          </a:bodyPr>
          <a:lstStyle/>
          <a:p>
            <a:pPr lvl="0"/>
            <a:r>
              <a:rPr lang="es-MX" sz="2000" b="1" dirty="0"/>
              <a:t>Comunicar el cambio de la Visión</a:t>
            </a:r>
            <a:endParaRPr lang="en-US" sz="2000" b="1" dirty="0"/>
          </a:p>
          <a:p>
            <a:endParaRPr lang="en-US" dirty="0"/>
          </a:p>
        </p:txBody>
      </p:sp>
      <p:sp>
        <p:nvSpPr>
          <p:cNvPr id="12" name="TextBox 11"/>
          <p:cNvSpPr txBox="1"/>
          <p:nvPr/>
        </p:nvSpPr>
        <p:spPr>
          <a:xfrm>
            <a:off x="2895600" y="2209800"/>
            <a:ext cx="5257800" cy="646331"/>
          </a:xfrm>
          <a:prstGeom prst="rect">
            <a:avLst/>
          </a:prstGeom>
          <a:noFill/>
        </p:spPr>
        <p:txBody>
          <a:bodyPr wrap="square" rtlCol="0">
            <a:spAutoFit/>
          </a:bodyPr>
          <a:lstStyle/>
          <a:p>
            <a:pPr lvl="0"/>
            <a:r>
              <a:rPr lang="es-MX" b="1" dirty="0"/>
              <a:t>Capacite a sus miembros para la Acción</a:t>
            </a:r>
            <a:endParaRPr lang="en-US" b="1" dirty="0"/>
          </a:p>
          <a:p>
            <a:endParaRPr lang="en-US" dirty="0"/>
          </a:p>
        </p:txBody>
      </p:sp>
      <p:sp>
        <p:nvSpPr>
          <p:cNvPr id="13" name="TextBox 12"/>
          <p:cNvSpPr txBox="1"/>
          <p:nvPr/>
        </p:nvSpPr>
        <p:spPr>
          <a:xfrm>
            <a:off x="3276600" y="1524000"/>
            <a:ext cx="5257800" cy="646331"/>
          </a:xfrm>
          <a:prstGeom prst="rect">
            <a:avLst/>
          </a:prstGeom>
          <a:noFill/>
        </p:spPr>
        <p:txBody>
          <a:bodyPr wrap="square" rtlCol="0">
            <a:spAutoFit/>
          </a:bodyPr>
          <a:lstStyle/>
          <a:p>
            <a:pPr lvl="0"/>
            <a:r>
              <a:rPr lang="en-US" b="1" dirty="0" err="1"/>
              <a:t>Generar</a:t>
            </a:r>
            <a:r>
              <a:rPr lang="en-US" b="1" dirty="0"/>
              <a:t> </a:t>
            </a:r>
            <a:r>
              <a:rPr lang="en-US" b="1" dirty="0" err="1"/>
              <a:t>logros</a:t>
            </a:r>
            <a:r>
              <a:rPr lang="en-US" b="1" dirty="0"/>
              <a:t> a </a:t>
            </a:r>
            <a:r>
              <a:rPr lang="en-US" b="1" dirty="0" err="1"/>
              <a:t>corto</a:t>
            </a:r>
            <a:r>
              <a:rPr lang="en-US" b="1" dirty="0"/>
              <a:t> </a:t>
            </a:r>
            <a:r>
              <a:rPr lang="en-US" b="1" dirty="0" err="1"/>
              <a:t>plazo</a:t>
            </a:r>
            <a:endParaRPr lang="en-US" b="1" dirty="0"/>
          </a:p>
          <a:p>
            <a:endParaRPr lang="en-US" dirty="0"/>
          </a:p>
        </p:txBody>
      </p:sp>
      <p:sp>
        <p:nvSpPr>
          <p:cNvPr id="14" name="TextBox 13"/>
          <p:cNvSpPr txBox="1"/>
          <p:nvPr/>
        </p:nvSpPr>
        <p:spPr>
          <a:xfrm>
            <a:off x="3581400" y="838943"/>
            <a:ext cx="5257800" cy="615553"/>
          </a:xfrm>
          <a:prstGeom prst="rect">
            <a:avLst/>
          </a:prstGeom>
          <a:noFill/>
        </p:spPr>
        <p:txBody>
          <a:bodyPr wrap="square" rtlCol="0">
            <a:spAutoFit/>
          </a:bodyPr>
          <a:lstStyle/>
          <a:p>
            <a:pPr lvl="0"/>
            <a:r>
              <a:rPr lang="es-MX" sz="1600" b="1" dirty="0"/>
              <a:t>Institucionalizar  el Cambio</a:t>
            </a:r>
            <a:endParaRPr lang="en-US" sz="1600" b="1" dirty="0"/>
          </a:p>
          <a:p>
            <a:endParaRPr lang="en-US" dirty="0"/>
          </a:p>
        </p:txBody>
      </p:sp>
      <p:sp>
        <p:nvSpPr>
          <p:cNvPr id="16" name="TextBox 15"/>
          <p:cNvSpPr txBox="1"/>
          <p:nvPr/>
        </p:nvSpPr>
        <p:spPr>
          <a:xfrm>
            <a:off x="1905000" y="0"/>
            <a:ext cx="5257800" cy="369332"/>
          </a:xfrm>
          <a:prstGeom prst="rect">
            <a:avLst/>
          </a:prstGeom>
          <a:noFill/>
        </p:spPr>
        <p:txBody>
          <a:bodyPr wrap="square" rtlCol="0">
            <a:spAutoFit/>
          </a:bodyPr>
          <a:lstStyle/>
          <a:p>
            <a:endParaRPr lang="en-US" dirty="0"/>
          </a:p>
        </p:txBody>
      </p:sp>
      <p:sp>
        <p:nvSpPr>
          <p:cNvPr id="17" name="TextBox 16"/>
          <p:cNvSpPr txBox="1"/>
          <p:nvPr/>
        </p:nvSpPr>
        <p:spPr>
          <a:xfrm>
            <a:off x="3771900" y="293876"/>
            <a:ext cx="4724400" cy="584775"/>
          </a:xfrm>
          <a:prstGeom prst="rect">
            <a:avLst/>
          </a:prstGeom>
          <a:noFill/>
        </p:spPr>
        <p:txBody>
          <a:bodyPr wrap="square" rtlCol="0">
            <a:spAutoFit/>
          </a:bodyPr>
          <a:lstStyle/>
          <a:p>
            <a:pPr lvl="0"/>
            <a:r>
              <a:rPr lang="es-MX" sz="1400" b="1" dirty="0"/>
              <a:t>Crear una Nueva Cultura</a:t>
            </a:r>
            <a:endParaRPr lang="en-US" sz="1400" b="1" dirty="0"/>
          </a:p>
          <a:p>
            <a:endParaRPr lang="en-US" dirty="0"/>
          </a:p>
        </p:txBody>
      </p:sp>
    </p:spTree>
    <p:extLst>
      <p:ext uri="{BB962C8B-B14F-4D97-AF65-F5344CB8AC3E}">
        <p14:creationId xmlns:p14="http://schemas.microsoft.com/office/powerpoint/2010/main" val="296313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7924800" cy="4800600"/>
          </a:xfrm>
        </p:spPr>
        <p:txBody>
          <a:bodyPr>
            <a:normAutofit/>
          </a:bodyPr>
          <a:lstStyle/>
          <a:p>
            <a:pPr marL="457200" indent="-4572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Los hijos de paz son conocidos por:</a:t>
            </a:r>
          </a:p>
          <a:p>
            <a:pPr marL="971550" lvl="1" indent="-514350" algn="l">
              <a:buFont typeface="+mj-lt"/>
              <a:buAutoNum type="arabicPeriod"/>
            </a:pPr>
            <a:r>
              <a:rPr lang="es-ES" sz="3200" dirty="0">
                <a:solidFill>
                  <a:schemeClr val="tx1"/>
                </a:solidFill>
                <a:latin typeface="Times New Roman" panose="02020603050405020304" pitchFamily="18" charset="0"/>
                <a:cs typeface="Times New Roman" panose="02020603050405020304" pitchFamily="18" charset="0"/>
              </a:rPr>
              <a:t>Abrir sus corazones y las puertas de sus casas </a:t>
            </a:r>
          </a:p>
          <a:p>
            <a:pPr marL="971550" lvl="1" indent="-514350" algn="l">
              <a:buFont typeface="+mj-lt"/>
              <a:buAutoNum type="arabicPeriod"/>
            </a:pPr>
            <a:r>
              <a:rPr lang="es-ES" sz="3200" dirty="0">
                <a:solidFill>
                  <a:schemeClr val="tx1"/>
                </a:solidFill>
                <a:latin typeface="Times New Roman" panose="02020603050405020304" pitchFamily="18" charset="0"/>
                <a:cs typeface="Times New Roman" panose="02020603050405020304" pitchFamily="18" charset="0"/>
              </a:rPr>
              <a:t>Buscar la salvación</a:t>
            </a:r>
          </a:p>
          <a:p>
            <a:pPr marL="971550" lvl="1" indent="-514350" algn="l">
              <a:buFont typeface="+mj-lt"/>
              <a:buAutoNum type="arabicPeriod"/>
            </a:pPr>
            <a:r>
              <a:rPr lang="es-ES" sz="3200" dirty="0">
                <a:solidFill>
                  <a:schemeClr val="tx1"/>
                </a:solidFill>
                <a:latin typeface="Times New Roman" panose="02020603050405020304" pitchFamily="18" charset="0"/>
                <a:cs typeface="Times New Roman" panose="02020603050405020304" pitchFamily="18" charset="0"/>
              </a:rPr>
              <a:t>Invitan a otros a escuchar de Dios -Lucas 5:29 Y Leví le hizo gran banquete en su casa; y había mucha compañía de publicanos y de otros que estaban a la mesa con ellos.</a:t>
            </a:r>
          </a:p>
          <a:p>
            <a:endParaRPr lang="es-MX" dirty="0"/>
          </a:p>
        </p:txBody>
      </p:sp>
    </p:spTree>
    <p:extLst>
      <p:ext uri="{BB962C8B-B14F-4D97-AF65-F5344CB8AC3E}">
        <p14:creationId xmlns:p14="http://schemas.microsoft.com/office/powerpoint/2010/main" val="23340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8458200" cy="4953000"/>
          </a:xfrm>
        </p:spPr>
        <p:txBody>
          <a:bodyPr>
            <a:normAutofit fontScale="62500" lnSpcReduction="20000"/>
          </a:bodyPr>
          <a:lstStyle/>
          <a:p>
            <a:pPr lvl="0" algn="l"/>
            <a:r>
              <a:rPr lang="es-SV" sz="4600" dirty="0">
                <a:solidFill>
                  <a:schemeClr val="tx1"/>
                </a:solidFill>
                <a:latin typeface="Times New Roman" panose="02020603050405020304" pitchFamily="18" charset="0"/>
                <a:cs typeface="Times New Roman" panose="02020603050405020304" pitchFamily="18" charset="0"/>
              </a:rPr>
              <a:t>D. HIJOS DE PAZ EN ACCION:</a:t>
            </a:r>
          </a:p>
          <a:p>
            <a:pPr lvl="0" algn="l"/>
            <a:endParaRPr lang="es-MX" sz="4600" dirty="0">
              <a:solidFill>
                <a:schemeClr val="tx1"/>
              </a:solidFill>
              <a:latin typeface="Times New Roman" panose="02020603050405020304" pitchFamily="18" charset="0"/>
              <a:cs typeface="Times New Roman" panose="02020603050405020304" pitchFamily="18" charset="0"/>
            </a:endParaRPr>
          </a:p>
          <a:p>
            <a:pPr lvl="1" algn="l"/>
            <a:r>
              <a:rPr lang="es-MX" sz="4600" dirty="0">
                <a:solidFill>
                  <a:schemeClr val="tx1"/>
                </a:solidFill>
                <a:latin typeface="Times New Roman" panose="02020603050405020304" pitchFamily="18" charset="0"/>
                <a:cs typeface="Times New Roman" panose="02020603050405020304" pitchFamily="18" charset="0"/>
              </a:rPr>
              <a:t>MATEO </a:t>
            </a:r>
          </a:p>
          <a:p>
            <a:pPr algn="l"/>
            <a:endParaRPr lang="es-MX" sz="4600" dirty="0">
              <a:solidFill>
                <a:schemeClr val="tx1"/>
              </a:solidFill>
              <a:latin typeface="Times New Roman" panose="02020603050405020304" pitchFamily="18" charset="0"/>
              <a:cs typeface="Times New Roman" panose="02020603050405020304" pitchFamily="18" charset="0"/>
            </a:endParaRPr>
          </a:p>
          <a:p>
            <a:pPr lvl="1" algn="l"/>
            <a:r>
              <a:rPr lang="es-ES" sz="4600" i="1" dirty="0">
                <a:solidFill>
                  <a:schemeClr val="tx1"/>
                </a:solidFill>
                <a:latin typeface="Times New Roman" panose="02020603050405020304" pitchFamily="18" charset="0"/>
                <a:cs typeface="Times New Roman" panose="02020603050405020304" pitchFamily="18" charset="0"/>
              </a:rPr>
              <a:t>“Y Leví le hizo gran banquete en su casa; y había mucha compañía de publicanos y de otros que estaban a la mesa con ellos. Y los escribas y los fariseos murmuraban contra los discípulos, diciendo: ¿Por qué coméis y bebéis con publicanos y pecadores?.”  (Lucas 5:29-30) </a:t>
            </a:r>
          </a:p>
          <a:p>
            <a:pPr lvl="1" algn="l"/>
            <a:endParaRPr lang="es-MX" sz="4600" dirty="0">
              <a:solidFill>
                <a:schemeClr val="tx1"/>
              </a:solidFill>
              <a:latin typeface="Times New Roman" panose="02020603050405020304" pitchFamily="18" charset="0"/>
              <a:cs typeface="Times New Roman" panose="02020603050405020304" pitchFamily="18" charset="0"/>
            </a:endParaRPr>
          </a:p>
          <a:p>
            <a:pPr lvl="2" algn="l"/>
            <a:r>
              <a:rPr lang="es-ES" sz="4600" dirty="0">
                <a:solidFill>
                  <a:schemeClr val="tx1"/>
                </a:solidFill>
                <a:latin typeface="Times New Roman" panose="02020603050405020304" pitchFamily="18" charset="0"/>
                <a:cs typeface="Times New Roman" panose="02020603050405020304" pitchFamily="18" charset="0"/>
              </a:rPr>
              <a:t>1. Mateo hizo                 invito a                amigos. </a:t>
            </a:r>
            <a:endParaRPr lang="es-MX" sz="4600" dirty="0">
              <a:solidFill>
                <a:schemeClr val="tx1"/>
              </a:solidFill>
              <a:latin typeface="Times New Roman" panose="02020603050405020304" pitchFamily="18" charset="0"/>
              <a:cs typeface="Times New Roman" panose="02020603050405020304" pitchFamily="18" charset="0"/>
            </a:endParaRPr>
          </a:p>
          <a:p>
            <a:endParaRPr lang="es-MX" dirty="0"/>
          </a:p>
        </p:txBody>
      </p:sp>
      <p:sp>
        <p:nvSpPr>
          <p:cNvPr id="2" name="Rectangle 1">
            <a:extLst>
              <a:ext uri="{FF2B5EF4-FFF2-40B4-BE49-F238E27FC236}">
                <a16:creationId xmlns:a16="http://schemas.microsoft.com/office/drawing/2014/main" id="{F1E71D3C-5770-48D2-B443-995C1F926D23}"/>
              </a:ext>
            </a:extLst>
          </p:cNvPr>
          <p:cNvSpPr/>
          <p:nvPr/>
        </p:nvSpPr>
        <p:spPr>
          <a:xfrm>
            <a:off x="3276600" y="5105400"/>
            <a:ext cx="1667443" cy="584775"/>
          </a:xfrm>
          <a:prstGeom prst="rect">
            <a:avLst/>
          </a:prstGeom>
          <a:noFill/>
        </p:spPr>
        <p:txBody>
          <a:bodyPr wrap="none" lIns="91440" tIns="45720" rIns="91440" bIns="45720">
            <a:spAutoFit/>
          </a:bodyPr>
          <a:lstStyle/>
          <a:p>
            <a:pPr algn="ctr"/>
            <a:r>
              <a:rPr lang="es-ES"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banquete</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B646DDC8-FC36-4C56-9274-810FD6B0F4B2}"/>
              </a:ext>
            </a:extLst>
          </p:cNvPr>
          <p:cNvSpPr/>
          <p:nvPr/>
        </p:nvSpPr>
        <p:spPr>
          <a:xfrm>
            <a:off x="6019800" y="5105399"/>
            <a:ext cx="1462260" cy="584775"/>
          </a:xfrm>
          <a:prstGeom prst="rect">
            <a:avLst/>
          </a:prstGeom>
          <a:noFill/>
        </p:spPr>
        <p:txBody>
          <a:bodyPr wrap="none" lIns="91440" tIns="45720" rIns="91440" bIns="45720">
            <a:spAutoFit/>
          </a:bodyPr>
          <a:lstStyle/>
          <a:p>
            <a:pPr algn="ctr"/>
            <a:r>
              <a:rPr lang="es-ES"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muchos</a:t>
            </a:r>
            <a:endParaRPr lang="en-US" sz="32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999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066800"/>
            <a:ext cx="8382000" cy="4572000"/>
          </a:xfrm>
        </p:spPr>
        <p:txBody>
          <a:bodyPr>
            <a:normAutofit fontScale="77500" lnSpcReduction="20000"/>
          </a:bodyPr>
          <a:lstStyle/>
          <a:p>
            <a:pPr algn="l"/>
            <a:r>
              <a:rPr lang="es-ES" sz="3500" dirty="0">
                <a:solidFill>
                  <a:schemeClr val="tx1"/>
                </a:solidFill>
                <a:latin typeface="Times New Roman" panose="02020603050405020304" pitchFamily="18" charset="0"/>
                <a:cs typeface="Times New Roman" panose="02020603050405020304" pitchFamily="18" charset="0"/>
              </a:rPr>
              <a:t>ZAQUEO </a:t>
            </a:r>
          </a:p>
          <a:p>
            <a:pPr algn="l"/>
            <a:endParaRPr lang="es-MX" sz="3500" dirty="0">
              <a:solidFill>
                <a:schemeClr val="tx1"/>
              </a:solidFill>
              <a:latin typeface="Times New Roman" panose="02020603050405020304" pitchFamily="18" charset="0"/>
              <a:cs typeface="Times New Roman" panose="02020603050405020304" pitchFamily="18" charset="0"/>
            </a:endParaRPr>
          </a:p>
          <a:p>
            <a:pPr lvl="1" algn="l"/>
            <a:r>
              <a:rPr lang="es-ES" sz="3800" i="1" dirty="0">
                <a:solidFill>
                  <a:schemeClr val="tx1"/>
                </a:solidFill>
                <a:latin typeface="Times New Roman" panose="02020603050405020304" pitchFamily="18" charset="0"/>
                <a:cs typeface="Times New Roman" panose="02020603050405020304" pitchFamily="18" charset="0"/>
              </a:rPr>
              <a:t>“Cuando Jesús llegó a aquel lugar, mirando hacia arriba, le vio, y le dijo: Zaqueo, date prisa, desciende, porque hoy es necesario que pose yo en tu casa.  Entonces él descendió aprisa, y le recibió gozoso. Al ver esto, todos murmuraban, diciendo que había entrado a posar con un hombre pecador.”  (Lucas 19:5-8-7) </a:t>
            </a:r>
          </a:p>
          <a:p>
            <a:pPr lvl="1" algn="l"/>
            <a:endParaRPr lang="es-MX" sz="3800" dirty="0">
              <a:solidFill>
                <a:schemeClr val="tx1"/>
              </a:solidFill>
              <a:latin typeface="Times New Roman" panose="02020603050405020304" pitchFamily="18" charset="0"/>
              <a:cs typeface="Times New Roman" panose="02020603050405020304" pitchFamily="18" charset="0"/>
            </a:endParaRPr>
          </a:p>
          <a:p>
            <a:pPr lvl="2" algn="l"/>
            <a:r>
              <a:rPr lang="es-ES" sz="3500" dirty="0">
                <a:solidFill>
                  <a:schemeClr val="tx1"/>
                </a:solidFill>
                <a:latin typeface="Times New Roman" panose="02020603050405020304" pitchFamily="18" charset="0"/>
                <a:cs typeface="Times New Roman" panose="02020603050405020304" pitchFamily="18" charset="0"/>
              </a:rPr>
              <a:t>1. Zaqueo </a:t>
            </a:r>
            <a:r>
              <a:rPr lang="es-ES" sz="3500" dirty="0">
                <a:solidFill>
                  <a:srgbClr val="800000"/>
                </a:solidFill>
                <a:latin typeface="Times New Roman" panose="02020603050405020304" pitchFamily="18" charset="0"/>
                <a:cs typeface="Times New Roman" panose="02020603050405020304" pitchFamily="18" charset="0"/>
              </a:rPr>
              <a:t>          </a:t>
            </a:r>
            <a:r>
              <a:rPr lang="es-ES" sz="3500" dirty="0">
                <a:solidFill>
                  <a:schemeClr val="tx1"/>
                </a:solidFill>
                <a:latin typeface="Times New Roman" panose="02020603050405020304" pitchFamily="18" charset="0"/>
                <a:cs typeface="Times New Roman" panose="02020603050405020304" pitchFamily="18" charset="0"/>
              </a:rPr>
              <a:t>  a Cristo en su casa.</a:t>
            </a:r>
            <a:endParaRPr lang="es-MX" sz="3500" dirty="0">
              <a:solidFill>
                <a:schemeClr val="tx1"/>
              </a:solidFill>
              <a:latin typeface="Times New Roman" panose="02020603050405020304" pitchFamily="18" charset="0"/>
              <a:cs typeface="Times New Roman" panose="02020603050405020304" pitchFamily="18" charset="0"/>
            </a:endParaRPr>
          </a:p>
          <a:p>
            <a:endParaRPr lang="es-MX" dirty="0"/>
          </a:p>
        </p:txBody>
      </p:sp>
      <p:sp>
        <p:nvSpPr>
          <p:cNvPr id="2" name="Rectangle 1">
            <a:extLst>
              <a:ext uri="{FF2B5EF4-FFF2-40B4-BE49-F238E27FC236}">
                <a16:creationId xmlns:a16="http://schemas.microsoft.com/office/drawing/2014/main" id="{DD110433-D240-469B-BB7B-42EA2124456E}"/>
              </a:ext>
            </a:extLst>
          </p:cNvPr>
          <p:cNvSpPr/>
          <p:nvPr/>
        </p:nvSpPr>
        <p:spPr>
          <a:xfrm>
            <a:off x="2743200" y="4800600"/>
            <a:ext cx="1098378" cy="523220"/>
          </a:xfrm>
          <a:prstGeom prst="rect">
            <a:avLst/>
          </a:prstGeom>
          <a:noFill/>
        </p:spPr>
        <p:txBody>
          <a:bodyPr wrap="none" lIns="91440" tIns="45720" rIns="91440" bIns="45720">
            <a:spAutoFit/>
          </a:bodyPr>
          <a:lstStyle/>
          <a:p>
            <a:pPr algn="ctr"/>
            <a:r>
              <a:rPr lang="es-ES" sz="28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acepta</a:t>
            </a:r>
            <a:endParaRPr lang="en-US" sz="28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288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8458200" cy="4953000"/>
          </a:xfrm>
        </p:spPr>
        <p:txBody>
          <a:bodyPr>
            <a:normAutofit fontScale="55000" lnSpcReduction="20000"/>
          </a:bodyPr>
          <a:lstStyle/>
          <a:p>
            <a:pPr algn="l"/>
            <a:r>
              <a:rPr lang="es-ES" sz="4600" dirty="0">
                <a:solidFill>
                  <a:schemeClr val="tx1"/>
                </a:solidFill>
                <a:latin typeface="Times New Roman" panose="02020603050405020304" pitchFamily="18" charset="0"/>
                <a:cs typeface="Times New Roman" panose="02020603050405020304" pitchFamily="18" charset="0"/>
              </a:rPr>
              <a:t>LA SAMARITANA</a:t>
            </a:r>
          </a:p>
          <a:p>
            <a:pPr algn="l"/>
            <a:endParaRPr lang="es-MX" sz="4600" dirty="0">
              <a:solidFill>
                <a:schemeClr val="tx1"/>
              </a:solidFill>
              <a:latin typeface="Times New Roman" panose="02020603050405020304" pitchFamily="18" charset="0"/>
              <a:cs typeface="Times New Roman" panose="02020603050405020304" pitchFamily="18" charset="0"/>
            </a:endParaRPr>
          </a:p>
          <a:p>
            <a:pPr lvl="1" algn="l"/>
            <a:r>
              <a:rPr lang="es-ES" sz="4600" i="1" dirty="0">
                <a:solidFill>
                  <a:schemeClr val="tx1"/>
                </a:solidFill>
                <a:latin typeface="Times New Roman" panose="02020603050405020304" pitchFamily="18" charset="0"/>
                <a:cs typeface="Times New Roman" panose="02020603050405020304" pitchFamily="18" charset="0"/>
              </a:rPr>
              <a:t>“Entonces la mujer dejó su cántaro, y fue a la ciudad, y dijo a los hombres: Venid, ved a un hombre que me ha dicho todo cuanto he hecho. ¿No será éste el Cristo? Entonces salieron de la ciudad, y vinieron a él… Y muchos de los samaritanos de aquella ciudad creyeron en él por la palabra de la mujer, que daba testimonio diciendo: Me dijo todo lo que he hecho.  Entonces vinieron los samaritanos a él y le rogaron que se quedase con ellos; y se quedó allí dos días. Y creyeron muchos más por la palabra de él,” (Juan 4:28-30) </a:t>
            </a:r>
          </a:p>
          <a:p>
            <a:pPr lvl="1" algn="l"/>
            <a:endParaRPr lang="es-MX" sz="4600" dirty="0">
              <a:solidFill>
                <a:schemeClr val="tx1"/>
              </a:solidFill>
              <a:latin typeface="Times New Roman" panose="02020603050405020304" pitchFamily="18" charset="0"/>
              <a:cs typeface="Times New Roman" panose="02020603050405020304" pitchFamily="18" charset="0"/>
            </a:endParaRPr>
          </a:p>
          <a:p>
            <a:pPr lvl="1" algn="l"/>
            <a:r>
              <a:rPr lang="es-ES" sz="4600" dirty="0">
                <a:solidFill>
                  <a:schemeClr val="tx1"/>
                </a:solidFill>
                <a:latin typeface="Times New Roman" panose="02020603050405020304" pitchFamily="18" charset="0"/>
                <a:cs typeface="Times New Roman" panose="02020603050405020304" pitchFamily="18" charset="0"/>
              </a:rPr>
              <a:t>1. La samaritana de inmediata fue y               a Cristo.</a:t>
            </a:r>
            <a:endParaRPr lang="es-MX" sz="4600" dirty="0">
              <a:solidFill>
                <a:schemeClr val="tx1"/>
              </a:solidFill>
              <a:latin typeface="Times New Roman" panose="02020603050405020304" pitchFamily="18" charset="0"/>
              <a:cs typeface="Times New Roman" panose="02020603050405020304" pitchFamily="18" charset="0"/>
            </a:endParaRPr>
          </a:p>
          <a:p>
            <a:endParaRPr lang="es-MX" dirty="0"/>
          </a:p>
        </p:txBody>
      </p:sp>
      <p:sp>
        <p:nvSpPr>
          <p:cNvPr id="2" name="Rectangle 1">
            <a:extLst>
              <a:ext uri="{FF2B5EF4-FFF2-40B4-BE49-F238E27FC236}">
                <a16:creationId xmlns:a16="http://schemas.microsoft.com/office/drawing/2014/main" id="{5A6152F5-10B0-4CB7-ADA1-3011A33949B9}"/>
              </a:ext>
            </a:extLst>
          </p:cNvPr>
          <p:cNvSpPr/>
          <p:nvPr/>
        </p:nvSpPr>
        <p:spPr>
          <a:xfrm>
            <a:off x="5486400" y="4724400"/>
            <a:ext cx="1106392" cy="461665"/>
          </a:xfrm>
          <a:prstGeom prst="rect">
            <a:avLst/>
          </a:prstGeom>
          <a:noFill/>
        </p:spPr>
        <p:txBody>
          <a:bodyPr wrap="none" lIns="91440" tIns="45720" rIns="91440" bIns="45720">
            <a:spAutoFit/>
          </a:bodyPr>
          <a:lstStyle/>
          <a:p>
            <a:pPr algn="ctr"/>
            <a:r>
              <a:rPr lang="es-ES" sz="24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predico</a:t>
            </a:r>
            <a:endParaRPr lang="en-US" sz="24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826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14400"/>
            <a:ext cx="8534400" cy="4495800"/>
          </a:xfrm>
        </p:spPr>
        <p:txBody>
          <a:bodyPr>
            <a:normAutofit/>
          </a:bodyPr>
          <a:lstStyle/>
          <a:p>
            <a:pPr algn="l"/>
            <a:r>
              <a:rPr lang="es-ES" sz="2900" dirty="0">
                <a:solidFill>
                  <a:schemeClr val="tx1"/>
                </a:solidFill>
                <a:latin typeface="Times New Roman" panose="02020603050405020304" pitchFamily="18" charset="0"/>
                <a:cs typeface="Times New Roman" panose="02020603050405020304" pitchFamily="18" charset="0"/>
              </a:rPr>
              <a:t>CORNELIO </a:t>
            </a:r>
          </a:p>
          <a:p>
            <a:pPr algn="l"/>
            <a:endParaRPr lang="es-MX" sz="2900" dirty="0">
              <a:solidFill>
                <a:schemeClr val="tx1"/>
              </a:solidFill>
              <a:latin typeface="Times New Roman" panose="02020603050405020304" pitchFamily="18" charset="0"/>
              <a:cs typeface="Times New Roman" panose="02020603050405020304" pitchFamily="18" charset="0"/>
            </a:endParaRPr>
          </a:p>
          <a:p>
            <a:pPr lvl="1" algn="l"/>
            <a:r>
              <a:rPr lang="es-ES" sz="2500" i="1" dirty="0">
                <a:solidFill>
                  <a:schemeClr val="tx1"/>
                </a:solidFill>
                <a:latin typeface="Times New Roman" panose="02020603050405020304" pitchFamily="18" charset="0"/>
                <a:cs typeface="Times New Roman" panose="02020603050405020304" pitchFamily="18" charset="0"/>
              </a:rPr>
              <a:t>“Al otro día entraron en </a:t>
            </a:r>
            <a:r>
              <a:rPr lang="es-ES" sz="2500" i="1" dirty="0" err="1">
                <a:solidFill>
                  <a:schemeClr val="tx1"/>
                </a:solidFill>
                <a:latin typeface="Times New Roman" panose="02020603050405020304" pitchFamily="18" charset="0"/>
                <a:cs typeface="Times New Roman" panose="02020603050405020304" pitchFamily="18" charset="0"/>
              </a:rPr>
              <a:t>Cesarea</a:t>
            </a:r>
            <a:r>
              <a:rPr lang="es-ES" sz="2500" i="1" dirty="0">
                <a:solidFill>
                  <a:schemeClr val="tx1"/>
                </a:solidFill>
                <a:latin typeface="Times New Roman" panose="02020603050405020304" pitchFamily="18" charset="0"/>
                <a:cs typeface="Times New Roman" panose="02020603050405020304" pitchFamily="18" charset="0"/>
              </a:rPr>
              <a:t>. Y Cornelio los estaba esperando, habiendo convocado a sus parientes y amigos más íntimos.”(Hechos 10:24) </a:t>
            </a:r>
          </a:p>
          <a:p>
            <a:pPr algn="l"/>
            <a:r>
              <a:rPr lang="es-ES" sz="2900" i="1" dirty="0">
                <a:solidFill>
                  <a:schemeClr val="tx1"/>
                </a:solidFill>
                <a:latin typeface="Times New Roman" panose="02020603050405020304" pitchFamily="18" charset="0"/>
                <a:cs typeface="Times New Roman" panose="02020603050405020304" pitchFamily="18" charset="0"/>
              </a:rPr>
              <a:t> </a:t>
            </a:r>
            <a:endParaRPr lang="es-MX" sz="2900" dirty="0">
              <a:solidFill>
                <a:schemeClr val="tx1"/>
              </a:solidFill>
              <a:latin typeface="Times New Roman" panose="02020603050405020304" pitchFamily="18" charset="0"/>
              <a:cs typeface="Times New Roman" panose="02020603050405020304" pitchFamily="18" charset="0"/>
            </a:endParaRPr>
          </a:p>
          <a:p>
            <a:pPr lvl="1" algn="l"/>
            <a:r>
              <a:rPr lang="es-ES" sz="2500" dirty="0">
                <a:solidFill>
                  <a:schemeClr val="tx1"/>
                </a:solidFill>
                <a:latin typeface="Times New Roman" panose="02020603050405020304" pitchFamily="18" charset="0"/>
                <a:cs typeface="Times New Roman" panose="02020603050405020304" pitchFamily="18" charset="0"/>
              </a:rPr>
              <a:t>1. Cornelio invito a parientes y amigos a</a:t>
            </a:r>
            <a:r>
              <a:rPr lang="es-ES" sz="2500" dirty="0">
                <a:solidFill>
                  <a:srgbClr val="800000"/>
                </a:solidFill>
                <a:latin typeface="Times New Roman" panose="02020603050405020304" pitchFamily="18" charset="0"/>
                <a:cs typeface="Times New Roman" panose="02020603050405020304" pitchFamily="18" charset="0"/>
              </a:rPr>
              <a:t>               </a:t>
            </a:r>
            <a:r>
              <a:rPr lang="es-ES" sz="2500" dirty="0">
                <a:solidFill>
                  <a:schemeClr val="tx1"/>
                </a:solidFill>
                <a:latin typeface="Times New Roman" panose="02020603050405020304" pitchFamily="18" charset="0"/>
                <a:cs typeface="Times New Roman" panose="02020603050405020304" pitchFamily="18" charset="0"/>
              </a:rPr>
              <a:t> de Jesús. </a:t>
            </a:r>
            <a:endParaRPr lang="es-MX" sz="2500" dirty="0">
              <a:solidFill>
                <a:schemeClr val="tx1"/>
              </a:solidFill>
              <a:latin typeface="Times New Roman" panose="02020603050405020304" pitchFamily="18" charset="0"/>
              <a:cs typeface="Times New Roman" panose="02020603050405020304" pitchFamily="18" charset="0"/>
            </a:endParaRPr>
          </a:p>
          <a:p>
            <a:endParaRPr lang="es-MX" dirty="0"/>
          </a:p>
        </p:txBody>
      </p:sp>
      <p:sp>
        <p:nvSpPr>
          <p:cNvPr id="5" name="Rectangle 4">
            <a:extLst>
              <a:ext uri="{FF2B5EF4-FFF2-40B4-BE49-F238E27FC236}">
                <a16:creationId xmlns:a16="http://schemas.microsoft.com/office/drawing/2014/main" id="{170429CC-5100-4EA5-B3EC-71A6158AA836}"/>
              </a:ext>
            </a:extLst>
          </p:cNvPr>
          <p:cNvSpPr/>
          <p:nvPr/>
        </p:nvSpPr>
        <p:spPr>
          <a:xfrm>
            <a:off x="6019800" y="3733800"/>
            <a:ext cx="1260280" cy="461665"/>
          </a:xfrm>
          <a:prstGeom prst="rect">
            <a:avLst/>
          </a:prstGeom>
          <a:noFill/>
        </p:spPr>
        <p:txBody>
          <a:bodyPr wrap="none" lIns="91440" tIns="45720" rIns="91440" bIns="45720">
            <a:spAutoFit/>
          </a:bodyPr>
          <a:lstStyle/>
          <a:p>
            <a:pPr algn="ctr"/>
            <a:r>
              <a:rPr lang="es-ES" sz="24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escuchar</a:t>
            </a:r>
            <a:endParaRPr lang="en-US" sz="24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200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838200"/>
            <a:ext cx="8153400" cy="5029200"/>
          </a:xfrm>
        </p:spPr>
        <p:txBody>
          <a:bodyPr>
            <a:normAutofit fontScale="92500" lnSpcReduction="10000"/>
          </a:bodyPr>
          <a:lstStyle/>
          <a:p>
            <a:pPr algn="l"/>
            <a:r>
              <a:rPr lang="es-ES" dirty="0">
                <a:solidFill>
                  <a:schemeClr val="tx1"/>
                </a:solidFill>
                <a:latin typeface="Times New Roman" panose="02020603050405020304" pitchFamily="18" charset="0"/>
                <a:cs typeface="Times New Roman" panose="02020603050405020304" pitchFamily="18" charset="0"/>
              </a:rPr>
              <a:t>LIDIA</a:t>
            </a:r>
            <a:r>
              <a:rPr lang="es-ES" i="1" dirty="0">
                <a:solidFill>
                  <a:schemeClr val="tx1"/>
                </a:solidFill>
                <a:latin typeface="Times New Roman" panose="02020603050405020304" pitchFamily="18" charset="0"/>
                <a:cs typeface="Times New Roman" panose="02020603050405020304" pitchFamily="18" charset="0"/>
              </a:rPr>
              <a:t> </a:t>
            </a:r>
          </a:p>
          <a:p>
            <a:pPr algn="l"/>
            <a:endParaRPr lang="es-MX" sz="1300" dirty="0">
              <a:solidFill>
                <a:schemeClr val="tx1"/>
              </a:solidFill>
            </a:endParaRPr>
          </a:p>
          <a:p>
            <a:pPr lvl="1" algn="l"/>
            <a:r>
              <a:rPr lang="es-ES" i="1" dirty="0">
                <a:solidFill>
                  <a:schemeClr val="tx1"/>
                </a:solidFill>
              </a:rPr>
              <a:t>“Entonces una mujer llamada Lidia, vendedora de púrpura, de la ciudad de </a:t>
            </a:r>
            <a:r>
              <a:rPr lang="es-ES" i="1" dirty="0" err="1">
                <a:solidFill>
                  <a:schemeClr val="tx1"/>
                </a:solidFill>
              </a:rPr>
              <a:t>Tiatira</a:t>
            </a:r>
            <a:r>
              <a:rPr lang="es-ES" i="1" dirty="0">
                <a:solidFill>
                  <a:schemeClr val="tx1"/>
                </a:solidFill>
              </a:rPr>
              <a:t>, que adoraba a Dios, estaba oyendo; y el Señor abrió el corazón de ella para que estuviese atenta a lo que Pablo decía. Y cuando fue bautizada, y su familia, nos rogó diciendo: Si habéis juzgado que yo sea fiel al Señor, entrad en mi casa, y posad. Y nos obligó a quedarnos.”  (Hechos 16:14-15) </a:t>
            </a:r>
          </a:p>
          <a:p>
            <a:pPr lvl="1" algn="l"/>
            <a:r>
              <a:rPr lang="es-ES" i="1" dirty="0">
                <a:solidFill>
                  <a:schemeClr val="tx1"/>
                </a:solidFill>
              </a:rPr>
              <a:t> </a:t>
            </a:r>
            <a:endParaRPr lang="es-MX" dirty="0">
              <a:solidFill>
                <a:schemeClr val="tx1"/>
              </a:solidFill>
            </a:endParaRPr>
          </a:p>
          <a:p>
            <a:pPr marL="971550" lvl="1" indent="-514350" algn="l">
              <a:buFont typeface="+mj-lt"/>
              <a:buAutoNum type="arabicPeriod"/>
            </a:pPr>
            <a:r>
              <a:rPr lang="es-ES" dirty="0">
                <a:solidFill>
                  <a:schemeClr val="tx1"/>
                </a:solidFill>
              </a:rPr>
              <a:t>Dios             los corazones de los hijos de paz. </a:t>
            </a:r>
            <a:endParaRPr lang="es-MX" dirty="0">
              <a:solidFill>
                <a:schemeClr val="tx1"/>
              </a:solidFill>
            </a:endParaRPr>
          </a:p>
          <a:p>
            <a:pPr marL="971550" lvl="1" indent="-514350" algn="l">
              <a:buFont typeface="+mj-lt"/>
              <a:buAutoNum type="arabicPeriod"/>
            </a:pPr>
            <a:r>
              <a:rPr lang="es-ES" dirty="0">
                <a:solidFill>
                  <a:schemeClr val="tx1"/>
                </a:solidFill>
              </a:rPr>
              <a:t>Los hijos de paz persisten en recibirte en casa como hizo Lidia. </a:t>
            </a:r>
            <a:endParaRPr lang="es-MX" dirty="0">
              <a:solidFill>
                <a:schemeClr val="tx1"/>
              </a:solidFill>
            </a:endParaRPr>
          </a:p>
          <a:p>
            <a:endParaRPr lang="es-MX" dirty="0"/>
          </a:p>
        </p:txBody>
      </p:sp>
      <p:sp>
        <p:nvSpPr>
          <p:cNvPr id="2" name="Rectangle 1">
            <a:extLst>
              <a:ext uri="{FF2B5EF4-FFF2-40B4-BE49-F238E27FC236}">
                <a16:creationId xmlns:a16="http://schemas.microsoft.com/office/drawing/2014/main" id="{B00B8C33-6294-493D-A95D-4D9B7CC1B0F3}"/>
              </a:ext>
            </a:extLst>
          </p:cNvPr>
          <p:cNvSpPr/>
          <p:nvPr/>
        </p:nvSpPr>
        <p:spPr>
          <a:xfrm>
            <a:off x="2133600" y="4419600"/>
            <a:ext cx="843564" cy="523220"/>
          </a:xfrm>
          <a:prstGeom prst="rect">
            <a:avLst/>
          </a:prstGeom>
          <a:noFill/>
        </p:spPr>
        <p:txBody>
          <a:bodyPr wrap="none" lIns="91440" tIns="45720" rIns="91440" bIns="45720">
            <a:spAutoFit/>
          </a:bodyPr>
          <a:lstStyle/>
          <a:p>
            <a:pPr algn="ctr"/>
            <a:r>
              <a:rPr lang="es-ES" sz="2800" b="0" u="sng" cap="none" spc="0" dirty="0">
                <a:ln w="0"/>
                <a:solidFill>
                  <a:srgbClr val="800000"/>
                </a:solidFill>
                <a:effectLst>
                  <a:outerShdw blurRad="38100" dist="19050" dir="2700000" algn="tl" rotWithShape="0">
                    <a:schemeClr val="dk1">
                      <a:alpha val="40000"/>
                    </a:schemeClr>
                  </a:outerShdw>
                </a:effectLst>
              </a:rPr>
              <a:t>abre</a:t>
            </a:r>
            <a:endParaRPr lang="en-US" sz="28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44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1371600"/>
          </a:xfrm>
        </p:spPr>
        <p:txBody>
          <a:bodyPr>
            <a:normAutofit fontScale="90000"/>
          </a:bodyPr>
          <a:lstStyle/>
          <a:p>
            <a:pPr algn="l"/>
            <a:r>
              <a:rPr lang="es-ES" sz="2800" b="1" dirty="0">
                <a:latin typeface="Times New Roman" panose="02020603050405020304" pitchFamily="18" charset="0"/>
                <a:cs typeface="Times New Roman" panose="02020603050405020304" pitchFamily="18" charset="0"/>
              </a:rPr>
              <a:t>3. COMO ORAR POR NUEVOS OBREROS-PLAN JERICO </a:t>
            </a:r>
            <a:br>
              <a:rPr lang="es-MX" dirty="0"/>
            </a:br>
            <a:endParaRPr lang="es-MX" dirty="0"/>
          </a:p>
        </p:txBody>
      </p:sp>
      <p:sp>
        <p:nvSpPr>
          <p:cNvPr id="3" name="Subtitle 2"/>
          <p:cNvSpPr>
            <a:spLocks noGrp="1"/>
          </p:cNvSpPr>
          <p:nvPr>
            <p:ph type="subTitle" idx="1"/>
          </p:nvPr>
        </p:nvSpPr>
        <p:spPr>
          <a:xfrm>
            <a:off x="476250" y="1752600"/>
            <a:ext cx="8420100" cy="4572000"/>
          </a:xfrm>
        </p:spPr>
        <p:txBody>
          <a:bodyPr>
            <a:normAutofit/>
          </a:bodyPr>
          <a:lstStyle/>
          <a:p>
            <a:pPr algn="l"/>
            <a:r>
              <a:rPr lang="es-MX" sz="2400" dirty="0">
                <a:solidFill>
                  <a:schemeClr val="tx1"/>
                </a:solidFill>
                <a:latin typeface="Times New Roman" panose="02020603050405020304" pitchFamily="18" charset="0"/>
                <a:cs typeface="Times New Roman" panose="02020603050405020304" pitchFamily="18" charset="0"/>
              </a:rPr>
              <a:t>A. CONTINUA, SELECIONA TU PLAN JERICO </a:t>
            </a:r>
          </a:p>
          <a:p>
            <a:pPr lvl="1" algn="l"/>
            <a:r>
              <a:rPr lang="es-MX" sz="2400" dirty="0">
                <a:solidFill>
                  <a:schemeClr val="tx1"/>
                </a:solidFill>
                <a:latin typeface="Times New Roman" panose="02020603050405020304" pitchFamily="18" charset="0"/>
                <a:cs typeface="Times New Roman" panose="02020603050405020304" pitchFamily="18" charset="0"/>
              </a:rPr>
              <a:t>•	DEO (diagrama DEO)</a:t>
            </a:r>
          </a:p>
          <a:p>
            <a:pPr lvl="2" algn="l"/>
            <a:r>
              <a:rPr lang="es-MX" dirty="0">
                <a:solidFill>
                  <a:schemeClr val="tx1"/>
                </a:solidFill>
                <a:latin typeface="Times New Roman" panose="02020603050405020304" pitchFamily="18" charset="0"/>
                <a:cs typeface="Times New Roman" panose="02020603050405020304" pitchFamily="18" charset="0"/>
              </a:rPr>
              <a:t>1.	Discipulado </a:t>
            </a:r>
          </a:p>
          <a:p>
            <a:pPr lvl="2" algn="l"/>
            <a:r>
              <a:rPr lang="es-MX" dirty="0">
                <a:solidFill>
                  <a:schemeClr val="tx1"/>
                </a:solidFill>
                <a:latin typeface="Times New Roman" panose="02020603050405020304" pitchFamily="18" charset="0"/>
                <a:cs typeface="Times New Roman" panose="02020603050405020304" pitchFamily="18" charset="0"/>
              </a:rPr>
              <a:t>2.	Evangelismo</a:t>
            </a:r>
          </a:p>
          <a:p>
            <a:pPr lvl="2" algn="l"/>
            <a:r>
              <a:rPr lang="es-MX" dirty="0">
                <a:solidFill>
                  <a:schemeClr val="tx1"/>
                </a:solidFill>
                <a:latin typeface="Times New Roman" panose="02020603050405020304" pitchFamily="18" charset="0"/>
                <a:cs typeface="Times New Roman" panose="02020603050405020304" pitchFamily="18" charset="0"/>
              </a:rPr>
              <a:t>3.	Oración </a:t>
            </a:r>
          </a:p>
          <a:p>
            <a:pPr algn="l"/>
            <a:r>
              <a:rPr lang="es-MX" sz="2400" dirty="0">
                <a:solidFill>
                  <a:schemeClr val="tx1"/>
                </a:solidFill>
                <a:latin typeface="Times New Roman" panose="02020603050405020304" pitchFamily="18" charset="0"/>
                <a:cs typeface="Times New Roman" panose="02020603050405020304" pitchFamily="18" charset="0"/>
              </a:rPr>
              <a:t>B.  SIENTA METAS: DESARROLLA COMUNIDADES (FORMA DE COMUNIDADES)</a:t>
            </a:r>
          </a:p>
          <a:p>
            <a:pPr algn="l"/>
            <a:r>
              <a:rPr lang="es-MX" sz="2400" dirty="0">
                <a:solidFill>
                  <a:schemeClr val="tx1"/>
                </a:solidFill>
                <a:latin typeface="Times New Roman" panose="02020603050405020304" pitchFamily="18" charset="0"/>
                <a:cs typeface="Times New Roman" panose="02020603050405020304" pitchFamily="18" charset="0"/>
              </a:rPr>
              <a:t> </a:t>
            </a:r>
          </a:p>
          <a:p>
            <a:endParaRPr lang="es-MX" dirty="0"/>
          </a:p>
        </p:txBody>
      </p:sp>
    </p:spTree>
    <p:extLst>
      <p:ext uri="{BB962C8B-B14F-4D97-AF65-F5344CB8AC3E}">
        <p14:creationId xmlns:p14="http://schemas.microsoft.com/office/powerpoint/2010/main" val="19411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2"/>
            <a:ext cx="7772400" cy="1470025"/>
          </a:xfrm>
        </p:spPr>
        <p:txBody>
          <a:bodyPr>
            <a:normAutofit/>
          </a:bodyPr>
          <a:lstStyle/>
          <a:p>
            <a:r>
              <a:rPr lang="es-MX" sz="3200" b="1" dirty="0">
                <a:solidFill>
                  <a:schemeClr val="bg1"/>
                </a:solidFill>
                <a:effectLst>
                  <a:outerShdw blurRad="38100" dist="38100" dir="2700000" algn="tl">
                    <a:srgbClr val="000000">
                      <a:alpha val="43137"/>
                    </a:srgbClr>
                  </a:outerShdw>
                </a:effectLst>
              </a:rPr>
              <a:t>1. COMIENZA, ENTRA EN ORACION</a:t>
            </a:r>
            <a:br>
              <a:rPr lang="es-MX" sz="3600" b="1" dirty="0">
                <a:effectLst>
                  <a:outerShdw blurRad="38100" dist="38100" dir="2700000" algn="tl">
                    <a:srgbClr val="000000">
                      <a:alpha val="43137"/>
                    </a:srgbClr>
                  </a:outerShdw>
                </a:effectLst>
              </a:rPr>
            </a:br>
            <a:endParaRPr lang="es-MX"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28600" y="990600"/>
            <a:ext cx="8458200" cy="4419600"/>
          </a:xfrm>
        </p:spPr>
        <p:txBody>
          <a:bodyPr>
            <a:normAutofit/>
          </a:bodyPr>
          <a:lstStyle/>
          <a:p>
            <a:pPr marL="514350" indent="-514350">
              <a:buAutoNum type="alphaUcPeriod"/>
            </a:pPr>
            <a:r>
              <a:rPr lang="es-SV" sz="2800" dirty="0">
                <a:solidFill>
                  <a:schemeClr val="tx1"/>
                </a:solidFill>
              </a:rPr>
              <a:t>Seis Elementos de Discipulado -Lucas 9:1-6; 10:1-9</a:t>
            </a:r>
          </a:p>
          <a:p>
            <a:pPr marL="971550" lvl="1" indent="-514350">
              <a:buAutoNum type="alphaUcPeriod"/>
            </a:pPr>
            <a:endParaRPr lang="es-SV" sz="2400" dirty="0">
              <a:solidFill>
                <a:schemeClr val="tx1"/>
              </a:solidFill>
            </a:endParaRPr>
          </a:p>
          <a:p>
            <a:pPr marL="1428750" lvl="2" indent="-514350" algn="l">
              <a:buFont typeface="+mj-lt"/>
              <a:buAutoNum type="arabicPeriod"/>
            </a:pPr>
            <a:r>
              <a:rPr lang="es-SV" dirty="0">
                <a:solidFill>
                  <a:schemeClr val="tx1"/>
                </a:solidFill>
              </a:rPr>
              <a:t>Rogad-ora </a:t>
            </a:r>
            <a:endParaRPr lang="es-MX" dirty="0">
              <a:solidFill>
                <a:schemeClr val="tx1"/>
              </a:solidFill>
            </a:endParaRPr>
          </a:p>
          <a:p>
            <a:pPr marL="1428750" lvl="2" indent="-514350" algn="l">
              <a:buFont typeface="+mj-lt"/>
              <a:buAutoNum type="arabicPeriod"/>
            </a:pPr>
            <a:r>
              <a:rPr lang="es-SV" dirty="0">
                <a:solidFill>
                  <a:schemeClr val="tx1"/>
                </a:solidFill>
              </a:rPr>
              <a:t>Id, encárnate</a:t>
            </a:r>
            <a:endParaRPr lang="es-MX" dirty="0">
              <a:solidFill>
                <a:schemeClr val="tx1"/>
              </a:solidFill>
            </a:endParaRPr>
          </a:p>
          <a:p>
            <a:pPr marL="1428750" lvl="2" indent="-514350" algn="l">
              <a:buFont typeface="+mj-lt"/>
              <a:buAutoNum type="arabicPeriod"/>
            </a:pPr>
            <a:r>
              <a:rPr lang="es-SV" dirty="0">
                <a:solidFill>
                  <a:schemeClr val="tx1"/>
                </a:solidFill>
              </a:rPr>
              <a:t>Hay un costo, súfrelo</a:t>
            </a:r>
            <a:endParaRPr lang="es-MX" dirty="0">
              <a:solidFill>
                <a:schemeClr val="tx1"/>
              </a:solidFill>
            </a:endParaRPr>
          </a:p>
          <a:p>
            <a:pPr marL="1428750" lvl="2" indent="-514350" algn="l">
              <a:buFont typeface="+mj-lt"/>
              <a:buAutoNum type="arabicPeriod"/>
            </a:pPr>
            <a:r>
              <a:rPr lang="es-SV" dirty="0">
                <a:solidFill>
                  <a:schemeClr val="tx1"/>
                </a:solidFill>
              </a:rPr>
              <a:t>No saludes, no pierdas tiempo</a:t>
            </a:r>
            <a:endParaRPr lang="es-MX" dirty="0">
              <a:solidFill>
                <a:schemeClr val="tx1"/>
              </a:solidFill>
            </a:endParaRPr>
          </a:p>
          <a:p>
            <a:pPr marL="1428750" lvl="2" indent="-514350" algn="l">
              <a:buFont typeface="+mj-lt"/>
              <a:buAutoNum type="arabicPeriod"/>
            </a:pPr>
            <a:r>
              <a:rPr lang="es-SV" dirty="0">
                <a:solidFill>
                  <a:schemeClr val="tx1"/>
                </a:solidFill>
              </a:rPr>
              <a:t>Busca hijos de paz, trabaja solo con hijos de paz </a:t>
            </a:r>
            <a:endParaRPr lang="es-MX" dirty="0">
              <a:solidFill>
                <a:schemeClr val="tx1"/>
              </a:solidFill>
            </a:endParaRPr>
          </a:p>
          <a:p>
            <a:pPr marL="1428750" lvl="2" indent="-514350" algn="l">
              <a:buFont typeface="+mj-lt"/>
              <a:buAutoNum type="arabicPeriod"/>
            </a:pPr>
            <a:r>
              <a:rPr lang="es-SV" dirty="0">
                <a:solidFill>
                  <a:schemeClr val="tx1"/>
                </a:solidFill>
              </a:rPr>
              <a:t>Quédate en casa de paz, hazla un centro de discipulado  </a:t>
            </a:r>
            <a:endParaRPr lang="es-MX" dirty="0">
              <a:solidFill>
                <a:schemeClr val="tx1"/>
              </a:solidFill>
            </a:endParaRPr>
          </a:p>
          <a:p>
            <a:pPr marL="514350" indent="-514350">
              <a:buAutoNum type="alphaUcPeriod"/>
            </a:pPr>
            <a:endParaRPr lang="es-MX" sz="2800" dirty="0">
              <a:solidFill>
                <a:schemeClr val="tx1"/>
              </a:solidFill>
            </a:endParaRPr>
          </a:p>
          <a:p>
            <a:endParaRPr lang="es-MX" dirty="0"/>
          </a:p>
        </p:txBody>
      </p:sp>
    </p:spTree>
    <p:extLst>
      <p:ext uri="{BB962C8B-B14F-4D97-AF65-F5344CB8AC3E}">
        <p14:creationId xmlns:p14="http://schemas.microsoft.com/office/powerpoint/2010/main" val="351418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heel(1)">
                                      <p:cBhvr>
                                        <p:cTn id="14" dur="2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6400" y="876300"/>
            <a:ext cx="4419600" cy="5105400"/>
          </a:xfrm>
          <a:prstGeom prst="rect">
            <a:avLst/>
          </a:prstGeom>
        </p:spPr>
      </p:pic>
    </p:spTree>
    <p:extLst>
      <p:ext uri="{BB962C8B-B14F-4D97-AF65-F5344CB8AC3E}">
        <p14:creationId xmlns:p14="http://schemas.microsoft.com/office/powerpoint/2010/main" val="204040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914400"/>
            <a:ext cx="8229600" cy="4419600"/>
          </a:xfrm>
        </p:spPr>
        <p:txBody>
          <a:bodyPr>
            <a:normAutofit/>
          </a:bodyPr>
          <a:lstStyle/>
          <a:p>
            <a:pPr algn="l"/>
            <a:r>
              <a:rPr lang="es-MX" b="1" dirty="0">
                <a:solidFill>
                  <a:schemeClr val="tx1"/>
                </a:solidFill>
              </a:rPr>
              <a:t>C. PLAN JERICO-COMO ORAR</a:t>
            </a:r>
          </a:p>
          <a:p>
            <a:pPr algn="l"/>
            <a:endParaRPr lang="es-MX" b="1" dirty="0">
              <a:solidFill>
                <a:schemeClr val="tx1"/>
              </a:solidFill>
            </a:endParaRPr>
          </a:p>
          <a:p>
            <a:endParaRPr lang="es-MX" dirty="0"/>
          </a:p>
        </p:txBody>
      </p:sp>
      <p:pic>
        <p:nvPicPr>
          <p:cNvPr id="2" name="Picture 1">
            <a:extLst>
              <a:ext uri="{FF2B5EF4-FFF2-40B4-BE49-F238E27FC236}">
                <a16:creationId xmlns:a16="http://schemas.microsoft.com/office/drawing/2014/main" id="{DBCE6BCD-75DD-4A64-8A2B-9867AEDF8C78}"/>
              </a:ext>
            </a:extLst>
          </p:cNvPr>
          <p:cNvPicPr>
            <a:picLocks noChangeAspect="1"/>
          </p:cNvPicPr>
          <p:nvPr/>
        </p:nvPicPr>
        <p:blipFill>
          <a:blip r:embed="rId2"/>
          <a:stretch>
            <a:fillRect/>
          </a:stretch>
        </p:blipFill>
        <p:spPr>
          <a:xfrm>
            <a:off x="990600" y="2209800"/>
            <a:ext cx="7315200" cy="2743200"/>
          </a:xfrm>
          <a:prstGeom prst="rect">
            <a:avLst/>
          </a:prstGeom>
        </p:spPr>
      </p:pic>
    </p:spTree>
    <p:extLst>
      <p:ext uri="{BB962C8B-B14F-4D97-AF65-F5344CB8AC3E}">
        <p14:creationId xmlns:p14="http://schemas.microsoft.com/office/powerpoint/2010/main" val="282687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19200"/>
            <a:ext cx="8229600" cy="4419600"/>
          </a:xfrm>
        </p:spPr>
        <p:txBody>
          <a:bodyPr>
            <a:normAutofit/>
          </a:bodyPr>
          <a:lstStyle/>
          <a:p>
            <a:pPr lvl="1" algn="l"/>
            <a:r>
              <a:rPr lang="es-ES" i="1" dirty="0">
                <a:solidFill>
                  <a:schemeClr val="tx1"/>
                </a:solidFill>
              </a:rPr>
              <a:t>“Y les decía: La mies a la verdad es mucha, más los obreros pocos; por tanto, rogad al Señor de la mies que envíe obreros a su mies.” (Lucas 10:2)</a:t>
            </a:r>
          </a:p>
          <a:p>
            <a:pPr lvl="1" algn="l"/>
            <a:endParaRPr lang="es-MX" dirty="0">
              <a:solidFill>
                <a:schemeClr val="tx1"/>
              </a:solidFill>
            </a:endParaRPr>
          </a:p>
          <a:p>
            <a:pPr lvl="1" algn="l"/>
            <a:r>
              <a:rPr lang="es-ES" dirty="0">
                <a:solidFill>
                  <a:schemeClr val="tx1"/>
                </a:solidFill>
                <a:latin typeface="Times New Roman" panose="02020603050405020304" pitchFamily="18" charset="0"/>
                <a:cs typeface="Times New Roman" panose="02020603050405020304" pitchFamily="18" charset="0"/>
              </a:rPr>
              <a:t>1. Cristo nos manda a            por nuevos obreros.</a:t>
            </a:r>
            <a:endParaRPr lang="es-MX" dirty="0">
              <a:solidFill>
                <a:schemeClr val="tx1"/>
              </a:solidFill>
              <a:latin typeface="Times New Roman" panose="02020603050405020304" pitchFamily="18" charset="0"/>
              <a:cs typeface="Times New Roman" panose="02020603050405020304" pitchFamily="18" charset="0"/>
            </a:endParaRPr>
          </a:p>
          <a:p>
            <a:pPr algn="l"/>
            <a:r>
              <a:rPr lang="es-ES" dirty="0">
                <a:solidFill>
                  <a:schemeClr val="tx1"/>
                </a:solidFill>
              </a:rPr>
              <a:t> </a:t>
            </a:r>
            <a:endParaRPr lang="es-MX" dirty="0">
              <a:solidFill>
                <a:schemeClr val="tx1"/>
              </a:solidFill>
            </a:endParaRPr>
          </a:p>
          <a:p>
            <a:endParaRPr lang="es-MX" dirty="0"/>
          </a:p>
        </p:txBody>
      </p:sp>
      <p:sp>
        <p:nvSpPr>
          <p:cNvPr id="5" name="Rectangle 4">
            <a:extLst>
              <a:ext uri="{FF2B5EF4-FFF2-40B4-BE49-F238E27FC236}">
                <a16:creationId xmlns:a16="http://schemas.microsoft.com/office/drawing/2014/main" id="{77B0AF40-E598-492E-A913-A52358FBC8E9}"/>
              </a:ext>
            </a:extLst>
          </p:cNvPr>
          <p:cNvSpPr/>
          <p:nvPr/>
        </p:nvSpPr>
        <p:spPr>
          <a:xfrm>
            <a:off x="4046856" y="3048000"/>
            <a:ext cx="1050288" cy="584775"/>
          </a:xfrm>
          <a:prstGeom prst="rect">
            <a:avLst/>
          </a:prstGeom>
          <a:noFill/>
        </p:spPr>
        <p:txBody>
          <a:bodyPr wrap="none" lIns="91440" tIns="45720" rIns="91440" bIns="45720">
            <a:spAutoFit/>
          </a:bodyPr>
          <a:lstStyle/>
          <a:p>
            <a:pPr algn="ctr"/>
            <a:r>
              <a:rPr lang="es-ES"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rogar</a:t>
            </a:r>
            <a:endParaRPr lang="en-US" sz="32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7433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143000"/>
            <a:ext cx="8382000" cy="4495800"/>
          </a:xfrm>
        </p:spPr>
        <p:txBody>
          <a:bodyPr>
            <a:normAutofit/>
          </a:bodyPr>
          <a:lstStyle/>
          <a:p>
            <a:pPr lvl="0" algn="l"/>
            <a:r>
              <a:rPr lang="es-ES" dirty="0">
                <a:solidFill>
                  <a:schemeClr val="tx1"/>
                </a:solidFill>
                <a:latin typeface="Times New Roman" panose="02020603050405020304" pitchFamily="18" charset="0"/>
                <a:cs typeface="Times New Roman" panose="02020603050405020304" pitchFamily="18" charset="0"/>
              </a:rPr>
              <a:t>D. ES DIOS QUIEN ABRE PUERTAS</a:t>
            </a:r>
            <a:endParaRPr lang="es-MX"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ES" sz="3200" dirty="0">
                <a:solidFill>
                  <a:schemeClr val="tx1"/>
                </a:solidFill>
                <a:latin typeface="Times New Roman" panose="02020603050405020304" pitchFamily="18" charset="0"/>
                <a:cs typeface="Times New Roman" panose="02020603050405020304" pitchFamily="18" charset="0"/>
              </a:rPr>
              <a:t>Cristo nos manda a que oremos </a:t>
            </a:r>
            <a:endParaRPr lang="es-MX" sz="3200"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ES" sz="3200" dirty="0">
                <a:solidFill>
                  <a:schemeClr val="tx1"/>
                </a:solidFill>
                <a:latin typeface="Times New Roman" panose="02020603050405020304" pitchFamily="18" charset="0"/>
                <a:cs typeface="Times New Roman" panose="02020603050405020304" pitchFamily="18" charset="0"/>
              </a:rPr>
              <a:t>Plan Jericó-es dejar que Dios haga la guerra por nosotros -Josué 6:1-5 </a:t>
            </a:r>
            <a:endParaRPr lang="es-MX" sz="3200" dirty="0">
              <a:solidFill>
                <a:schemeClr val="tx1"/>
              </a:solidFill>
              <a:latin typeface="Times New Roman" panose="02020603050405020304" pitchFamily="18" charset="0"/>
              <a:cs typeface="Times New Roman" panose="02020603050405020304" pitchFamily="18" charset="0"/>
            </a:endParaRPr>
          </a:p>
          <a:p>
            <a:pPr marL="1428750" lvl="2" indent="-514350" algn="l">
              <a:buFont typeface="+mj-lt"/>
              <a:buAutoNum type="arabicPeriod"/>
            </a:pPr>
            <a:r>
              <a:rPr lang="es-ES" sz="3200" dirty="0">
                <a:solidFill>
                  <a:schemeClr val="tx1"/>
                </a:solidFill>
                <a:latin typeface="Times New Roman" panose="02020603050405020304" pitchFamily="18" charset="0"/>
                <a:cs typeface="Times New Roman" panose="02020603050405020304" pitchFamily="18" charset="0"/>
              </a:rPr>
              <a:t>La acción de rodear la ciudad de Jericó sin hacer nada más, es un acto de </a:t>
            </a:r>
            <a:r>
              <a:rPr lang="es-ES" sz="3200" u="sng" dirty="0">
                <a:solidFill>
                  <a:schemeClr val="bg1"/>
                </a:solidFill>
                <a:latin typeface="Times New Roman" panose="02020603050405020304" pitchFamily="18" charset="0"/>
                <a:cs typeface="Times New Roman" panose="02020603050405020304" pitchFamily="18" charset="0"/>
              </a:rPr>
              <a:t>FE</a:t>
            </a:r>
            <a:r>
              <a:rPr lang="es-ES" sz="3200" dirty="0">
                <a:solidFill>
                  <a:schemeClr val="bg1"/>
                </a:solidFill>
                <a:latin typeface="Times New Roman" panose="02020603050405020304" pitchFamily="18" charset="0"/>
                <a:cs typeface="Times New Roman" panose="02020603050405020304" pitchFamily="18" charset="0"/>
              </a:rPr>
              <a:t>.</a:t>
            </a:r>
            <a:endParaRPr lang="es-MX" sz="3200" dirty="0">
              <a:solidFill>
                <a:schemeClr val="bg1"/>
              </a:solidFill>
              <a:latin typeface="Times New Roman" panose="02020603050405020304" pitchFamily="18" charset="0"/>
              <a:cs typeface="Times New Roman" panose="02020603050405020304" pitchFamily="18" charset="0"/>
            </a:endParaRPr>
          </a:p>
          <a:p>
            <a:pPr marL="1428750" lvl="2" indent="-514350" algn="l">
              <a:buFont typeface="+mj-lt"/>
              <a:buAutoNum type="arabicPeriod"/>
            </a:pPr>
            <a:r>
              <a:rPr lang="es-ES" sz="3200" dirty="0">
                <a:solidFill>
                  <a:schemeClr val="tx1"/>
                </a:solidFill>
                <a:latin typeface="Times New Roman" panose="02020603050405020304" pitchFamily="18" charset="0"/>
                <a:cs typeface="Times New Roman" panose="02020603050405020304" pitchFamily="18" charset="0"/>
              </a:rPr>
              <a:t>Cuando oras Dios hará la             por ti. </a:t>
            </a:r>
            <a:endParaRPr lang="es-MX" sz="3200" dirty="0">
              <a:solidFill>
                <a:schemeClr val="tx1"/>
              </a:solidFill>
              <a:latin typeface="Times New Roman" panose="02020603050405020304" pitchFamily="18" charset="0"/>
              <a:cs typeface="Times New Roman" panose="02020603050405020304" pitchFamily="18" charset="0"/>
            </a:endParaRPr>
          </a:p>
          <a:p>
            <a:endParaRPr lang="es-MX"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37F7849-D4A5-431B-8E01-B6A6887C78ED}"/>
              </a:ext>
            </a:extLst>
          </p:cNvPr>
          <p:cNvSpPr/>
          <p:nvPr/>
        </p:nvSpPr>
        <p:spPr>
          <a:xfrm>
            <a:off x="7315200" y="3886200"/>
            <a:ext cx="867545" cy="584775"/>
          </a:xfrm>
          <a:prstGeom prst="rect">
            <a:avLst/>
          </a:prstGeom>
          <a:noFill/>
        </p:spPr>
        <p:txBody>
          <a:bodyPr wrap="none" lIns="91440" tIns="45720" rIns="91440" bIns="45720">
            <a:spAutoFit/>
          </a:bodyPr>
          <a:lstStyle/>
          <a:p>
            <a:pPr algn="ctr"/>
            <a:r>
              <a:rPr lang="es-ES"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FE</a:t>
            </a:r>
            <a:r>
              <a:rPr lang="es-ES" sz="3200" b="0"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D940BA78-7D24-4A1A-B183-18F9977D092A}"/>
              </a:ext>
            </a:extLst>
          </p:cNvPr>
          <p:cNvSpPr/>
          <p:nvPr/>
        </p:nvSpPr>
        <p:spPr>
          <a:xfrm>
            <a:off x="5876986" y="4419600"/>
            <a:ext cx="1438214" cy="584775"/>
          </a:xfrm>
          <a:prstGeom prst="rect">
            <a:avLst/>
          </a:prstGeom>
          <a:noFill/>
        </p:spPr>
        <p:txBody>
          <a:bodyPr wrap="none" lIns="91440" tIns="45720" rIns="91440" bIns="45720">
            <a:spAutoFit/>
          </a:bodyPr>
          <a:lstStyle/>
          <a:p>
            <a:pPr algn="ctr"/>
            <a:r>
              <a:rPr lang="es-ES" sz="3200" b="0"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s-ES"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guerra</a:t>
            </a:r>
            <a:r>
              <a:rPr lang="es-ES" sz="3200" b="0"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32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40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0"/>
            <a:ext cx="8877300" cy="1143000"/>
          </a:xfrm>
        </p:spPr>
        <p:txBody>
          <a:bodyPr>
            <a:noAutofit/>
          </a:bodyPr>
          <a:lstStyle/>
          <a:p>
            <a:pPr algn="l"/>
            <a:r>
              <a:rPr lang="es-ES" sz="3200" dirty="0">
                <a:latin typeface="Times New Roman" panose="02020603050405020304" pitchFamily="18" charset="0"/>
                <a:cs typeface="Times New Roman" panose="02020603050405020304" pitchFamily="18" charset="0"/>
              </a:rPr>
              <a:t>E. PLAN JERICO   </a:t>
            </a:r>
            <a:br>
              <a:rPr lang="es-MX" sz="3600" dirty="0"/>
            </a:br>
            <a:endParaRPr lang="es-MX" sz="3600" dirty="0"/>
          </a:p>
        </p:txBody>
      </p:sp>
      <p:sp>
        <p:nvSpPr>
          <p:cNvPr id="3" name="Content Placeholder 2"/>
          <p:cNvSpPr>
            <a:spLocks noGrp="1"/>
          </p:cNvSpPr>
          <p:nvPr>
            <p:ph idx="1"/>
          </p:nvPr>
        </p:nvSpPr>
        <p:spPr>
          <a:xfrm>
            <a:off x="266700" y="1371602"/>
            <a:ext cx="8610600" cy="4640263"/>
          </a:xfrm>
        </p:spPr>
        <p:txBody>
          <a:bodyPr>
            <a:normAutofit fontScale="85000" lnSpcReduction="10000"/>
          </a:bodyPr>
          <a:lstStyle/>
          <a:p>
            <a:r>
              <a:rPr lang="es-ES" dirty="0">
                <a:latin typeface="Times New Roman" panose="02020603050405020304" pitchFamily="18" charset="0"/>
                <a:cs typeface="Times New Roman" panose="02020603050405020304" pitchFamily="18" charset="0"/>
              </a:rPr>
              <a:t>Dios es quien trae a las personas a Cristo –Juan 6:44</a:t>
            </a:r>
          </a:p>
          <a:p>
            <a:r>
              <a:rPr lang="es-ES" dirty="0">
                <a:latin typeface="Times New Roman" panose="02020603050405020304" pitchFamily="18" charset="0"/>
                <a:cs typeface="Times New Roman" panose="02020603050405020304" pitchFamily="18" charset="0"/>
              </a:rPr>
              <a:t>Separados de Cristo no podemos llevar fruto –Juan 15:1-8</a:t>
            </a:r>
          </a:p>
          <a:p>
            <a:pPr marL="0" indent="0">
              <a:buNone/>
            </a:pPr>
            <a:endParaRPr lang="es-ES" sz="1100" dirty="0">
              <a:latin typeface="Times New Roman" panose="02020603050405020304" pitchFamily="18" charset="0"/>
              <a:cs typeface="Times New Roman" panose="02020603050405020304" pitchFamily="18" charset="0"/>
            </a:endParaRPr>
          </a:p>
          <a:p>
            <a:pPr marL="914400" lvl="1" indent="-514350">
              <a:buFont typeface="+mj-lt"/>
              <a:buAutoNum type="arabicPeriod"/>
            </a:pPr>
            <a:r>
              <a:rPr lang="es-ES" dirty="0">
                <a:latin typeface="Times New Roman" panose="02020603050405020304" pitchFamily="18" charset="0"/>
                <a:cs typeface="Times New Roman" panose="02020603050405020304" pitchFamily="18" charset="0"/>
              </a:rPr>
              <a:t>Cristo nos manda a </a:t>
            </a:r>
            <a:r>
              <a:rPr lang="es-ES" dirty="0">
                <a:solidFill>
                  <a:srgbClr val="800000"/>
                </a:solidFill>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 en Él para poder llevar fruto.</a:t>
            </a:r>
          </a:p>
          <a:p>
            <a:pPr marL="914400" lvl="1" indent="-514350">
              <a:buFont typeface="+mj-lt"/>
              <a:buAutoNum type="arabicPeriod"/>
            </a:pPr>
            <a:r>
              <a:rPr lang="es-ES" dirty="0">
                <a:latin typeface="Times New Roman" panose="02020603050405020304" pitchFamily="18" charset="0"/>
                <a:cs typeface="Times New Roman" panose="02020603050405020304" pitchFamily="18" charset="0"/>
              </a:rPr>
              <a:t>Dios se             cuándo llevamos mucho fruto.</a:t>
            </a:r>
          </a:p>
          <a:p>
            <a:r>
              <a:rPr lang="es-ES" dirty="0">
                <a:latin typeface="Times New Roman" panose="02020603050405020304" pitchFamily="18" charset="0"/>
                <a:cs typeface="Times New Roman" panose="02020603050405020304" pitchFamily="18" charset="0"/>
              </a:rPr>
              <a:t>Plan Jericó es entrar en un vecindario               para que sea liberado por Dios</a:t>
            </a:r>
          </a:p>
          <a:p>
            <a:r>
              <a:rPr lang="es-ES" dirty="0">
                <a:latin typeface="Times New Roman" panose="02020603050405020304" pitchFamily="18" charset="0"/>
                <a:cs typeface="Times New Roman" panose="02020603050405020304" pitchFamily="18" charset="0"/>
              </a:rPr>
              <a:t>Entrar buscando “hijos de paz”, personas que respondan individualmente a desarrollar una relación con Cristo y por medio de ellos lograr             una nueva comunidad. </a:t>
            </a:r>
          </a:p>
          <a:p>
            <a:endParaRPr lang="es-ES" dirty="0">
              <a:latin typeface="Times New Roman" panose="02020603050405020304" pitchFamily="18" charset="0"/>
              <a:cs typeface="Times New Roman" panose="02020603050405020304" pitchFamily="18" charset="0"/>
            </a:endParaRPr>
          </a:p>
          <a:p>
            <a:endParaRPr lang="es-MX"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142BB37-F7DB-4B9F-9F36-E746AA7E68B1}"/>
              </a:ext>
            </a:extLst>
          </p:cNvPr>
          <p:cNvSpPr/>
          <p:nvPr/>
        </p:nvSpPr>
        <p:spPr>
          <a:xfrm>
            <a:off x="3657600" y="2362200"/>
            <a:ext cx="1617751" cy="461665"/>
          </a:xfrm>
          <a:prstGeom prst="rect">
            <a:avLst/>
          </a:prstGeom>
          <a:noFill/>
        </p:spPr>
        <p:txBody>
          <a:bodyPr wrap="none" lIns="91440" tIns="45720" rIns="91440" bIns="45720">
            <a:spAutoFit/>
          </a:bodyPr>
          <a:lstStyle/>
          <a:p>
            <a:pPr algn="ctr"/>
            <a:r>
              <a:rPr lang="es-ES" sz="24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permanecer</a:t>
            </a:r>
            <a:endParaRPr lang="en-US" sz="2400" b="0" cap="none" spc="0" dirty="0">
              <a:ln w="0"/>
              <a:solidFill>
                <a:srgbClr val="800000"/>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F8DEA7BA-7050-43BB-907E-40E6D38879A0}"/>
              </a:ext>
            </a:extLst>
          </p:cNvPr>
          <p:cNvSpPr/>
          <p:nvPr/>
        </p:nvSpPr>
        <p:spPr>
          <a:xfrm>
            <a:off x="2209800" y="3048000"/>
            <a:ext cx="934871" cy="461665"/>
          </a:xfrm>
          <a:prstGeom prst="rect">
            <a:avLst/>
          </a:prstGeom>
          <a:noFill/>
        </p:spPr>
        <p:txBody>
          <a:bodyPr wrap="none" lIns="91440" tIns="45720" rIns="91440" bIns="45720">
            <a:spAutoFit/>
          </a:bodyPr>
          <a:lstStyle/>
          <a:p>
            <a:pPr algn="ctr"/>
            <a:r>
              <a:rPr lang="es-ES" sz="24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alegra</a:t>
            </a:r>
            <a:endParaRPr lang="en-US" sz="2400" b="0" cap="none" spc="0" dirty="0">
              <a:ln w="0"/>
              <a:solidFill>
                <a:srgbClr val="80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219A3A44-11C0-490C-96F4-6545A8C3CCD7}"/>
              </a:ext>
            </a:extLst>
          </p:cNvPr>
          <p:cNvSpPr/>
          <p:nvPr/>
        </p:nvSpPr>
        <p:spPr>
          <a:xfrm>
            <a:off x="5867400" y="3509665"/>
            <a:ext cx="1204177" cy="507831"/>
          </a:xfrm>
          <a:prstGeom prst="rect">
            <a:avLst/>
          </a:prstGeom>
          <a:noFill/>
        </p:spPr>
        <p:txBody>
          <a:bodyPr wrap="none" lIns="91440" tIns="45720" rIns="91440" bIns="45720">
            <a:spAutoFit/>
          </a:bodyPr>
          <a:lstStyle/>
          <a:p>
            <a:pPr algn="ctr"/>
            <a:r>
              <a:rPr lang="es-ES" sz="27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cautivo</a:t>
            </a:r>
            <a:endParaRPr lang="en-US" sz="2700" b="0" cap="none" spc="0" dirty="0">
              <a:ln w="0"/>
              <a:solidFill>
                <a:srgbClr val="800000"/>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994719AC-704B-4AD6-959A-19088822F939}"/>
              </a:ext>
            </a:extLst>
          </p:cNvPr>
          <p:cNvSpPr/>
          <p:nvPr/>
        </p:nvSpPr>
        <p:spPr>
          <a:xfrm>
            <a:off x="4114800" y="5105400"/>
            <a:ext cx="1242648" cy="507831"/>
          </a:xfrm>
          <a:prstGeom prst="rect">
            <a:avLst/>
          </a:prstGeom>
          <a:noFill/>
        </p:spPr>
        <p:txBody>
          <a:bodyPr wrap="none" lIns="91440" tIns="45720" rIns="91440" bIns="45720">
            <a:spAutoFit/>
          </a:bodyPr>
          <a:lstStyle/>
          <a:p>
            <a:pPr algn="ctr"/>
            <a:r>
              <a:rPr lang="es-ES" sz="2700" b="0"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s-ES" sz="27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iniciar</a:t>
            </a:r>
            <a:r>
              <a:rPr lang="es-ES" sz="2700" b="0"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7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702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610600" cy="1143000"/>
          </a:xfrm>
        </p:spPr>
        <p:txBody>
          <a:bodyPr>
            <a:normAutofit fontScale="90000"/>
          </a:bodyPr>
          <a:lstStyle/>
          <a:p>
            <a:pPr algn="l"/>
            <a:r>
              <a:rPr lang="es-ES" sz="3600" b="1" dirty="0"/>
              <a:t>4.ESTUDIO BIBLICO DE DESCUBRIMIENTO</a:t>
            </a:r>
            <a:br>
              <a:rPr lang="es-MX" dirty="0"/>
            </a:br>
            <a:endParaRPr lang="es-MX" dirty="0"/>
          </a:p>
        </p:txBody>
      </p:sp>
      <p:pic>
        <p:nvPicPr>
          <p:cNvPr id="4" name="Picture 3">
            <a:extLst>
              <a:ext uri="{FF2B5EF4-FFF2-40B4-BE49-F238E27FC236}">
                <a16:creationId xmlns:a16="http://schemas.microsoft.com/office/drawing/2014/main" id="{173DE36A-B63B-4816-9F63-E0ED3A72CFD1}"/>
              </a:ext>
            </a:extLst>
          </p:cNvPr>
          <p:cNvPicPr>
            <a:picLocks noChangeAspect="1"/>
          </p:cNvPicPr>
          <p:nvPr/>
        </p:nvPicPr>
        <p:blipFill>
          <a:blip r:embed="rId2"/>
          <a:stretch>
            <a:fillRect/>
          </a:stretch>
        </p:blipFill>
        <p:spPr>
          <a:xfrm>
            <a:off x="1066800" y="1419764"/>
            <a:ext cx="7086600" cy="4381500"/>
          </a:xfrm>
          <a:prstGeom prst="rect">
            <a:avLst/>
          </a:prstGeom>
        </p:spPr>
      </p:pic>
    </p:spTree>
    <p:extLst>
      <p:ext uri="{BB962C8B-B14F-4D97-AF65-F5344CB8AC3E}">
        <p14:creationId xmlns:p14="http://schemas.microsoft.com/office/powerpoint/2010/main" val="60732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10600" cy="5745165"/>
          </a:xfrm>
        </p:spPr>
        <p:txBody>
          <a:bodyPr>
            <a:normAutofit/>
          </a:bodyPr>
          <a:lstStyle/>
          <a:p>
            <a:pPr marL="0" indent="0">
              <a:buNone/>
            </a:pPr>
            <a:r>
              <a:rPr lang="es-ES" sz="2400" dirty="0"/>
              <a:t>A. </a:t>
            </a:r>
            <a:r>
              <a:rPr lang="es-ES" sz="2400" dirty="0">
                <a:latin typeface="Times New Roman" panose="02020603050405020304" pitchFamily="18" charset="0"/>
                <a:cs typeface="Times New Roman" panose="02020603050405020304" pitchFamily="18" charset="0"/>
              </a:rPr>
              <a:t>COMO FACILITAR CLASE Y NO ENSEÑAR</a:t>
            </a:r>
            <a:endParaRPr lang="es-MX" sz="2400" dirty="0">
              <a:latin typeface="Times New Roman" panose="02020603050405020304" pitchFamily="18" charset="0"/>
              <a:cs typeface="Times New Roman" panose="02020603050405020304" pitchFamily="18" charset="0"/>
            </a:endParaRPr>
          </a:p>
          <a:p>
            <a:pPr marL="400050" lvl="1" indent="0">
              <a:buNone/>
            </a:pPr>
            <a:r>
              <a:rPr lang="es-ES" sz="2400" i="1" dirty="0">
                <a:latin typeface="Times New Roman" panose="02020603050405020304" pitchFamily="18" charset="0"/>
                <a:cs typeface="Times New Roman" panose="02020603050405020304" pitchFamily="18" charset="0"/>
              </a:rPr>
              <a:t>Juan 6:44 Ninguno puede venir a mí, si el Padre que me envió no le trajere; y yo le resucitaré en el día postrero. 45 Escrito está en los profetas: Y serán todos enseñados por Dios. Así que, todo aquel que oyó al Padre, y aprendió de él, viene a mí. </a:t>
            </a:r>
          </a:p>
          <a:p>
            <a:pPr marL="0" indent="0">
              <a:buNone/>
            </a:pPr>
            <a:endParaRPr lang="es-MX"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Dios trae a las personas a Cristo, nadie puede traer a nadie a Cristo. </a:t>
            </a:r>
            <a:endParaRPr lang="es-MX"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Dios es quien los enseña, Dios es el                               y el maestro.</a:t>
            </a:r>
            <a:endParaRPr lang="es-MX" sz="2400" dirty="0">
              <a:latin typeface="Times New Roman" panose="02020603050405020304" pitchFamily="18" charset="0"/>
              <a:cs typeface="Times New Roman" panose="02020603050405020304" pitchFamily="18" charset="0"/>
            </a:endParaRPr>
          </a:p>
          <a:p>
            <a:endParaRPr lang="es-MX" sz="2400" dirty="0"/>
          </a:p>
        </p:txBody>
      </p:sp>
      <p:sp>
        <p:nvSpPr>
          <p:cNvPr id="4" name="Rectangle 3">
            <a:extLst>
              <a:ext uri="{FF2B5EF4-FFF2-40B4-BE49-F238E27FC236}">
                <a16:creationId xmlns:a16="http://schemas.microsoft.com/office/drawing/2014/main" id="{61729439-D4C9-49C4-9889-70AA933C5ED3}"/>
              </a:ext>
            </a:extLst>
          </p:cNvPr>
          <p:cNvSpPr/>
          <p:nvPr/>
        </p:nvSpPr>
        <p:spPr>
          <a:xfrm>
            <a:off x="5562600" y="4038600"/>
            <a:ext cx="2262158" cy="507831"/>
          </a:xfrm>
          <a:prstGeom prst="rect">
            <a:avLst/>
          </a:prstGeom>
          <a:noFill/>
        </p:spPr>
        <p:txBody>
          <a:bodyPr wrap="none" lIns="91440" tIns="45720" rIns="91440" bIns="45720">
            <a:spAutoFit/>
          </a:bodyPr>
          <a:lstStyle/>
          <a:p>
            <a:pPr algn="ctr"/>
            <a:r>
              <a:rPr lang="es-ES" sz="27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mejor maestro</a:t>
            </a:r>
            <a:r>
              <a:rPr lang="es-ES" sz="2700" b="0"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7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355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0"/>
            <a:ext cx="8686800" cy="5638800"/>
          </a:xfrm>
        </p:spPr>
        <p:txBody>
          <a:bodyPr>
            <a:noAutofit/>
          </a:bodyPr>
          <a:lstStyle/>
          <a:p>
            <a:pPr marL="0" lvl="1" algn="l"/>
            <a:r>
              <a:rPr lang="es-ES" sz="2400" dirty="0">
                <a:solidFill>
                  <a:schemeClr val="tx1"/>
                </a:solidFill>
                <a:latin typeface="Times New Roman" panose="02020603050405020304" pitchFamily="18" charset="0"/>
                <a:cs typeface="Times New Roman" panose="02020603050405020304" pitchFamily="18" charset="0"/>
              </a:rPr>
              <a:t>B.COMIENZO</a:t>
            </a:r>
          </a:p>
          <a:p>
            <a:pPr lvl="2" indent="-4572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El Estudio Bíblico de Descubrimiento comienza con el “hijo de paz” o una ya existente relación.</a:t>
            </a:r>
          </a:p>
          <a:p>
            <a:pPr lvl="2" indent="-4572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El propósito del Estudio Bíblico de Descubrimiento es dirigir a la persona/familia/grupo a descubrir a Dios y Su salvación.</a:t>
            </a:r>
          </a:p>
          <a:p>
            <a:pPr lvl="2" indent="-4572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El método usado es simplemente un estudio bíblico inductivo.</a:t>
            </a:r>
          </a:p>
          <a:p>
            <a:pPr marL="1371600" lvl="4" algn="l"/>
            <a:r>
              <a:rPr lang="es-ES" sz="2400" dirty="0">
                <a:solidFill>
                  <a:schemeClr val="tx1"/>
                </a:solidFill>
                <a:latin typeface="Times New Roman" panose="02020603050405020304" pitchFamily="18" charset="0"/>
                <a:cs typeface="Times New Roman" panose="02020603050405020304" pitchFamily="18" charset="0"/>
              </a:rPr>
              <a:t>1.	El texto</a:t>
            </a:r>
          </a:p>
          <a:p>
            <a:pPr marL="1371600" lvl="4" algn="l"/>
            <a:r>
              <a:rPr lang="es-ES" sz="2400" dirty="0">
                <a:solidFill>
                  <a:schemeClr val="tx1"/>
                </a:solidFill>
                <a:latin typeface="Times New Roman" panose="02020603050405020304" pitchFamily="18" charset="0"/>
                <a:cs typeface="Times New Roman" panose="02020603050405020304" pitchFamily="18" charset="0"/>
              </a:rPr>
              <a:t>2.	Repetirlo en sus propias palabras</a:t>
            </a:r>
          </a:p>
          <a:p>
            <a:pPr marL="1371600" lvl="4" algn="l"/>
            <a:r>
              <a:rPr lang="es-ES" sz="2400" dirty="0">
                <a:solidFill>
                  <a:schemeClr val="tx1"/>
                </a:solidFill>
                <a:latin typeface="Times New Roman" panose="02020603050405020304" pitchFamily="18" charset="0"/>
                <a:cs typeface="Times New Roman" panose="02020603050405020304" pitchFamily="18" charset="0"/>
              </a:rPr>
              <a:t>3.	¿Qué has aprendido de Dios en este pasaje?</a:t>
            </a:r>
          </a:p>
          <a:p>
            <a:pPr algn="l"/>
            <a:endParaRPr lang="es-MX" sz="2400" dirty="0">
              <a:solidFill>
                <a:schemeClr val="tx1"/>
              </a:solidFill>
              <a:latin typeface="Times New Roman" panose="02020603050405020304" pitchFamily="18" charset="0"/>
              <a:cs typeface="Times New Roman" panose="02020603050405020304" pitchFamily="18" charset="0"/>
            </a:endParaRPr>
          </a:p>
          <a:p>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06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00100"/>
            <a:ext cx="8686800" cy="5257800"/>
          </a:xfrm>
        </p:spPr>
        <p:txBody>
          <a:bodyPr>
            <a:noAutofit/>
          </a:bodyPr>
          <a:lstStyle/>
          <a:p>
            <a:pPr lvl="0" algn="l"/>
            <a:r>
              <a:rPr lang="es-ES" sz="2800" dirty="0">
                <a:solidFill>
                  <a:schemeClr val="tx1"/>
                </a:solidFill>
                <a:latin typeface="Times New Roman" panose="02020603050405020304" pitchFamily="18" charset="0"/>
                <a:cs typeface="Times New Roman" panose="02020603050405020304" pitchFamily="18" charset="0"/>
              </a:rPr>
              <a:t>C. NO ENSEÑE, FACILITE EL DESCUBRIMIENTO</a:t>
            </a:r>
          </a:p>
          <a:p>
            <a:pPr lvl="0" algn="l"/>
            <a:r>
              <a:rPr lang="es-ES" sz="2800" dirty="0">
                <a:solidFill>
                  <a:schemeClr val="tx1"/>
                </a:solidFill>
                <a:latin typeface="Times New Roman" panose="02020603050405020304" pitchFamily="18" charset="0"/>
                <a:cs typeface="Times New Roman" panose="02020603050405020304" pitchFamily="18" charset="0"/>
              </a:rPr>
              <a:t>ELEMENTOS DE: EBD</a:t>
            </a:r>
          </a:p>
          <a:p>
            <a:pPr marL="800100" lvl="1" indent="-3429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Interacción de grupo-Lleva a orar, ministrar, y adorar.</a:t>
            </a:r>
          </a:p>
          <a:p>
            <a:pPr marL="800100" lvl="1" indent="-3429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¿De que estas agradecido? (orar)</a:t>
            </a:r>
          </a:p>
          <a:p>
            <a:pPr marL="800100" lvl="1" indent="-3429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Ser responsable</a:t>
            </a:r>
          </a:p>
          <a:p>
            <a:pPr marL="1371600" lvl="2" indent="-457200" algn="l">
              <a:buFont typeface="+mj-lt"/>
              <a:buAutoNum type="arabicPeriod"/>
            </a:pPr>
            <a:r>
              <a:rPr lang="es-ES" dirty="0">
                <a:solidFill>
                  <a:schemeClr val="tx1"/>
                </a:solidFill>
                <a:latin typeface="Times New Roman" panose="02020603050405020304" pitchFamily="18" charset="0"/>
                <a:cs typeface="Times New Roman" panose="02020603050405020304" pitchFamily="18" charset="0"/>
              </a:rPr>
              <a:t>¿Con quién compartiste esta lección la semana pasada? (Evangelismo)</a:t>
            </a:r>
          </a:p>
          <a:p>
            <a:pPr marL="1371600" lvl="2" indent="-457200" algn="l">
              <a:buFont typeface="+mj-lt"/>
              <a:buAutoNum type="arabicPeriod"/>
            </a:pPr>
            <a:r>
              <a:rPr lang="es-ES" dirty="0">
                <a:solidFill>
                  <a:schemeClr val="tx1"/>
                </a:solidFill>
                <a:latin typeface="Times New Roman" panose="02020603050405020304" pitchFamily="18" charset="0"/>
                <a:cs typeface="Times New Roman" panose="02020603050405020304" pitchFamily="18" charset="0"/>
              </a:rPr>
              <a:t>¿Cómo aplicas lo que aprendiste la semana pasada? (Obediencia)</a:t>
            </a:r>
          </a:p>
          <a:p>
            <a:pPr marL="1371600" lvl="2" indent="-457200" algn="l">
              <a:buFont typeface="+mj-lt"/>
              <a:buAutoNum type="arabicPeriod"/>
            </a:pPr>
            <a:r>
              <a:rPr lang="es-ES" dirty="0">
                <a:solidFill>
                  <a:schemeClr val="tx1"/>
                </a:solidFill>
                <a:latin typeface="Times New Roman" panose="02020603050405020304" pitchFamily="18" charset="0"/>
                <a:cs typeface="Times New Roman" panose="02020603050405020304" pitchFamily="18" charset="0"/>
              </a:rPr>
              <a:t>¿Qué necesidad tienes tu u otros? (Intercesión) ¿Cómo podemos suplir las necesidades expresadas (Ministrar)</a:t>
            </a:r>
          </a:p>
          <a:p>
            <a:endParaRPr lang="es-MX"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56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14400"/>
            <a:ext cx="8382000" cy="5181600"/>
          </a:xfrm>
        </p:spPr>
        <p:txBody>
          <a:bodyPr>
            <a:normAutofit lnSpcReduction="10000"/>
          </a:bodyPr>
          <a:lstStyle/>
          <a:p>
            <a:pPr marL="457200" indent="-4572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Estudio Bíblico </a:t>
            </a:r>
          </a:p>
          <a:p>
            <a:pPr marL="1428750" lvl="2" indent="-514350" algn="l">
              <a:buFont typeface="+mj-lt"/>
              <a:buAutoNum type="arabicPeriod"/>
            </a:pPr>
            <a:r>
              <a:rPr lang="es-ES" dirty="0">
                <a:solidFill>
                  <a:schemeClr val="tx1"/>
                </a:solidFill>
                <a:latin typeface="Times New Roman" panose="02020603050405020304" pitchFamily="18" charset="0"/>
                <a:cs typeface="Times New Roman" panose="02020603050405020304" pitchFamily="18" charset="0"/>
              </a:rPr>
              <a:t>Solamente lea los versículos de enfoque (No explique ni enseñe).</a:t>
            </a:r>
          </a:p>
          <a:p>
            <a:pPr marL="1428750" lvl="2" indent="-514350" algn="l">
              <a:buFont typeface="+mj-lt"/>
              <a:buAutoNum type="arabicPeriod"/>
            </a:pPr>
            <a:r>
              <a:rPr lang="es-ES" dirty="0">
                <a:solidFill>
                  <a:schemeClr val="tx1"/>
                </a:solidFill>
                <a:latin typeface="Times New Roman" panose="02020603050405020304" pitchFamily="18" charset="0"/>
                <a:cs typeface="Times New Roman" panose="02020603050405020304" pitchFamily="18" charset="0"/>
              </a:rPr>
              <a:t>Para gente no cristiana comienzas con la creación y vaya atreves de la Biblia hasta Cristo, enfocándose en los atributos de Dios.</a:t>
            </a:r>
          </a:p>
          <a:p>
            <a:pPr marL="1258888" lvl="2" indent="-344488" algn="l"/>
            <a:r>
              <a:rPr lang="es-ES" dirty="0">
                <a:solidFill>
                  <a:schemeClr val="tx1"/>
                </a:solidFill>
                <a:latin typeface="Times New Roman" panose="02020603050405020304" pitchFamily="18" charset="0"/>
                <a:cs typeface="Times New Roman" panose="02020603050405020304" pitchFamily="18" charset="0"/>
              </a:rPr>
              <a:t>1.  Para nuevos creyentes comience con los mandatos de  Cristo.</a:t>
            </a:r>
          </a:p>
          <a:p>
            <a:pPr lvl="2" indent="60325" algn="l"/>
            <a:r>
              <a:rPr lang="es-ES" dirty="0">
                <a:solidFill>
                  <a:schemeClr val="tx1"/>
                </a:solidFill>
                <a:latin typeface="Times New Roman" panose="02020603050405020304" pitchFamily="18" charset="0"/>
                <a:cs typeface="Times New Roman" panose="02020603050405020304" pitchFamily="18" charset="0"/>
              </a:rPr>
              <a:t>2.  Enfóquese en la escritura, no en opiniones humanas</a:t>
            </a:r>
          </a:p>
          <a:p>
            <a:pPr lvl="2" indent="60325" algn="l"/>
            <a:r>
              <a:rPr lang="es-ES" dirty="0">
                <a:solidFill>
                  <a:schemeClr val="tx1"/>
                </a:solidFill>
                <a:latin typeface="Times New Roman" panose="02020603050405020304" pitchFamily="18" charset="0"/>
                <a:cs typeface="Times New Roman" panose="02020603050405020304" pitchFamily="18" charset="0"/>
              </a:rPr>
              <a:t>3.  Si malinterpretan significativamente algo importante, pregúntales donde dice la escritura eso…Tu esperas que el grupo empiece a hacer preguntas para avanzar en el proceso.  (Corrección por el mismo grupo).</a:t>
            </a:r>
          </a:p>
          <a:p>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4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9677400" cy="968514"/>
          </a:xfrm>
        </p:spPr>
        <p:txBody>
          <a:bodyPr>
            <a:noAutofit/>
          </a:bodyPr>
          <a:lstStyle/>
          <a:p>
            <a:pPr>
              <a:defRPr/>
            </a:pPr>
            <a:r>
              <a:rPr lang="es-MX" sz="3200" dirty="0">
                <a:latin typeface="Times New Roman" pitchFamily="18" charset="0"/>
                <a:cs typeface="Times New Roman" pitchFamily="18" charset="0"/>
              </a:rPr>
              <a:t> </a:t>
            </a:r>
            <a:r>
              <a:rPr lang="es-MX" sz="2800" b="1" dirty="0">
                <a:solidFill>
                  <a:schemeClr val="bg1"/>
                </a:solidFill>
              </a:rPr>
              <a:t>12x6=72 MULTIPLICACION DE DISCIPULOS </a:t>
            </a:r>
            <a:br>
              <a:rPr lang="en-US" b="1" dirty="0"/>
            </a:br>
            <a:endParaRPr lang="es-MX" sz="3200" dirty="0">
              <a:latin typeface="Times New Roman" pitchFamily="18" charset="0"/>
              <a:cs typeface="Times New Roman" pitchFamily="18" charset="0"/>
            </a:endParaRPr>
          </a:p>
        </p:txBody>
      </p:sp>
      <p:sp>
        <p:nvSpPr>
          <p:cNvPr id="139267" name="Subtitle 2"/>
          <p:cNvSpPr>
            <a:spLocks noGrp="1"/>
          </p:cNvSpPr>
          <p:nvPr>
            <p:ph type="subTitle" idx="4294967295"/>
          </p:nvPr>
        </p:nvSpPr>
        <p:spPr>
          <a:xfrm>
            <a:off x="342900" y="914400"/>
            <a:ext cx="8458200" cy="4648200"/>
          </a:xfrm>
        </p:spPr>
        <p:txBody>
          <a:bodyPr>
            <a:noAutofit/>
          </a:bodyPr>
          <a:lstStyle/>
          <a:p>
            <a:pPr marL="0" indent="0">
              <a:spcBef>
                <a:spcPts val="0"/>
              </a:spcBef>
              <a:buNone/>
            </a:pPr>
            <a:r>
              <a:rPr lang="es-SV" sz="2400" i="1" dirty="0">
                <a:latin typeface="Times New Roman" pitchFamily="18" charset="0"/>
                <a:cs typeface="Times New Roman" pitchFamily="18" charset="0"/>
              </a:rPr>
              <a:t> </a:t>
            </a:r>
            <a:r>
              <a:rPr lang="es-MX" sz="2800" i="1" dirty="0"/>
              <a:t>“Lucas 9:1-6 </a:t>
            </a:r>
            <a:r>
              <a:rPr lang="es-SV" sz="2800" i="1" dirty="0"/>
              <a:t>Reuniendo a sus doce discípulos, les dio poder y autoridad sobre todos los demonios y para sanar enfermedades. </a:t>
            </a:r>
            <a:r>
              <a:rPr lang="es-SV" sz="2800" i="1" baseline="30000" dirty="0"/>
              <a:t>2 </a:t>
            </a:r>
            <a:r>
              <a:rPr lang="es-SV" sz="2800" i="1" dirty="0"/>
              <a:t>Y los envió a predicar el reino de Dios y a sanar a los enfermos. </a:t>
            </a:r>
            <a:r>
              <a:rPr lang="es-SV" sz="2800" i="1" baseline="30000" dirty="0"/>
              <a:t>3 </a:t>
            </a:r>
            <a:r>
              <a:rPr lang="es-SV" sz="2800" i="1" dirty="0"/>
              <a:t>Les dijo: —No toméis nada para el camino: ni bastón, ni alforja, ni pan, ni dinero; ni llevéis dos túnicas. </a:t>
            </a:r>
            <a:r>
              <a:rPr lang="es-SV" sz="2800" i="1" baseline="30000" dirty="0"/>
              <a:t>4 </a:t>
            </a:r>
            <a:r>
              <a:rPr lang="es-SV" sz="2800" i="1" dirty="0"/>
              <a:t>En cualquier casa donde entréis, quedad allí, y de allí salid. </a:t>
            </a:r>
            <a:r>
              <a:rPr lang="es-SV" sz="2800" i="1" baseline="30000" dirty="0"/>
              <a:t>5 </a:t>
            </a:r>
            <a:r>
              <a:rPr lang="es-SV" sz="2800" i="1" dirty="0"/>
              <a:t>Dondequiera que no os reciban, salid de aquella ciudad y sacudid el polvo de vuestros pies en testimonio contra ellos. </a:t>
            </a:r>
            <a:r>
              <a:rPr lang="es-SV" sz="2800" i="1" baseline="30000" dirty="0"/>
              <a:t>6 </a:t>
            </a:r>
            <a:r>
              <a:rPr lang="es-SV" sz="2800" i="1" dirty="0"/>
              <a:t>Y saliendo, pasaban por todas las aldeas anunciando el evangelio y sanando por todas partes.”</a:t>
            </a:r>
            <a:r>
              <a:rPr lang="es-MX" sz="2800" i="1" dirty="0"/>
              <a:t> (Lucas 9:1-6; 10:1-11</a:t>
            </a:r>
            <a:r>
              <a:rPr lang="es-MX" i="1" dirty="0"/>
              <a:t>)        </a:t>
            </a:r>
            <a:endParaRPr lang="en-US" dirty="0"/>
          </a:p>
          <a:p>
            <a:pPr marL="0" indent="0">
              <a:spcBef>
                <a:spcPts val="0"/>
              </a:spcBef>
              <a:buNone/>
            </a:pPr>
            <a:endParaRPr lang="es-MX" sz="28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blinds(horizontal)">
                                      <p:cBhvr>
                                        <p:cTn id="7" dur="500"/>
                                        <p:tgtEl>
                                          <p:spTgt spid="139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2"/>
            <a:ext cx="8229600" cy="4525963"/>
          </a:xfrm>
        </p:spPr>
        <p:txBody>
          <a:bodyPr/>
          <a:lstStyle/>
          <a:p>
            <a:pPr marL="914400" lvl="1" indent="-514350">
              <a:buFont typeface="Arial" panose="020B0604020202020204" pitchFamily="34" charset="0"/>
              <a:buChar char="•"/>
            </a:pPr>
            <a:r>
              <a:rPr lang="es-ES" sz="3200" dirty="0"/>
              <a:t>Estudio bíblico </a:t>
            </a:r>
          </a:p>
          <a:p>
            <a:pPr marL="914400" lvl="1" indent="-514350">
              <a:buFont typeface="Arial" panose="020B0604020202020204" pitchFamily="34" charset="0"/>
              <a:buChar char="•"/>
            </a:pPr>
            <a:r>
              <a:rPr lang="es-ES" sz="3200" dirty="0"/>
              <a:t>¿Que nos enseña esto de Dios? (Conociendo a Dios)</a:t>
            </a:r>
          </a:p>
          <a:p>
            <a:pPr marL="914400" lvl="1" indent="-514350">
              <a:buFont typeface="Arial" panose="020B0604020202020204" pitchFamily="34" charset="0"/>
              <a:buChar char="•"/>
            </a:pPr>
            <a:r>
              <a:rPr lang="es-ES" sz="3200" dirty="0"/>
              <a:t>¿Si esto es cierto, como lo debemos obedecer? (Obediencia)</a:t>
            </a:r>
          </a:p>
          <a:p>
            <a:pPr marL="914400" lvl="1" indent="-514350">
              <a:buFont typeface="Arial" panose="020B0604020202020204" pitchFamily="34" charset="0"/>
              <a:buChar char="•"/>
            </a:pPr>
            <a:r>
              <a:rPr lang="es-ES" sz="3200" dirty="0"/>
              <a:t>¿Con quién va a compartir lo que acaba de aprender? (Duplicación/Evangelismo)</a:t>
            </a:r>
          </a:p>
          <a:p>
            <a:endParaRPr lang="es-MX" dirty="0"/>
          </a:p>
        </p:txBody>
      </p:sp>
    </p:spTree>
    <p:extLst>
      <p:ext uri="{BB962C8B-B14F-4D97-AF65-F5344CB8AC3E}">
        <p14:creationId xmlns:p14="http://schemas.microsoft.com/office/powerpoint/2010/main" val="374440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0"/>
            <a:ext cx="8458200" cy="5257800"/>
          </a:xfrm>
        </p:spPr>
        <p:txBody>
          <a:bodyPr>
            <a:normAutofit fontScale="70000" lnSpcReduction="20000"/>
          </a:bodyPr>
          <a:lstStyle/>
          <a:p>
            <a:pPr algn="l"/>
            <a:r>
              <a:rPr lang="es-ES" sz="3400" dirty="0">
                <a:solidFill>
                  <a:schemeClr val="tx1"/>
                </a:solidFill>
                <a:latin typeface="Times New Roman" panose="02020603050405020304" pitchFamily="18" charset="0"/>
                <a:cs typeface="Times New Roman" panose="02020603050405020304" pitchFamily="18" charset="0"/>
              </a:rPr>
              <a:t>D. EL ORDEN</a:t>
            </a:r>
          </a:p>
          <a:p>
            <a:pPr marL="457200" indent="-457200" algn="l">
              <a:buFont typeface="Arial" panose="020B0604020202020204" pitchFamily="34" charset="0"/>
              <a:buChar char="•"/>
            </a:pPr>
            <a:r>
              <a:rPr lang="es-ES" sz="3400" dirty="0">
                <a:solidFill>
                  <a:schemeClr val="tx1"/>
                </a:solidFill>
                <a:latin typeface="Times New Roman" panose="02020603050405020304" pitchFamily="18" charset="0"/>
                <a:cs typeface="Times New Roman" panose="02020603050405020304" pitchFamily="18" charset="0"/>
              </a:rPr>
              <a:t>Apertura (Tiempo de oración)</a:t>
            </a:r>
          </a:p>
          <a:p>
            <a:pPr algn="l"/>
            <a:r>
              <a:rPr lang="es-ES" sz="3400" dirty="0">
                <a:solidFill>
                  <a:schemeClr val="tx1"/>
                </a:solidFill>
                <a:latin typeface="Times New Roman" panose="02020603050405020304" pitchFamily="18" charset="0"/>
                <a:cs typeface="Times New Roman" panose="02020603050405020304" pitchFamily="18" charset="0"/>
              </a:rPr>
              <a:t>	1.  ¿De que estas agradecido esta semana? (Orar)</a:t>
            </a:r>
          </a:p>
          <a:p>
            <a:pPr marL="457200" indent="-457200" algn="l">
              <a:buFont typeface="Arial" panose="020B0604020202020204" pitchFamily="34" charset="0"/>
              <a:buChar char="•"/>
            </a:pPr>
            <a:r>
              <a:rPr lang="es-ES" sz="3400" dirty="0">
                <a:solidFill>
                  <a:schemeClr val="tx1"/>
                </a:solidFill>
                <a:latin typeface="Times New Roman" panose="02020603050405020304" pitchFamily="18" charset="0"/>
                <a:cs typeface="Times New Roman" panose="02020603050405020304" pitchFamily="18" charset="0"/>
              </a:rPr>
              <a:t>Repaso de la última lección</a:t>
            </a:r>
          </a:p>
          <a:p>
            <a:pPr algn="l"/>
            <a:r>
              <a:rPr lang="es-ES" sz="3400" dirty="0">
                <a:solidFill>
                  <a:schemeClr val="tx1"/>
                </a:solidFill>
                <a:latin typeface="Times New Roman" panose="02020603050405020304" pitchFamily="18" charset="0"/>
                <a:cs typeface="Times New Roman" panose="02020603050405020304" pitchFamily="18" charset="0"/>
              </a:rPr>
              <a:t>	2. ¿Que aprendimos la semana pasada?</a:t>
            </a:r>
          </a:p>
          <a:p>
            <a:pPr marL="1311275" lvl="1" algn="l"/>
            <a:r>
              <a:rPr lang="es-ES" sz="3000" dirty="0">
                <a:solidFill>
                  <a:schemeClr val="tx1"/>
                </a:solidFill>
                <a:latin typeface="Times New Roman" panose="02020603050405020304" pitchFamily="18" charset="0"/>
                <a:cs typeface="Times New Roman" panose="02020603050405020304" pitchFamily="18" charset="0"/>
              </a:rPr>
              <a:t>	</a:t>
            </a:r>
            <a:r>
              <a:rPr lang="es-ES" sz="3000" dirty="0" err="1">
                <a:solidFill>
                  <a:schemeClr val="tx1"/>
                </a:solidFill>
                <a:latin typeface="Times New Roman" panose="02020603050405020304" pitchFamily="18" charset="0"/>
                <a:cs typeface="Times New Roman" panose="02020603050405020304" pitchFamily="18" charset="0"/>
              </a:rPr>
              <a:t>a.¿Te</a:t>
            </a:r>
            <a:r>
              <a:rPr lang="es-ES" sz="3000" dirty="0">
                <a:solidFill>
                  <a:schemeClr val="tx1"/>
                </a:solidFill>
                <a:latin typeface="Times New Roman" panose="02020603050405020304" pitchFamily="18" charset="0"/>
                <a:cs typeface="Times New Roman" panose="02020603050405020304" pitchFamily="18" charset="0"/>
              </a:rPr>
              <a:t> causo la lección pasada cambio en comportamiento o 	pensamiento?</a:t>
            </a:r>
          </a:p>
          <a:p>
            <a:pPr algn="l"/>
            <a:r>
              <a:rPr lang="es-ES" sz="3400" dirty="0">
                <a:solidFill>
                  <a:schemeClr val="tx1"/>
                </a:solidFill>
                <a:latin typeface="Times New Roman" panose="02020603050405020304" pitchFamily="18" charset="0"/>
                <a:cs typeface="Times New Roman" panose="02020603050405020304" pitchFamily="18" charset="0"/>
              </a:rPr>
              <a:t>	3. Comparta la experiencia de haber compartido la lección 	pasada.</a:t>
            </a:r>
          </a:p>
          <a:p>
            <a:pPr algn="l"/>
            <a:r>
              <a:rPr lang="es-ES" sz="3400" dirty="0">
                <a:solidFill>
                  <a:schemeClr val="tx1"/>
                </a:solidFill>
                <a:latin typeface="Times New Roman" panose="02020603050405020304" pitchFamily="18" charset="0"/>
                <a:cs typeface="Times New Roman" panose="02020603050405020304" pitchFamily="18" charset="0"/>
              </a:rPr>
              <a:t>	4. Nueva lección.</a:t>
            </a:r>
          </a:p>
          <a:p>
            <a:pPr algn="l"/>
            <a:r>
              <a:rPr lang="es-ES" sz="3400" dirty="0">
                <a:solidFill>
                  <a:schemeClr val="tx1"/>
                </a:solidFill>
                <a:latin typeface="Times New Roman" panose="02020603050405020304" pitchFamily="18" charset="0"/>
                <a:cs typeface="Times New Roman" panose="02020603050405020304" pitchFamily="18" charset="0"/>
              </a:rPr>
              <a:t>	5. Planes para compartir esta lección.</a:t>
            </a:r>
          </a:p>
          <a:p>
            <a:pPr marL="914400" indent="-914400" algn="l"/>
            <a:r>
              <a:rPr lang="es-ES" sz="3400" dirty="0">
                <a:solidFill>
                  <a:schemeClr val="tx1"/>
                </a:solidFill>
                <a:latin typeface="Times New Roman" panose="02020603050405020304" pitchFamily="18" charset="0"/>
                <a:cs typeface="Times New Roman" panose="02020603050405020304" pitchFamily="18" charset="0"/>
              </a:rPr>
              <a:t>	6. ¿Qué necesidades tienes tu o alguien conocido? (Intercesión). </a:t>
            </a:r>
          </a:p>
          <a:p>
            <a:pPr algn="l"/>
            <a:r>
              <a:rPr lang="es-ES" sz="3400" dirty="0">
                <a:solidFill>
                  <a:schemeClr val="tx1"/>
                </a:solidFill>
                <a:latin typeface="Times New Roman" panose="02020603050405020304" pitchFamily="18" charset="0"/>
                <a:cs typeface="Times New Roman" panose="02020603050405020304" pitchFamily="18" charset="0"/>
              </a:rPr>
              <a:t>	7. ¿Cómo podemos ayudar en las necesidades expresadas? 	(Ministrando).</a:t>
            </a:r>
          </a:p>
          <a:p>
            <a:endParaRPr lang="es-MX" dirty="0"/>
          </a:p>
        </p:txBody>
      </p:sp>
    </p:spTree>
    <p:extLst>
      <p:ext uri="{BB962C8B-B14F-4D97-AF65-F5344CB8AC3E}">
        <p14:creationId xmlns:p14="http://schemas.microsoft.com/office/powerpoint/2010/main" val="327675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descr="PARTE #1 LIBRETO DE HACEDORES DE DISCIPULOS     EL PLAN DE CRISTO  con respuestas  nov 2017 - Word">
            <a:extLst>
              <a:ext uri="{FF2B5EF4-FFF2-40B4-BE49-F238E27FC236}">
                <a16:creationId xmlns:a16="http://schemas.microsoft.com/office/drawing/2014/main" id="{908715A2-3C08-4910-A995-9ADF54E2F163}"/>
              </a:ext>
            </a:extLst>
          </p:cNvPr>
          <p:cNvPicPr>
            <a:picLocks noChangeAspect="1"/>
          </p:cNvPicPr>
          <p:nvPr/>
        </p:nvPicPr>
        <p:blipFill rotWithShape="1">
          <a:blip r:embed="rId2">
            <a:extLst>
              <a:ext uri="{28A0092B-C50C-407E-A947-70E740481C1C}">
                <a14:useLocalDpi xmlns:a14="http://schemas.microsoft.com/office/drawing/2010/main" val="0"/>
              </a:ext>
            </a:extLst>
          </a:blip>
          <a:srcRect l="39955" t="16338" r="33103" b="10373"/>
          <a:stretch/>
        </p:blipFill>
        <p:spPr>
          <a:xfrm>
            <a:off x="2209800" y="152400"/>
            <a:ext cx="4800600" cy="6553200"/>
          </a:xfrm>
          <a:prstGeom prst="rect">
            <a:avLst/>
          </a:prstGeom>
        </p:spPr>
      </p:pic>
    </p:spTree>
    <p:extLst>
      <p:ext uri="{BB962C8B-B14F-4D97-AF65-F5344CB8AC3E}">
        <p14:creationId xmlns:p14="http://schemas.microsoft.com/office/powerpoint/2010/main" val="1983813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1 Al Mando de Su Voz Fue Hecho Todo.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6993" t="21929" r="40895" b="9158"/>
          <a:stretch/>
        </p:blipFill>
        <p:spPr>
          <a:xfrm>
            <a:off x="2286000" y="76200"/>
            <a:ext cx="5257800" cy="6858000"/>
          </a:xfrm>
          <a:prstGeom prst="rect">
            <a:avLst/>
          </a:prstGeom>
        </p:spPr>
      </p:pic>
    </p:spTree>
    <p:extLst>
      <p:ext uri="{BB962C8B-B14F-4D97-AF65-F5344CB8AC3E}">
        <p14:creationId xmlns:p14="http://schemas.microsoft.com/office/powerpoint/2010/main" val="3384565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1 Al Mando de Su Voz Fue Hecho Todo.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7039" t="29045" r="41212" b="23803"/>
          <a:stretch/>
        </p:blipFill>
        <p:spPr>
          <a:xfrm>
            <a:off x="1371600" y="152400"/>
            <a:ext cx="6324600" cy="6705600"/>
          </a:xfrm>
          <a:prstGeom prst="rect">
            <a:avLst/>
          </a:prstGeom>
        </p:spPr>
      </p:pic>
    </p:spTree>
    <p:extLst>
      <p:ext uri="{BB962C8B-B14F-4D97-AF65-F5344CB8AC3E}">
        <p14:creationId xmlns:p14="http://schemas.microsoft.com/office/powerpoint/2010/main" val="4076234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51B9-58AE-4CCB-B0D3-A14A127B7E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6947D37-0AC3-43BB-9F6A-27DAB237DFF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9523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DF7F6C-D1C9-4A29-B656-AAD885AD65FC}"/>
              </a:ext>
            </a:extLst>
          </p:cNvPr>
          <p:cNvPicPr>
            <a:picLocks noChangeAspect="1"/>
          </p:cNvPicPr>
          <p:nvPr/>
        </p:nvPicPr>
        <p:blipFill>
          <a:blip r:embed="rId2"/>
          <a:stretch>
            <a:fillRect/>
          </a:stretch>
        </p:blipFill>
        <p:spPr>
          <a:xfrm>
            <a:off x="0" y="0"/>
            <a:ext cx="9144000" cy="2590800"/>
          </a:xfrm>
          <a:prstGeom prst="rect">
            <a:avLst/>
          </a:prstGeom>
        </p:spPr>
      </p:pic>
      <p:sp>
        <p:nvSpPr>
          <p:cNvPr id="5" name="Rectangle 4">
            <a:extLst>
              <a:ext uri="{FF2B5EF4-FFF2-40B4-BE49-F238E27FC236}">
                <a16:creationId xmlns:a16="http://schemas.microsoft.com/office/drawing/2014/main" id="{3C2E0425-15CE-4EDA-87CB-980CA2A0BD24}"/>
              </a:ext>
            </a:extLst>
          </p:cNvPr>
          <p:cNvSpPr/>
          <p:nvPr/>
        </p:nvSpPr>
        <p:spPr>
          <a:xfrm>
            <a:off x="1437962" y="2438400"/>
            <a:ext cx="6506460"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2"/>
                </a:solidFill>
              </a:rPr>
              <a:t>LA T</a:t>
            </a:r>
            <a:r>
              <a:rPr lang="en-US" sz="3600" b="1" dirty="0">
                <a:ln/>
                <a:solidFill>
                  <a:srgbClr val="9A0000"/>
                </a:solidFill>
              </a:rPr>
              <a:t>R</a:t>
            </a:r>
            <a:r>
              <a:rPr lang="en-US" sz="3600" b="1" dirty="0">
                <a:ln/>
                <a:solidFill>
                  <a:schemeClr val="accent2"/>
                </a:solidFill>
              </a:rPr>
              <a:t>A</a:t>
            </a:r>
            <a:r>
              <a:rPr lang="en-US" sz="3600" b="1" dirty="0">
                <a:ln/>
                <a:solidFill>
                  <a:srgbClr val="9A0000"/>
                </a:solidFill>
              </a:rPr>
              <a:t>N</a:t>
            </a:r>
            <a:r>
              <a:rPr lang="en-US" sz="3600" b="1" dirty="0">
                <a:ln/>
                <a:solidFill>
                  <a:schemeClr val="accent2"/>
                </a:solidFill>
              </a:rPr>
              <a:t>S</a:t>
            </a:r>
            <a:r>
              <a:rPr lang="en-US" sz="3600" b="1" dirty="0">
                <a:ln/>
                <a:solidFill>
                  <a:srgbClr val="9A0000"/>
                </a:solidFill>
              </a:rPr>
              <a:t>F</a:t>
            </a:r>
            <a:r>
              <a:rPr lang="en-US" sz="3600" b="1" dirty="0">
                <a:ln/>
                <a:solidFill>
                  <a:schemeClr val="accent2"/>
                </a:solidFill>
              </a:rPr>
              <a:t>O</a:t>
            </a:r>
            <a:r>
              <a:rPr lang="en-US" sz="3600" b="1" dirty="0">
                <a:ln/>
                <a:solidFill>
                  <a:srgbClr val="9A0000"/>
                </a:solidFill>
              </a:rPr>
              <a:t>R</a:t>
            </a:r>
            <a:r>
              <a:rPr lang="en-US" sz="3600" b="1" dirty="0">
                <a:ln/>
                <a:solidFill>
                  <a:schemeClr val="accent2"/>
                </a:solidFill>
              </a:rPr>
              <a:t>M</a:t>
            </a:r>
            <a:r>
              <a:rPr lang="en-US" sz="3600" b="1" dirty="0">
                <a:ln/>
                <a:solidFill>
                  <a:srgbClr val="9A0000"/>
                </a:solidFill>
              </a:rPr>
              <a:t>A</a:t>
            </a:r>
            <a:r>
              <a:rPr lang="en-US" sz="3600" b="1" dirty="0">
                <a:ln/>
                <a:solidFill>
                  <a:schemeClr val="accent2"/>
                </a:solidFill>
              </a:rPr>
              <a:t>C</a:t>
            </a:r>
            <a:r>
              <a:rPr lang="en-US" sz="3600" b="1" dirty="0">
                <a:ln/>
                <a:solidFill>
                  <a:srgbClr val="9A0000"/>
                </a:solidFill>
              </a:rPr>
              <a:t>I</a:t>
            </a:r>
            <a:r>
              <a:rPr lang="en-US" sz="3600" b="1" dirty="0">
                <a:ln/>
                <a:solidFill>
                  <a:schemeClr val="accent2"/>
                </a:solidFill>
              </a:rPr>
              <a:t>O</a:t>
            </a:r>
            <a:r>
              <a:rPr lang="en-US" sz="3600" b="1" dirty="0">
                <a:ln/>
                <a:solidFill>
                  <a:srgbClr val="9A0000"/>
                </a:solidFill>
              </a:rPr>
              <a:t>N ES MORIR</a:t>
            </a:r>
          </a:p>
        </p:txBody>
      </p:sp>
      <p:sp>
        <p:nvSpPr>
          <p:cNvPr id="7" name="Rectangle 6">
            <a:extLst>
              <a:ext uri="{FF2B5EF4-FFF2-40B4-BE49-F238E27FC236}">
                <a16:creationId xmlns:a16="http://schemas.microsoft.com/office/drawing/2014/main" id="{708FADE0-4D1C-40B7-B8A5-002F5258201C}"/>
              </a:ext>
            </a:extLst>
          </p:cNvPr>
          <p:cNvSpPr/>
          <p:nvPr/>
        </p:nvSpPr>
        <p:spPr>
          <a:xfrm>
            <a:off x="546403" y="3084731"/>
            <a:ext cx="82895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a:ln/>
                <a:solidFill>
                  <a:schemeClr val="accent2"/>
                </a:solidFill>
              </a:rPr>
              <a:t>ES INEVITABLE NO MORIR PARA PODER LLEVAR FRUTO</a:t>
            </a:r>
            <a:endParaRPr lang="en-US" sz="2800" b="1" dirty="0">
              <a:ln/>
              <a:solidFill>
                <a:srgbClr val="9A0000"/>
              </a:solidFill>
            </a:endParaRPr>
          </a:p>
        </p:txBody>
      </p:sp>
      <p:sp>
        <p:nvSpPr>
          <p:cNvPr id="2" name="Rectangle 1">
            <a:extLst>
              <a:ext uri="{FF2B5EF4-FFF2-40B4-BE49-F238E27FC236}">
                <a16:creationId xmlns:a16="http://schemas.microsoft.com/office/drawing/2014/main" id="{1608E028-BC53-4181-85EB-07403DE46C63}"/>
              </a:ext>
            </a:extLst>
          </p:cNvPr>
          <p:cNvSpPr/>
          <p:nvPr/>
        </p:nvSpPr>
        <p:spPr>
          <a:xfrm>
            <a:off x="380999" y="3607951"/>
            <a:ext cx="8454981" cy="2357568"/>
          </a:xfrm>
          <a:prstGeom prst="rect">
            <a:avLst/>
          </a:prstGeom>
        </p:spPr>
        <p:txBody>
          <a:bodyPr wrap="square">
            <a:spAutoFit/>
          </a:bodyPr>
          <a:lstStyle/>
          <a:p>
            <a:pPr marL="457200" marR="0" algn="ctr" fontAlgn="t">
              <a:lnSpc>
                <a:spcPct val="115000"/>
              </a:lnSpc>
              <a:spcBef>
                <a:spcPts val="0"/>
              </a:spcBef>
              <a:spcAft>
                <a:spcPts val="0"/>
              </a:spcAft>
            </a:pPr>
            <a:r>
              <a:rPr lang="es-SV" sz="3200" i="1" dirty="0">
                <a:latin typeface="Times New Roman" panose="02020603050405020304" pitchFamily="18" charset="0"/>
                <a:ea typeface="Times New Roman" panose="02020603050405020304" pitchFamily="18" charset="0"/>
                <a:cs typeface="Times New Roman" panose="02020603050405020304" pitchFamily="18" charset="0"/>
              </a:rPr>
              <a:t>“Yo soy la vid, ustedes las ramas. El que permanece en mí y yo en él, este lleva mucho fruto. Pero separados de mí nada pueden hacer.” (Juan 15:5</a:t>
            </a:r>
            <a:r>
              <a:rPr lang="es-SV"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85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C59425-6023-4740-AD94-08766CF15779}"/>
              </a:ext>
            </a:extLst>
          </p:cNvPr>
          <p:cNvSpPr/>
          <p:nvPr/>
        </p:nvSpPr>
        <p:spPr>
          <a:xfrm>
            <a:off x="1346258" y="1633083"/>
            <a:ext cx="6371439" cy="1077218"/>
          </a:xfrm>
          <a:prstGeom prst="rect">
            <a:avLst/>
          </a:prstGeom>
        </p:spPr>
        <p:txBody>
          <a:bodyPr wrap="square">
            <a:spAutoFit/>
          </a:bodyPr>
          <a:lstStyle/>
          <a:p>
            <a:r>
              <a:rPr lang="en-US" sz="3200" dirty="0">
                <a:solidFill>
                  <a:prstClr val="black"/>
                </a:solidFill>
                <a:latin typeface="Times New Roman" panose="02020603050405020304" pitchFamily="18" charset="0"/>
                <a:cs typeface="Times New Roman" panose="02020603050405020304" pitchFamily="18" charset="0"/>
              </a:rPr>
              <a:t>“No </a:t>
            </a:r>
            <a:r>
              <a:rPr lang="en-US" sz="3200" dirty="0" err="1">
                <a:solidFill>
                  <a:prstClr val="black"/>
                </a:solidFill>
                <a:latin typeface="Times New Roman" panose="02020603050405020304" pitchFamily="18" charset="0"/>
                <a:cs typeface="Times New Roman" panose="02020603050405020304" pitchFamily="18" charset="0"/>
              </a:rPr>
              <a:t>trates</a:t>
            </a:r>
            <a:r>
              <a:rPr lang="en-US" sz="3200" dirty="0">
                <a:solidFill>
                  <a:prstClr val="black"/>
                </a:solidFill>
                <a:latin typeface="Times New Roman" panose="02020603050405020304" pitchFamily="18" charset="0"/>
                <a:cs typeface="Times New Roman" panose="02020603050405020304" pitchFamily="18" charset="0"/>
              </a:rPr>
              <a:t> de </a:t>
            </a:r>
            <a:r>
              <a:rPr lang="en-US" sz="3200" dirty="0" err="1">
                <a:solidFill>
                  <a:prstClr val="black"/>
                </a:solidFill>
                <a:latin typeface="Times New Roman" panose="02020603050405020304" pitchFamily="18" charset="0"/>
                <a:cs typeface="Times New Roman" panose="02020603050405020304" pitchFamily="18" charset="0"/>
              </a:rPr>
              <a:t>ser</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cristiano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permite</a:t>
            </a:r>
            <a:r>
              <a:rPr lang="en-US" sz="3200" dirty="0">
                <a:solidFill>
                  <a:prstClr val="black"/>
                </a:solidFill>
                <a:latin typeface="Times New Roman" panose="02020603050405020304" pitchFamily="18" charset="0"/>
                <a:cs typeface="Times New Roman" panose="02020603050405020304" pitchFamily="18" charset="0"/>
              </a:rPr>
              <a:t> que Cristo </a:t>
            </a:r>
            <a:r>
              <a:rPr lang="en-US" sz="3200" dirty="0" err="1">
                <a:solidFill>
                  <a:prstClr val="black"/>
                </a:solidFill>
                <a:latin typeface="Times New Roman" panose="02020603050405020304" pitchFamily="18" charset="0"/>
                <a:cs typeface="Times New Roman" panose="02020603050405020304" pitchFamily="18" charset="0"/>
              </a:rPr>
              <a:t>te</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convierta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cristiano</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FAB19238-04EE-416A-AF95-27E041D550DA}"/>
              </a:ext>
            </a:extLst>
          </p:cNvPr>
          <p:cNvSpPr/>
          <p:nvPr/>
        </p:nvSpPr>
        <p:spPr>
          <a:xfrm>
            <a:off x="787312" y="925197"/>
            <a:ext cx="7069884" cy="707886"/>
          </a:xfrm>
          <a:prstGeom prst="rect">
            <a:avLst/>
          </a:prstGeom>
          <a:noFill/>
        </p:spPr>
        <p:txBody>
          <a:bodyPr wrap="none" lIns="91440" tIns="45720" rIns="91440" bIns="45720">
            <a:spAutoFit/>
          </a:bodyPr>
          <a:lstStyle/>
          <a:p>
            <a:pPr algn="ctr"/>
            <a:r>
              <a:rPr lang="en-US" altLang="en-US" sz="40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Arial" panose="020B0604020202020204" pitchFamily="34" charset="0"/>
                <a:ea typeface="Calibri" panose="020F0502020204030204" pitchFamily="34" charset="0"/>
                <a:cs typeface="Arial" panose="020B0604020202020204" pitchFamily="34" charset="0"/>
              </a:rPr>
              <a:t>5. CRISTO FORMADO EN TI </a:t>
            </a:r>
            <a:endParaRPr lang="en-US" sz="40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endParaRPr>
          </a:p>
        </p:txBody>
      </p:sp>
      <p:pic>
        <p:nvPicPr>
          <p:cNvPr id="12" name="Picture 11">
            <a:extLst>
              <a:ext uri="{FF2B5EF4-FFF2-40B4-BE49-F238E27FC236}">
                <a16:creationId xmlns:a16="http://schemas.microsoft.com/office/drawing/2014/main" id="{FB565820-CC1D-486B-B404-372F0DBBCF00}"/>
              </a:ext>
            </a:extLst>
          </p:cNvPr>
          <p:cNvPicPr>
            <a:picLocks noChangeAspect="1"/>
          </p:cNvPicPr>
          <p:nvPr/>
        </p:nvPicPr>
        <p:blipFill>
          <a:blip r:embed="rId2"/>
          <a:stretch>
            <a:fillRect/>
          </a:stretch>
        </p:blipFill>
        <p:spPr>
          <a:xfrm>
            <a:off x="3081645" y="2710303"/>
            <a:ext cx="3033931" cy="4039257"/>
          </a:xfrm>
          <a:prstGeom prst="rect">
            <a:avLst/>
          </a:prstGeom>
        </p:spPr>
      </p:pic>
    </p:spTree>
    <p:extLst>
      <p:ext uri="{BB962C8B-B14F-4D97-AF65-F5344CB8AC3E}">
        <p14:creationId xmlns:p14="http://schemas.microsoft.com/office/powerpoint/2010/main" val="390984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FA63B0-B874-4B19-AFA9-AC3D9BAA2B70}"/>
              </a:ext>
            </a:extLst>
          </p:cNvPr>
          <p:cNvSpPr>
            <a:spLocks noGrp="1"/>
          </p:cNvSpPr>
          <p:nvPr>
            <p:ph type="subTitle" idx="1"/>
          </p:nvPr>
        </p:nvSpPr>
        <p:spPr>
          <a:xfrm>
            <a:off x="609600" y="838200"/>
            <a:ext cx="7924800" cy="1655762"/>
          </a:xfrm>
        </p:spPr>
        <p:txBody>
          <a:bodyPr>
            <a:normAutofit/>
          </a:bodyPr>
          <a:lstStyle/>
          <a:p>
            <a:pPr algn="l"/>
            <a:r>
              <a:rPr lang="es-ES" i="1" dirty="0">
                <a:solidFill>
                  <a:schemeClr val="tx1"/>
                </a:solidFill>
                <a:latin typeface="Times New Roman" panose="02020603050405020304" pitchFamily="18" charset="0"/>
                <a:cs typeface="Times New Roman" panose="02020603050405020304" pitchFamily="18" charset="0"/>
              </a:rPr>
              <a:t>“Hijos míos, por quienes de nuevo sufro dolores de parto hasta que Cristo sea formado en vosotros” (</a:t>
            </a:r>
            <a:r>
              <a:rPr lang="es-ES" i="1" dirty="0" err="1">
                <a:solidFill>
                  <a:schemeClr val="tx1"/>
                </a:solidFill>
                <a:latin typeface="Times New Roman" panose="02020603050405020304" pitchFamily="18" charset="0"/>
                <a:cs typeface="Times New Roman" panose="02020603050405020304" pitchFamily="18" charset="0"/>
              </a:rPr>
              <a:t>Galatas</a:t>
            </a:r>
            <a:r>
              <a:rPr lang="es-ES" i="1" dirty="0">
                <a:solidFill>
                  <a:schemeClr val="tx1"/>
                </a:solidFill>
                <a:latin typeface="Times New Roman" panose="02020603050405020304" pitchFamily="18" charset="0"/>
                <a:cs typeface="Times New Roman" panose="02020603050405020304" pitchFamily="18" charset="0"/>
              </a:rPr>
              <a:t> 4:19)</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9E06DA2-42E5-46A9-A7EF-88CDA7583FA2}"/>
              </a:ext>
            </a:extLst>
          </p:cNvPr>
          <p:cNvSpPr/>
          <p:nvPr/>
        </p:nvSpPr>
        <p:spPr>
          <a:xfrm>
            <a:off x="152400" y="-152400"/>
            <a:ext cx="7391400" cy="1077218"/>
          </a:xfrm>
          <a:prstGeom prst="rect">
            <a:avLst/>
          </a:prstGeom>
          <a:noFill/>
        </p:spPr>
        <p:txBody>
          <a:bodyPr wrap="square" lIns="91440" tIns="45720" rIns="91440" bIns="45720">
            <a:spAutoFit/>
          </a:bodyPr>
          <a:lstStyle/>
          <a:p>
            <a:r>
              <a:rPr lang="en-US" sz="32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rPr>
              <a:t>A. CRISTO FORMADO RESTAURANDO </a:t>
            </a:r>
          </a:p>
          <a:p>
            <a:r>
              <a:rPr lang="en-US" sz="32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rPr>
              <a:t>LA IMAGEN PERDIDA </a:t>
            </a:r>
          </a:p>
        </p:txBody>
      </p:sp>
      <p:pic>
        <p:nvPicPr>
          <p:cNvPr id="8" name="Picture 7">
            <a:extLst>
              <a:ext uri="{FF2B5EF4-FFF2-40B4-BE49-F238E27FC236}">
                <a16:creationId xmlns:a16="http://schemas.microsoft.com/office/drawing/2014/main" id="{23A12140-A2AE-49C8-B747-B44A8C749F6D}"/>
              </a:ext>
            </a:extLst>
          </p:cNvPr>
          <p:cNvPicPr>
            <a:picLocks noChangeAspect="1"/>
          </p:cNvPicPr>
          <p:nvPr/>
        </p:nvPicPr>
        <p:blipFill>
          <a:blip r:embed="rId2"/>
          <a:stretch>
            <a:fillRect/>
          </a:stretch>
        </p:blipFill>
        <p:spPr>
          <a:xfrm>
            <a:off x="2667000" y="2353521"/>
            <a:ext cx="3538268" cy="1761279"/>
          </a:xfrm>
          <a:prstGeom prst="rect">
            <a:avLst/>
          </a:prstGeom>
        </p:spPr>
      </p:pic>
      <p:sp>
        <p:nvSpPr>
          <p:cNvPr id="2" name="Rectangle 1">
            <a:extLst>
              <a:ext uri="{FF2B5EF4-FFF2-40B4-BE49-F238E27FC236}">
                <a16:creationId xmlns:a16="http://schemas.microsoft.com/office/drawing/2014/main" id="{5A937DD1-A89F-4276-8A4E-E58460275D95}"/>
              </a:ext>
            </a:extLst>
          </p:cNvPr>
          <p:cNvSpPr/>
          <p:nvPr/>
        </p:nvSpPr>
        <p:spPr>
          <a:xfrm>
            <a:off x="1066800" y="3733800"/>
            <a:ext cx="7391400" cy="2062103"/>
          </a:xfrm>
          <a:prstGeom prst="rect">
            <a:avLst/>
          </a:prstGeom>
        </p:spPr>
        <p:txBody>
          <a:bodyPr wrap="square">
            <a:spAutoFit/>
          </a:bodyPr>
          <a:lstStyle/>
          <a:p>
            <a:pPr marL="285750" indent="-285750">
              <a:buFont typeface="Arial" panose="020B0604020202020204" pitchFamily="34" charset="0"/>
              <a:buChar char="•"/>
            </a:pPr>
            <a:endParaRPr lang="es-E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3200" dirty="0">
                <a:latin typeface="Times New Roman" panose="02020603050405020304" pitchFamily="18" charset="0"/>
                <a:cs typeface="Times New Roman" panose="02020603050405020304" pitchFamily="18" charset="0"/>
              </a:rPr>
              <a:t>Cristo es la imagen de Dios perdida que regresa al ser humano</a:t>
            </a:r>
          </a:p>
          <a:p>
            <a:pPr marL="285750" indent="-285750">
              <a:buFont typeface="Arial" panose="020B0604020202020204" pitchFamily="34" charset="0"/>
              <a:buChar char="•"/>
            </a:pPr>
            <a:r>
              <a:rPr lang="es-ES" sz="3200" dirty="0">
                <a:latin typeface="Times New Roman" panose="02020603050405020304" pitchFamily="18" charset="0"/>
                <a:cs typeface="Times New Roman" panose="02020603050405020304" pitchFamily="18" charset="0"/>
              </a:rPr>
              <a:t>Cristo es la forma de vencer al mundo.</a:t>
            </a:r>
          </a:p>
        </p:txBody>
      </p:sp>
    </p:spTree>
    <p:extLst>
      <p:ext uri="{BB962C8B-B14F-4D97-AF65-F5344CB8AC3E}">
        <p14:creationId xmlns:p14="http://schemas.microsoft.com/office/powerpoint/2010/main" val="33973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02A5AA-84C6-4F57-AF4C-EB94D7F7B66E}"/>
              </a:ext>
            </a:extLst>
          </p:cNvPr>
          <p:cNvSpPr>
            <a:spLocks noGrp="1"/>
          </p:cNvSpPr>
          <p:nvPr>
            <p:ph type="subTitle" idx="1"/>
          </p:nvPr>
        </p:nvSpPr>
        <p:spPr>
          <a:xfrm>
            <a:off x="302004" y="825091"/>
            <a:ext cx="8539992" cy="5394120"/>
          </a:xfrm>
        </p:spPr>
        <p:txBody>
          <a:bodyPr>
            <a:normAutofit lnSpcReduction="10000"/>
          </a:bodyPr>
          <a:lstStyle/>
          <a:p>
            <a:pPr algn="l"/>
            <a:r>
              <a:rPr lang="es-ES" i="1" dirty="0">
                <a:solidFill>
                  <a:schemeClr val="tx1"/>
                </a:solidFill>
                <a:latin typeface="Times New Roman" panose="02020603050405020304" pitchFamily="18" charset="0"/>
                <a:cs typeface="Times New Roman" panose="02020603050405020304" pitchFamily="18" charset="0"/>
              </a:rPr>
              <a:t>“No lo digo porque tenga escasez, pues he aprendido a estar contento en cualquier situación. 12 Sé vivir con limitaciones, y también sé tener abundancia; en todo y por todo estoy enseñado, tanto para estar satisfecho como para tener hambre, lo mismo para tener abundancia que para sufrir necesidad; 13 ¡todo lo puedo en Cristo que me fortalece!” (Filipenses 4:11-13)</a:t>
            </a:r>
          </a:p>
          <a:p>
            <a:pPr algn="l"/>
            <a:endParaRPr lang="es-ES" i="1"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ES" sz="3200" dirty="0">
                <a:solidFill>
                  <a:schemeClr val="tx1"/>
                </a:solidFill>
                <a:latin typeface="Times New Roman" panose="02020603050405020304" pitchFamily="18" charset="0"/>
                <a:cs typeface="Times New Roman" panose="02020603050405020304" pitchFamily="18" charset="0"/>
              </a:rPr>
              <a:t>¿Cómo logro Pablo poder todo en Cristo?</a:t>
            </a:r>
          </a:p>
          <a:p>
            <a:pPr marL="914400" lvl="1" indent="-457200" algn="l">
              <a:buFont typeface="Arial" panose="020B0604020202020204" pitchFamily="34" charset="0"/>
              <a:buChar char="•"/>
            </a:pPr>
            <a:r>
              <a:rPr lang="es-ES" sz="3200" dirty="0">
                <a:solidFill>
                  <a:schemeClr val="tx1"/>
                </a:solidFill>
                <a:latin typeface="Times New Roman" panose="02020603050405020304" pitchFamily="18" charset="0"/>
                <a:cs typeface="Times New Roman" panose="02020603050405020304" pitchFamily="18" charset="0"/>
              </a:rPr>
              <a:t>¿Cómo lo puedes lograr tú? </a:t>
            </a:r>
          </a:p>
          <a:p>
            <a:endParaRPr lang="es-ES" sz="2800" dirty="0">
              <a:solidFill>
                <a:schemeClr val="tx1"/>
              </a:solidFill>
              <a:latin typeface="Times New Roman" panose="02020603050405020304" pitchFamily="18" charset="0"/>
              <a:cs typeface="Times New Roman" panose="02020603050405020304" pitchFamily="18" charset="0"/>
            </a:endParaRPr>
          </a:p>
          <a:p>
            <a:endParaRPr lang="es-ES"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E203244-8A9F-4432-909A-8E39457D7D52}"/>
              </a:ext>
            </a:extLst>
          </p:cNvPr>
          <p:cNvSpPr/>
          <p:nvPr/>
        </p:nvSpPr>
        <p:spPr>
          <a:xfrm>
            <a:off x="414867" y="178760"/>
            <a:ext cx="6099234" cy="646331"/>
          </a:xfrm>
          <a:prstGeom prst="rect">
            <a:avLst/>
          </a:prstGeom>
          <a:noFill/>
        </p:spPr>
        <p:txBody>
          <a:bodyPr wrap="none" lIns="91440" tIns="45720" rIns="91440" bIns="45720">
            <a:spAutoFit/>
          </a:bodyPr>
          <a:lstStyle/>
          <a:p>
            <a:pPr algn="ctr"/>
            <a:r>
              <a:rPr lang="es-ES" sz="36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rPr>
              <a:t>B. TODO LO PUEDO EN CRISTO </a:t>
            </a:r>
            <a:endParaRPr lang="en-US" sz="36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endParaRPr>
          </a:p>
        </p:txBody>
      </p:sp>
    </p:spTree>
    <p:extLst>
      <p:ext uri="{BB962C8B-B14F-4D97-AF65-F5344CB8AC3E}">
        <p14:creationId xmlns:p14="http://schemas.microsoft.com/office/powerpoint/2010/main" val="30052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8610600" cy="4038600"/>
          </a:xfrm>
        </p:spPr>
        <p:txBody>
          <a:bodyPr>
            <a:normAutofit/>
          </a:bodyPr>
          <a:lstStyle/>
          <a:p>
            <a:pPr marL="971550" lvl="1" indent="-514350" algn="l">
              <a:buFont typeface="+mj-lt"/>
              <a:buAutoNum type="arabicPeriod"/>
            </a:pPr>
            <a:r>
              <a:rPr lang="es-SV" sz="3200" dirty="0">
                <a:solidFill>
                  <a:schemeClr val="tx1"/>
                </a:solidFill>
                <a:latin typeface="Times New Roman" panose="02020603050405020304" pitchFamily="18" charset="0"/>
                <a:cs typeface="Times New Roman" panose="02020603050405020304" pitchFamily="18" charset="0"/>
              </a:rPr>
              <a:t>Les dio autoridad sobre </a:t>
            </a:r>
            <a:r>
              <a:rPr lang="es-SV" sz="3200" dirty="0">
                <a:solidFill>
                  <a:srgbClr val="800000"/>
                </a:solidFill>
                <a:latin typeface="Times New Roman" panose="02020603050405020304" pitchFamily="18" charset="0"/>
                <a:cs typeface="Times New Roman" panose="02020603050405020304" pitchFamily="18" charset="0"/>
              </a:rPr>
              <a:t>                </a:t>
            </a:r>
            <a:r>
              <a:rPr lang="es-SV" sz="3200" dirty="0">
                <a:solidFill>
                  <a:schemeClr val="tx1"/>
                </a:solidFill>
                <a:latin typeface="Times New Roman" panose="02020603050405020304" pitchFamily="18" charset="0"/>
                <a:cs typeface="Times New Roman" panose="02020603050405020304" pitchFamily="18" charset="0"/>
              </a:rPr>
              <a:t>, para</a:t>
            </a:r>
            <a:endParaRPr lang="es-SV" sz="3200" u="sng" dirty="0">
              <a:solidFill>
                <a:schemeClr val="tx1"/>
              </a:solidFill>
              <a:latin typeface="Times New Roman" panose="02020603050405020304" pitchFamily="18" charset="0"/>
              <a:cs typeface="Times New Roman" panose="02020603050405020304" pitchFamily="18" charset="0"/>
            </a:endParaRPr>
          </a:p>
          <a:p>
            <a:pPr lvl="1" algn="l"/>
            <a:endParaRPr lang="es-SV" sz="3200" dirty="0">
              <a:solidFill>
                <a:schemeClr val="tx1"/>
              </a:solidFill>
              <a:latin typeface="Times New Roman" panose="02020603050405020304" pitchFamily="18" charset="0"/>
              <a:cs typeface="Times New Roman" panose="02020603050405020304" pitchFamily="18" charset="0"/>
            </a:endParaRPr>
          </a:p>
          <a:p>
            <a:pPr lvl="1" algn="l"/>
            <a:r>
              <a:rPr lang="es-SV" sz="3200" dirty="0">
                <a:solidFill>
                  <a:schemeClr val="tx1"/>
                </a:solidFill>
                <a:latin typeface="Times New Roman" panose="02020603050405020304" pitchFamily="18" charset="0"/>
                <a:cs typeface="Times New Roman" panose="02020603050405020304" pitchFamily="18" charset="0"/>
              </a:rPr>
              <a:t>2.	De cada casa que los recibieran debían hacerla</a:t>
            </a:r>
            <a:endParaRPr lang="es-SV" sz="3200" u="sng"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163912D-FFD3-4849-B143-0864BC54808F}"/>
              </a:ext>
            </a:extLst>
          </p:cNvPr>
          <p:cNvSpPr/>
          <p:nvPr/>
        </p:nvSpPr>
        <p:spPr>
          <a:xfrm>
            <a:off x="5065555" y="1577340"/>
            <a:ext cx="444352" cy="553998"/>
          </a:xfrm>
          <a:prstGeom prst="rect">
            <a:avLst/>
          </a:prstGeom>
          <a:noFill/>
        </p:spPr>
        <p:txBody>
          <a:bodyPr wrap="none" lIns="91440" tIns="45720" rIns="91440" bIns="45720">
            <a:spAutoFit/>
          </a:bodyPr>
          <a:lstStyle/>
          <a:p>
            <a:pPr algn="ctr"/>
            <a:r>
              <a:rPr lang="es-SV" sz="3000" dirty="0">
                <a:ln w="0"/>
                <a:effectLst>
                  <a:outerShdw blurRad="38100" dist="19050" dir="2700000" algn="tl" rotWithShape="0">
                    <a:schemeClr val="dk1">
                      <a:alpha val="40000"/>
                    </a:schemeClr>
                  </a:outerShdw>
                </a:effectLst>
              </a:rPr>
              <a:t>   </a:t>
            </a:r>
            <a:endParaRPr lang="en-US" sz="3000" dirty="0">
              <a:ln w="0"/>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FA8F8A55-1F9F-4937-AC58-53635F8767F7}"/>
              </a:ext>
            </a:extLst>
          </p:cNvPr>
          <p:cNvSpPr/>
          <p:nvPr/>
        </p:nvSpPr>
        <p:spPr>
          <a:xfrm>
            <a:off x="5181600" y="1577340"/>
            <a:ext cx="1792445" cy="584775"/>
          </a:xfrm>
          <a:prstGeom prst="rect">
            <a:avLst/>
          </a:prstGeom>
          <a:noFill/>
        </p:spPr>
        <p:txBody>
          <a:bodyPr wrap="square" lIns="91440" tIns="45720" rIns="91440" bIns="45720">
            <a:spAutoFit/>
          </a:bodyPr>
          <a:lstStyle/>
          <a:p>
            <a:pPr algn="ct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D7AC2ACC-06D0-4E75-A463-C301DA0D5B8D}"/>
              </a:ext>
            </a:extLst>
          </p:cNvPr>
          <p:cNvSpPr/>
          <p:nvPr/>
        </p:nvSpPr>
        <p:spPr>
          <a:xfrm>
            <a:off x="5160034" y="1600200"/>
            <a:ext cx="1781257" cy="584775"/>
          </a:xfrm>
          <a:prstGeom prst="rect">
            <a:avLst/>
          </a:prstGeom>
          <a:noFill/>
        </p:spPr>
        <p:txBody>
          <a:bodyPr wrap="none" lIns="91440" tIns="45720" rIns="91440" bIns="45720">
            <a:spAutoFit/>
          </a:bodyPr>
          <a:lstStyle/>
          <a:p>
            <a:pPr algn="ctr"/>
            <a:r>
              <a:rPr lang="es-SV"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demonios</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FDFCDA43-E503-4219-9712-65F2116DA5D0}"/>
              </a:ext>
            </a:extLst>
          </p:cNvPr>
          <p:cNvSpPr/>
          <p:nvPr/>
        </p:nvSpPr>
        <p:spPr>
          <a:xfrm>
            <a:off x="7740790" y="1577340"/>
            <a:ext cx="1154482" cy="584775"/>
          </a:xfrm>
          <a:prstGeom prst="rect">
            <a:avLst/>
          </a:prstGeom>
          <a:noFill/>
        </p:spPr>
        <p:txBody>
          <a:bodyPr wrap="none" lIns="91440" tIns="45720" rIns="91440" bIns="45720">
            <a:spAutoFit/>
          </a:bodyPr>
          <a:lstStyle/>
          <a:p>
            <a:pPr algn="ctr"/>
            <a:r>
              <a:rPr lang="es-SV"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sanar </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EA1D369B-483E-4524-AFCD-23706FD3F503}"/>
              </a:ext>
            </a:extLst>
          </p:cNvPr>
          <p:cNvSpPr/>
          <p:nvPr/>
        </p:nvSpPr>
        <p:spPr>
          <a:xfrm>
            <a:off x="1211198" y="1981200"/>
            <a:ext cx="1917513" cy="584775"/>
          </a:xfrm>
          <a:prstGeom prst="rect">
            <a:avLst/>
          </a:prstGeom>
          <a:noFill/>
        </p:spPr>
        <p:txBody>
          <a:bodyPr wrap="none" lIns="91440" tIns="45720" rIns="91440" bIns="45720">
            <a:spAutoFit/>
          </a:bodyPr>
          <a:lstStyle/>
          <a:p>
            <a:pPr algn="ctr"/>
            <a:r>
              <a:rPr lang="es-SV"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enfermos. </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EDF28A9D-6CFA-47EA-BBBD-F6DF8029A860}"/>
              </a:ext>
            </a:extLst>
          </p:cNvPr>
          <p:cNvSpPr/>
          <p:nvPr/>
        </p:nvSpPr>
        <p:spPr>
          <a:xfrm>
            <a:off x="1905000" y="3225225"/>
            <a:ext cx="4084773" cy="584775"/>
          </a:xfrm>
          <a:prstGeom prst="rect">
            <a:avLst/>
          </a:prstGeom>
          <a:noFill/>
        </p:spPr>
        <p:txBody>
          <a:bodyPr wrap="none" lIns="91440" tIns="45720" rIns="91440" bIns="45720">
            <a:spAutoFit/>
          </a:bodyPr>
          <a:lstStyle/>
          <a:p>
            <a:pPr algn="ctr"/>
            <a:r>
              <a:rPr lang="es-SV"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 centro de discípulos.</a:t>
            </a:r>
            <a:endParaRPr lang="en-US" sz="32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7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9265D4-6B1B-4534-A8B0-FE0411CD72F6}"/>
              </a:ext>
            </a:extLst>
          </p:cNvPr>
          <p:cNvSpPr>
            <a:spLocks noGrp="1"/>
          </p:cNvSpPr>
          <p:nvPr>
            <p:ph type="subTitle" idx="1"/>
          </p:nvPr>
        </p:nvSpPr>
        <p:spPr>
          <a:xfrm>
            <a:off x="381000" y="990600"/>
            <a:ext cx="8489658" cy="4505494"/>
          </a:xfrm>
        </p:spPr>
        <p:txBody>
          <a:bodyPr>
            <a:normAutofit fontScale="92500" lnSpcReduction="10000"/>
          </a:bodyPr>
          <a:lstStyle/>
          <a:p>
            <a:pPr algn="l"/>
            <a:r>
              <a:rPr lang="es-ES" i="1" dirty="0">
                <a:solidFill>
                  <a:schemeClr val="tx1"/>
                </a:solidFill>
                <a:latin typeface="Times New Roman" panose="02020603050405020304" pitchFamily="18" charset="0"/>
                <a:cs typeface="Times New Roman" panose="02020603050405020304" pitchFamily="18" charset="0"/>
              </a:rPr>
              <a:t>“Permaneced en mí, y yo en vosotros. Como el pámpano no puede llevar fruto por sí mismo, si no permanece en la vid, así tampoco vosotros, si no permanecéis en mí. 5 Yo soy la vid, vosotros los pámpanos; el que permanece en mí, y yo en él, éste lleva mucho fruto; porque separados de mí nada podéis hacer.” (Juan 15:4-5)</a:t>
            </a:r>
          </a:p>
          <a:p>
            <a:pPr lvl="1" algn="l"/>
            <a:endParaRPr lang="es-E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TODO depende de Cristo</a:t>
            </a:r>
          </a:p>
          <a:p>
            <a:pPr marL="914400" lvl="1" indent="-457200" algn="l">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Yo no puedo, pero EN Cristo puedo </a:t>
            </a:r>
          </a:p>
          <a:p>
            <a:pPr algn="l"/>
            <a:endParaRPr lang="es-ES" dirty="0">
              <a:solidFill>
                <a:schemeClr val="tx1"/>
              </a:solidFill>
              <a:latin typeface="Times New Roman" panose="02020603050405020304" pitchFamily="18" charset="0"/>
              <a:cs typeface="Times New Roman" panose="02020603050405020304" pitchFamily="18" charset="0"/>
            </a:endParaRPr>
          </a:p>
          <a:p>
            <a:pPr algn="l"/>
            <a:endParaRPr lang="es-E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5746E33-8391-4D21-A5E5-C4095FC82769}"/>
              </a:ext>
            </a:extLst>
          </p:cNvPr>
          <p:cNvSpPr/>
          <p:nvPr/>
        </p:nvSpPr>
        <p:spPr>
          <a:xfrm>
            <a:off x="-1143000" y="76202"/>
            <a:ext cx="9144000" cy="646331"/>
          </a:xfrm>
          <a:prstGeom prst="rect">
            <a:avLst/>
          </a:prstGeom>
          <a:noFill/>
        </p:spPr>
        <p:txBody>
          <a:bodyPr wrap="square" lIns="91440" tIns="45720" rIns="91440" bIns="45720">
            <a:spAutoFit/>
          </a:bodyPr>
          <a:lstStyle/>
          <a:p>
            <a:pPr algn="ctr"/>
            <a:r>
              <a:rPr lang="es-ES" sz="36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rPr>
              <a:t>C.NADA PUEDO HACER SIN CRISTO</a:t>
            </a:r>
          </a:p>
        </p:txBody>
      </p:sp>
    </p:spTree>
    <p:extLst>
      <p:ext uri="{BB962C8B-B14F-4D97-AF65-F5344CB8AC3E}">
        <p14:creationId xmlns:p14="http://schemas.microsoft.com/office/powerpoint/2010/main" val="345897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85078B-8451-4FC3-BD86-74C560085E11}"/>
              </a:ext>
            </a:extLst>
          </p:cNvPr>
          <p:cNvSpPr>
            <a:spLocks noGrp="1"/>
          </p:cNvSpPr>
          <p:nvPr>
            <p:ph type="subTitle" idx="1"/>
          </p:nvPr>
        </p:nvSpPr>
        <p:spPr>
          <a:xfrm>
            <a:off x="216312" y="777432"/>
            <a:ext cx="8711375" cy="4769337"/>
          </a:xfrm>
        </p:spPr>
        <p:txBody>
          <a:bodyPr>
            <a:noAutofit/>
          </a:bodyPr>
          <a:lstStyle/>
          <a:p>
            <a:pPr algn="l">
              <a:spcBef>
                <a:spcPts val="0"/>
              </a:spcBef>
            </a:pPr>
            <a:r>
              <a:rPr lang="es-ES" sz="2800" i="1" dirty="0">
                <a:solidFill>
                  <a:schemeClr val="tx1"/>
                </a:solidFill>
                <a:latin typeface="Times New Roman" panose="02020603050405020304" pitchFamily="18" charset="0"/>
                <a:cs typeface="Times New Roman" panose="02020603050405020304" pitchFamily="18" charset="0"/>
              </a:rPr>
              <a:t>“Mas el fruto del Espíritu es amor, gozo, paz, paciencia, benignidad, bondad, fe, 23 mansedumbre, templanza; contra tales cosas no hay ley. 24 Pero los que son de Cristo han crucificado la carne con sus pasiones y deseos. 25 Si vivimos por el Espíritu, andemos también por el Espíritu.” (Gálatas 5:22-25)</a:t>
            </a:r>
          </a:p>
          <a:p>
            <a:pPr algn="l">
              <a:spcBef>
                <a:spcPts val="0"/>
              </a:spcBef>
            </a:pPr>
            <a:endParaRPr lang="es-ES" sz="2800" i="1" dirty="0">
              <a:solidFill>
                <a:schemeClr val="tx1"/>
              </a:solidFill>
              <a:latin typeface="Times New Roman" panose="02020603050405020304" pitchFamily="18" charset="0"/>
              <a:cs typeface="Times New Roman" panose="02020603050405020304" pitchFamily="18" charset="0"/>
            </a:endParaRPr>
          </a:p>
          <a:p>
            <a:pPr marL="914400" lvl="1" indent="-457200" algn="l">
              <a:spcBef>
                <a:spcPts val="0"/>
              </a:spcBef>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No son tus obras, son obras del Espíritu Santo en ti</a:t>
            </a:r>
          </a:p>
          <a:p>
            <a:pPr marL="914400" lvl="1" indent="-457200" algn="l">
              <a:spcBef>
                <a:spcPts val="0"/>
              </a:spcBef>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Tu pones tu voluntad.</a:t>
            </a:r>
          </a:p>
          <a:p>
            <a:pPr algn="l"/>
            <a:endParaRPr lang="es-ES" sz="2800" dirty="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456DD2E-40D1-4C20-918B-B6515A7E62C7}"/>
              </a:ext>
            </a:extLst>
          </p:cNvPr>
          <p:cNvSpPr/>
          <p:nvPr/>
        </p:nvSpPr>
        <p:spPr>
          <a:xfrm>
            <a:off x="0" y="228600"/>
            <a:ext cx="7467600" cy="584775"/>
          </a:xfrm>
          <a:prstGeom prst="rect">
            <a:avLst/>
          </a:prstGeom>
          <a:noFill/>
        </p:spPr>
        <p:txBody>
          <a:bodyPr wrap="square" lIns="91440" tIns="45720" rIns="91440" bIns="45720">
            <a:spAutoFit/>
          </a:bodyPr>
          <a:lstStyle/>
          <a:p>
            <a:pPr algn="ctr"/>
            <a:r>
              <a:rPr lang="es-ES" sz="32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rPr>
              <a:t>D. LAS OBRAS DEL ESPIRITU NO SON MIAS </a:t>
            </a:r>
          </a:p>
        </p:txBody>
      </p:sp>
    </p:spTree>
    <p:extLst>
      <p:ext uri="{BB962C8B-B14F-4D97-AF65-F5344CB8AC3E}">
        <p14:creationId xmlns:p14="http://schemas.microsoft.com/office/powerpoint/2010/main" val="41866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rowd of people&#10;&#10;Description generated with very high confidence">
            <a:extLst>
              <a:ext uri="{FF2B5EF4-FFF2-40B4-BE49-F238E27FC236}">
                <a16:creationId xmlns:a16="http://schemas.microsoft.com/office/drawing/2014/main" id="{1A7BBCB5-7841-4E3E-A242-84BA1F41829F}"/>
              </a:ext>
            </a:extLst>
          </p:cNvPr>
          <p:cNvPicPr>
            <a:picLocks noChangeAspect="1"/>
          </p:cNvPicPr>
          <p:nvPr/>
        </p:nvPicPr>
        <p:blipFill rotWithShape="1">
          <a:blip r:embed="rId2">
            <a:alphaModFix amt="50000"/>
            <a:extLst/>
          </a:blip>
          <a:srcRect l="17029" r="20305" b="1"/>
          <a:stretch/>
        </p:blipFill>
        <p:spPr>
          <a:xfrm>
            <a:off x="20" y="3"/>
            <a:ext cx="9143980" cy="6857999"/>
          </a:xfrm>
          <a:prstGeom prst="rect">
            <a:avLst/>
          </a:prstGeom>
        </p:spPr>
      </p:pic>
      <p:sp>
        <p:nvSpPr>
          <p:cNvPr id="2" name="Title 1">
            <a:extLst>
              <a:ext uri="{FF2B5EF4-FFF2-40B4-BE49-F238E27FC236}">
                <a16:creationId xmlns:a16="http://schemas.microsoft.com/office/drawing/2014/main" id="{1381C7F1-1C42-4CA0-ABF2-E31126A57EFA}"/>
              </a:ext>
            </a:extLst>
          </p:cNvPr>
          <p:cNvSpPr>
            <a:spLocks noGrp="1"/>
          </p:cNvSpPr>
          <p:nvPr>
            <p:ph type="ctrTitle"/>
          </p:nvPr>
        </p:nvSpPr>
        <p:spPr>
          <a:xfrm>
            <a:off x="1143000" y="1122362"/>
            <a:ext cx="6858000" cy="2900518"/>
          </a:xfrm>
        </p:spPr>
        <p:txBody>
          <a:bodyPr>
            <a:normAutofit fontScale="90000"/>
          </a:bodyPr>
          <a:lstStyle/>
          <a:p>
            <a:r>
              <a:rPr lang="es-ES" sz="5300" b="1" dirty="0">
                <a:effectLst>
                  <a:outerShdw blurRad="38100" dist="38100" dir="2700000" algn="tl">
                    <a:srgbClr val="000000">
                      <a:alpha val="43137"/>
                    </a:srgbClr>
                  </a:outerShdw>
                </a:effectLst>
              </a:rPr>
              <a:t>Tú puedes si dejas que Cristo se forme en ti</a:t>
            </a:r>
            <a:r>
              <a:rPr lang="es-ES" sz="5100" b="1" dirty="0">
                <a:effectLst>
                  <a:outerShdw blurRad="38100" dist="38100" dir="2700000" algn="tl">
                    <a:srgbClr val="000000">
                      <a:alpha val="43137"/>
                    </a:srgbClr>
                  </a:outerShdw>
                </a:effectLst>
              </a:rPr>
              <a:t>. </a:t>
            </a:r>
            <a:br>
              <a:rPr lang="es-ES" sz="5100" dirty="0">
                <a:solidFill>
                  <a:srgbClr val="FFFFFF"/>
                </a:solidFill>
              </a:rPr>
            </a:br>
            <a:r>
              <a:rPr lang="es-ES" sz="5100" dirty="0">
                <a:solidFill>
                  <a:srgbClr val="FFFFFF"/>
                </a:solidFill>
              </a:rPr>
              <a:t> </a:t>
            </a:r>
            <a:br>
              <a:rPr lang="es-ES" sz="5100" dirty="0">
                <a:solidFill>
                  <a:srgbClr val="FFFFFF"/>
                </a:solidFill>
              </a:rPr>
            </a:br>
            <a:endParaRPr lang="en-US" sz="5100" dirty="0">
              <a:solidFill>
                <a:srgbClr val="FFFFFF"/>
              </a:solidFill>
            </a:endParaRPr>
          </a:p>
        </p:txBody>
      </p:sp>
    </p:spTree>
    <p:extLst>
      <p:ext uri="{BB962C8B-B14F-4D97-AF65-F5344CB8AC3E}">
        <p14:creationId xmlns:p14="http://schemas.microsoft.com/office/powerpoint/2010/main" val="1719605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4805EF-2A51-4EBE-B687-59E3476789E9}"/>
              </a:ext>
            </a:extLst>
          </p:cNvPr>
          <p:cNvPicPr>
            <a:picLocks noChangeAspect="1"/>
          </p:cNvPicPr>
          <p:nvPr/>
        </p:nvPicPr>
        <p:blipFill>
          <a:blip r:embed="rId2"/>
          <a:stretch>
            <a:fillRect/>
          </a:stretch>
        </p:blipFill>
        <p:spPr>
          <a:xfrm>
            <a:off x="1028700" y="1403829"/>
            <a:ext cx="6858000" cy="2438400"/>
          </a:xfrm>
          <a:prstGeom prst="rect">
            <a:avLst/>
          </a:prstGeom>
        </p:spPr>
      </p:pic>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228600" y="826459"/>
            <a:ext cx="7886700" cy="3352800"/>
          </a:xfrm>
        </p:spPr>
        <p:txBody>
          <a:bodyPr>
            <a:normAutofit/>
          </a:bodyPr>
          <a:lstStyle/>
          <a:p>
            <a:pPr marL="0" indent="0" algn="ctr">
              <a:buNone/>
            </a:pPr>
            <a:r>
              <a:rPr lang="en-US" sz="4000" b="1" dirty="0">
                <a:ln/>
                <a:solidFill>
                  <a:sysClr val="windowText" lastClr="000000"/>
                </a:solidFill>
                <a:latin typeface="Times New Roman" panose="02020603050405020304" pitchFamily="18" charset="0"/>
                <a:cs typeface="Times New Roman" panose="02020603050405020304" pitchFamily="18" charset="0"/>
              </a:rPr>
              <a:t>6. UNA MUERTE INEVITABLE</a:t>
            </a:r>
          </a:p>
          <a:p>
            <a:pPr marL="0" indent="0">
              <a:buNone/>
            </a:pPr>
            <a:endParaRPr lang="es-SV"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959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476250" y="990600"/>
            <a:ext cx="7886700" cy="5567365"/>
          </a:xfrm>
        </p:spPr>
        <p:txBody>
          <a:bodyPr>
            <a:normAutofit/>
          </a:bodyPr>
          <a:lstStyle/>
          <a:p>
            <a:pPr marL="0" indent="0">
              <a:buNone/>
            </a:pPr>
            <a:r>
              <a:rPr lang="es-ES" i="1" dirty="0">
                <a:latin typeface="Times New Roman" panose="02020603050405020304" pitchFamily="18" charset="0"/>
                <a:cs typeface="Times New Roman" panose="02020603050405020304" pitchFamily="18" charset="0"/>
              </a:rPr>
              <a:t>“De cierto, de cierto os digo, que si el grano de trigo no cae en la tierra y muere, queda solo; pero si muere, lleva mucho fruto. 25 El que ama su vida, la perderá; y el que aborrece su vida en este mundo, para vida eterna la guardará. 26 Si alguno me sirve, sígame; y donde yo estuviere, allí también estará mi servidor. Si alguno me sirviere, mi Padre le honrará”. (Juan 12:23-26)</a:t>
            </a:r>
            <a:r>
              <a:rPr lang="es-SV" sz="3600" i="1" dirty="0">
                <a:latin typeface="Times New Roman" panose="02020603050405020304" pitchFamily="18" charset="0"/>
                <a:cs typeface="Times New Roman" panose="02020603050405020304" pitchFamily="18" charset="0"/>
              </a:rPr>
              <a:t> </a:t>
            </a:r>
            <a:endParaRPr lang="en-US" sz="3600" i="1" dirty="0">
              <a:latin typeface="Times New Roman" panose="02020603050405020304" pitchFamily="18" charset="0"/>
              <a:cs typeface="Times New Roman" panose="02020603050405020304" pitchFamily="18" charset="0"/>
            </a:endParaRPr>
          </a:p>
          <a:p>
            <a:pPr marL="457200" lvl="1" indent="0" fontAlgn="t">
              <a:buNone/>
            </a:pPr>
            <a:r>
              <a:rPr lang="es-SV"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235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6"/>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381000" y="774114"/>
            <a:ext cx="8686800" cy="8850630"/>
          </a:xfrm>
        </p:spPr>
        <p:txBody>
          <a:bodyPr>
            <a:normAutofit lnSpcReduction="10000"/>
          </a:bodyPr>
          <a:lstStyle/>
          <a:p>
            <a:pPr marL="0" lvl="0" indent="0">
              <a:buNone/>
            </a:pPr>
            <a:r>
              <a:rPr lang="es-MX" dirty="0">
                <a:latin typeface="Times New Roman" panose="02020603050405020304" pitchFamily="18" charset="0"/>
                <a:cs typeface="Times New Roman" panose="02020603050405020304" pitchFamily="18" charset="0"/>
              </a:rPr>
              <a:t>A. DEBEMOS ESTAR CONSIENTES QUE SEREMOS ATACADOS</a:t>
            </a:r>
          </a:p>
          <a:p>
            <a:pPr lvl="2"/>
            <a:r>
              <a:rPr lang="en-US" sz="3200" dirty="0">
                <a:latin typeface="Times New Roman" panose="02020603050405020304" pitchFamily="18" charset="0"/>
                <a:cs typeface="Times New Roman" panose="02020603050405020304" pitchFamily="18" charset="0"/>
              </a:rPr>
              <a:t>Mental, </a:t>
            </a:r>
          </a:p>
          <a:p>
            <a:pPr lvl="2"/>
            <a:r>
              <a:rPr lang="en-US" sz="3200" dirty="0" err="1">
                <a:latin typeface="Times New Roman" panose="02020603050405020304" pitchFamily="18" charset="0"/>
                <a:cs typeface="Times New Roman" panose="02020603050405020304" pitchFamily="18" charset="0"/>
              </a:rPr>
              <a:t>Emocional</a:t>
            </a:r>
            <a:r>
              <a:rPr lang="en-US" sz="3200" dirty="0">
                <a:latin typeface="Times New Roman" panose="02020603050405020304" pitchFamily="18" charset="0"/>
                <a:cs typeface="Times New Roman" panose="02020603050405020304" pitchFamily="18" charset="0"/>
              </a:rPr>
              <a:t>, </a:t>
            </a:r>
          </a:p>
          <a:p>
            <a:pPr lvl="2"/>
            <a:r>
              <a:rPr lang="en-US" sz="3200" dirty="0">
                <a:latin typeface="Times New Roman" panose="02020603050405020304" pitchFamily="18" charset="0"/>
                <a:cs typeface="Times New Roman" panose="02020603050405020304" pitchFamily="18" charset="0"/>
              </a:rPr>
              <a:t>Social, </a:t>
            </a:r>
          </a:p>
          <a:p>
            <a:pPr lvl="2"/>
            <a:r>
              <a:rPr lang="en-US" sz="3200" dirty="0" err="1">
                <a:latin typeface="Times New Roman" panose="02020603050405020304" pitchFamily="18" charset="0"/>
                <a:cs typeface="Times New Roman" panose="02020603050405020304" pitchFamily="18" charset="0"/>
              </a:rPr>
              <a:t>Físicamente</a:t>
            </a:r>
            <a:r>
              <a:rPr lang="en-US" sz="3200" dirty="0">
                <a:latin typeface="Times New Roman" panose="02020603050405020304" pitchFamily="18" charset="0"/>
                <a:cs typeface="Times New Roman" panose="02020603050405020304" pitchFamily="18" charset="0"/>
              </a:rPr>
              <a:t> </a:t>
            </a:r>
          </a:p>
          <a:p>
            <a:pPr marL="1771650" lvl="3" indent="-514350">
              <a:buFont typeface="+mj-lt"/>
              <a:buAutoNum type="arabicPeriod"/>
            </a:pPr>
            <a:r>
              <a:rPr lang="es-MX" sz="3200" dirty="0">
                <a:solidFill>
                  <a:srgbClr val="800000"/>
                </a:solidFill>
                <a:latin typeface="Times New Roman" panose="02020603050405020304" pitchFamily="18" charset="0"/>
                <a:cs typeface="Times New Roman" panose="02020603050405020304" pitchFamily="18" charset="0"/>
              </a:rPr>
              <a:t>¿Es usted perseguido por la causa de Cristo? SI____NO____</a:t>
            </a:r>
            <a:endParaRPr lang="en-US" sz="3200" dirty="0">
              <a:solidFill>
                <a:srgbClr val="800000"/>
              </a:solidFill>
              <a:latin typeface="Times New Roman" panose="02020603050405020304" pitchFamily="18" charset="0"/>
              <a:cs typeface="Times New Roman" panose="02020603050405020304" pitchFamily="18" charset="0"/>
            </a:endParaRPr>
          </a:p>
          <a:p>
            <a:pPr marL="1771650" lvl="3" indent="-514350">
              <a:buFont typeface="+mj-lt"/>
              <a:buAutoNum type="arabicPeriod"/>
            </a:pPr>
            <a:r>
              <a:rPr lang="es-MX" sz="3200" dirty="0">
                <a:latin typeface="Times New Roman" panose="02020603050405020304" pitchFamily="18" charset="0"/>
                <a:cs typeface="Times New Roman" panose="02020603050405020304" pitchFamily="18" charset="0"/>
              </a:rPr>
              <a:t>¿En qué formas sufre por la causa de Cristo? </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sz="3200" dirty="0">
              <a:latin typeface="Times New Roman" panose="02020603050405020304" pitchFamily="18" charset="0"/>
              <a:cs typeface="Times New Roman" panose="02020603050405020304" pitchFamily="18" charset="0"/>
            </a:endParaRPr>
          </a:p>
          <a:p>
            <a:pPr marL="457200" lvl="1" indent="0">
              <a:buNone/>
            </a:pPr>
            <a:r>
              <a:rPr lang="es-SV"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457200" lvl="1" indent="0" fontAlgn="t">
              <a:buNone/>
            </a:pPr>
            <a:r>
              <a:rPr lang="es-SV"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fontAlgn="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0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6"/>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455395" y="996214"/>
            <a:ext cx="7886700" cy="8602980"/>
          </a:xfrm>
        </p:spPr>
        <p:txBody>
          <a:bodyPr>
            <a:normAutofit/>
          </a:bodyPr>
          <a:lstStyle/>
          <a:p>
            <a:pPr marL="457200" lvl="1" indent="0">
              <a:buNone/>
            </a:pPr>
            <a:r>
              <a:rPr lang="es-ES" sz="3400" i="1" dirty="0">
                <a:latin typeface="Times New Roman" panose="02020603050405020304" pitchFamily="18" charset="0"/>
                <a:cs typeface="Times New Roman" panose="02020603050405020304" pitchFamily="18" charset="0"/>
              </a:rPr>
              <a:t>“Una noche el Señor le dijo a Pablo en una visión: «No tengas miedo; sigue hablando y no te calles, pues estoy contigo. Aunque te ataquen, no voy a dejar que nadie te haga daño, porque tengo mucha gente en esta ciudad.” </a:t>
            </a:r>
          </a:p>
          <a:p>
            <a:pPr marL="457200" lvl="1" indent="0">
              <a:buNone/>
            </a:pPr>
            <a:r>
              <a:rPr lang="es-ES" sz="3400" i="1" dirty="0">
                <a:latin typeface="Times New Roman" panose="02020603050405020304" pitchFamily="18" charset="0"/>
                <a:cs typeface="Times New Roman" panose="02020603050405020304" pitchFamily="18" charset="0"/>
              </a:rPr>
              <a:t>(Hechos 18:9-10).</a:t>
            </a:r>
          </a:p>
          <a:p>
            <a:pPr marL="0" indent="0">
              <a:buNone/>
            </a:pPr>
            <a:endParaRPr lang="en-US" sz="3800" dirty="0">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sz="3800" dirty="0">
              <a:latin typeface="Times New Roman" panose="02020603050405020304" pitchFamily="18" charset="0"/>
              <a:cs typeface="Times New Roman" panose="02020603050405020304" pitchFamily="18" charset="0"/>
            </a:endParaRPr>
          </a:p>
          <a:p>
            <a:pPr marL="457200" lvl="1" indent="0">
              <a:buNone/>
            </a:pPr>
            <a:r>
              <a:rPr lang="es-SV" sz="3800" dirty="0">
                <a:latin typeface="Times New Roman" panose="02020603050405020304" pitchFamily="18" charset="0"/>
                <a:cs typeface="Times New Roman" panose="02020603050405020304" pitchFamily="18" charset="0"/>
              </a:rPr>
              <a:t> </a:t>
            </a:r>
            <a:endParaRPr lang="en-US" sz="3800" dirty="0">
              <a:latin typeface="Times New Roman" panose="02020603050405020304" pitchFamily="18" charset="0"/>
              <a:cs typeface="Times New Roman" panose="02020603050405020304" pitchFamily="18" charset="0"/>
            </a:endParaRPr>
          </a:p>
          <a:p>
            <a:pPr marL="457200" lvl="1" indent="0" fontAlgn="t">
              <a:buNone/>
            </a:pPr>
            <a:r>
              <a:rPr lang="es-SV" sz="3800" dirty="0">
                <a:latin typeface="Times New Roman" panose="02020603050405020304" pitchFamily="18" charset="0"/>
                <a:cs typeface="Times New Roman" panose="02020603050405020304" pitchFamily="18" charset="0"/>
              </a:rPr>
              <a:t> </a:t>
            </a:r>
            <a:endParaRPr lang="en-US" sz="3800" dirty="0">
              <a:latin typeface="Times New Roman" panose="02020603050405020304" pitchFamily="18" charset="0"/>
              <a:cs typeface="Times New Roman" panose="02020603050405020304" pitchFamily="18" charset="0"/>
            </a:endParaRPr>
          </a:p>
          <a:p>
            <a:pPr marL="0" indent="0">
              <a:buNone/>
            </a:pPr>
            <a:endParaRPr lang="en-US" sz="3800" dirty="0">
              <a:latin typeface="Times New Roman" panose="02020603050405020304" pitchFamily="18" charset="0"/>
              <a:cs typeface="Times New Roman" panose="02020603050405020304" pitchFamily="18" charset="0"/>
            </a:endParaRPr>
          </a:p>
          <a:p>
            <a:pPr marL="0" indent="0" fontAlgn="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835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35943" y="370676"/>
            <a:ext cx="8784076" cy="6116648"/>
          </a:xfrm>
        </p:spPr>
        <p:txBody>
          <a:bodyPr>
            <a:noAutofit/>
          </a:bodyPr>
          <a:lstStyle/>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r>
              <a:rPr lang="es-ES" sz="3600" i="1" dirty="0">
                <a:latin typeface="Times New Roman" panose="02020603050405020304" pitchFamily="18" charset="0"/>
                <a:cs typeface="Times New Roman" panose="02020603050405020304" pitchFamily="18" charset="0"/>
              </a:rPr>
              <a:t>“Atravesaron la región de Frigia y </a:t>
            </a:r>
            <a:r>
              <a:rPr lang="es-ES" sz="3600" i="1" dirty="0" err="1">
                <a:latin typeface="Times New Roman" panose="02020603050405020304" pitchFamily="18" charset="0"/>
                <a:cs typeface="Times New Roman" panose="02020603050405020304" pitchFamily="18" charset="0"/>
              </a:rPr>
              <a:t>Galacia</a:t>
            </a:r>
            <a:r>
              <a:rPr lang="es-ES" sz="3600" i="1" dirty="0">
                <a:latin typeface="Times New Roman" panose="02020603050405020304" pitchFamily="18" charset="0"/>
                <a:cs typeface="Times New Roman" panose="02020603050405020304" pitchFamily="18" charset="0"/>
              </a:rPr>
              <a:t>, ya que el Espíritu Santo les había impedido que predicaran la palabra en la provincia de *Asia.  Cuando llegaron cerca de Misia, intentaron pasar a Bitinia, pero el Espíritu de Jesús no se lo permitió.  Entonces, pasando de largo por Misia, bajaron a </a:t>
            </a:r>
            <a:r>
              <a:rPr lang="es-ES" sz="3600" i="1" dirty="0" err="1">
                <a:latin typeface="Times New Roman" panose="02020603050405020304" pitchFamily="18" charset="0"/>
                <a:cs typeface="Times New Roman" panose="02020603050405020304" pitchFamily="18" charset="0"/>
              </a:rPr>
              <a:t>Troas</a:t>
            </a:r>
            <a:r>
              <a:rPr lang="es-ES" sz="3600" i="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1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116326" y="609600"/>
            <a:ext cx="8784076" cy="6116648"/>
          </a:xfrm>
        </p:spPr>
        <p:txBody>
          <a:bodyPr>
            <a:normAutofit/>
          </a:bodyPr>
          <a:lstStyle/>
          <a:p>
            <a:pPr marL="457200" lvl="1" indent="0">
              <a:buNone/>
            </a:pPr>
            <a:endParaRPr lang="en-US" sz="2200" dirty="0">
              <a:latin typeface="Times New Roman" panose="02020603050405020304" pitchFamily="18" charset="0"/>
              <a:cs typeface="Times New Roman" panose="02020603050405020304" pitchFamily="18" charset="0"/>
            </a:endParaRPr>
          </a:p>
          <a:p>
            <a:pPr marL="457200" lvl="1" indent="0">
              <a:buNone/>
            </a:pPr>
            <a:r>
              <a:rPr lang="es-ES" sz="3200" i="1" dirty="0">
                <a:latin typeface="Times New Roman" panose="02020603050405020304" pitchFamily="18" charset="0"/>
                <a:cs typeface="Times New Roman" panose="02020603050405020304" pitchFamily="18" charset="0"/>
              </a:rPr>
              <a:t>Durante la noche Pablo tuvo una visión en la que un hombre de Macedonia, puesto de pie, le rogaba: «Pasa a Macedonia y ayúdanos.» Después de que Pablo tuvo la visión, en seguida nos preparamos para partir hacia Macedonia, convencidos de que Dios nos había llamado a anunciar el *evangelio a los macedonios.” (Hechos 16:6-10). </a:t>
            </a:r>
            <a:endParaRPr lang="en-US" sz="3200" i="1"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4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6"/>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228600" y="942913"/>
            <a:ext cx="8188428" cy="6795074"/>
          </a:xfrm>
        </p:spPr>
        <p:txBody>
          <a:bodyPr>
            <a:normAutofit fontScale="62500" lnSpcReduction="20000"/>
          </a:bodyPr>
          <a:lstStyle/>
          <a:p>
            <a:pPr marL="514350" indent="-514350">
              <a:buFont typeface="+mj-lt"/>
              <a:buAutoNum type="alphaUcPeriod" startAt="2"/>
            </a:pPr>
            <a:r>
              <a:rPr lang="es-MX" sz="5100" dirty="0">
                <a:latin typeface="Times New Roman" panose="02020603050405020304" pitchFamily="18" charset="0"/>
                <a:cs typeface="Times New Roman" panose="02020603050405020304" pitchFamily="18" charset="0"/>
              </a:rPr>
              <a:t>LA ORACION TIENE UN COSTO, </a:t>
            </a:r>
            <a:r>
              <a:rPr lang="es-MX" sz="5100" i="1" dirty="0">
                <a:latin typeface="Times New Roman" panose="02020603050405020304" pitchFamily="18" charset="0"/>
                <a:cs typeface="Times New Roman" panose="02020603050405020304" pitchFamily="18" charset="0"/>
              </a:rPr>
              <a:t>Transformación-morir  </a:t>
            </a:r>
          </a:p>
          <a:p>
            <a:pPr marL="457200" lvl="1" indent="0">
              <a:buNone/>
            </a:pPr>
            <a:endParaRPr lang="en-US" sz="4700" dirty="0">
              <a:latin typeface="Times New Roman" panose="02020603050405020304" pitchFamily="18" charset="0"/>
              <a:cs typeface="Times New Roman" panose="02020603050405020304" pitchFamily="18" charset="0"/>
            </a:endParaRPr>
          </a:p>
          <a:p>
            <a:pPr marL="457200" lvl="1" indent="0">
              <a:buNone/>
            </a:pPr>
            <a:r>
              <a:rPr lang="es-MX" sz="4700" i="1" dirty="0">
                <a:latin typeface="Times New Roman" panose="02020603050405020304" pitchFamily="18" charset="0"/>
                <a:cs typeface="Times New Roman" panose="02020603050405020304" pitchFamily="18" charset="0"/>
              </a:rPr>
              <a:t>“Porque deseara yo mismo ser anatema, separado de Cristo, por amor a mis hermanos, los que son mis parientes según la carne.” (Romanos 9:3).</a:t>
            </a:r>
          </a:p>
          <a:p>
            <a:pPr marL="457200" lvl="1" indent="0">
              <a:buNone/>
            </a:pPr>
            <a:endParaRPr lang="en-US" sz="4700" i="1" dirty="0">
              <a:latin typeface="Times New Roman" panose="02020603050405020304" pitchFamily="18" charset="0"/>
              <a:cs typeface="Times New Roman" panose="02020603050405020304" pitchFamily="18" charset="0"/>
            </a:endParaRPr>
          </a:p>
          <a:p>
            <a:pPr marL="457200" lvl="1" indent="0">
              <a:buNone/>
            </a:pPr>
            <a:r>
              <a:rPr lang="es-MX" sz="4700" i="1" dirty="0">
                <a:latin typeface="Times New Roman" panose="02020603050405020304" pitchFamily="18" charset="0"/>
                <a:cs typeface="Times New Roman" panose="02020603050405020304" pitchFamily="18" charset="0"/>
              </a:rPr>
              <a:t>“Doy gracias a Dios, al cual sirvo desde mis mayores con limpia conciencia, de que sin cesar me acuerdo de ti en mis oraciones noche y día; 4 deseando verte, al acordarme de tus lágrimas, para llenarme de gozo.” (2 Timoteo 1:3-4). </a:t>
            </a:r>
            <a:endParaRPr lang="en-US" sz="4700" i="1"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sz="3200" dirty="0">
              <a:latin typeface="Times New Roman" panose="02020603050405020304" pitchFamily="18" charset="0"/>
              <a:cs typeface="Times New Roman" panose="02020603050405020304" pitchFamily="18" charset="0"/>
            </a:endParaRPr>
          </a:p>
          <a:p>
            <a:pPr marL="457200" lvl="1" indent="0">
              <a:buNone/>
            </a:pPr>
            <a:r>
              <a:rPr lang="es-SV"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457200" lvl="1" indent="0" fontAlgn="t">
              <a:buNone/>
            </a:pPr>
            <a:r>
              <a:rPr lang="es-SV"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fontAlgn="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9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066800"/>
            <a:ext cx="8153400" cy="4572000"/>
          </a:xfrm>
        </p:spPr>
        <p:txBody>
          <a:bodyPr>
            <a:normAutofit lnSpcReduction="10000"/>
          </a:bodyPr>
          <a:lstStyle/>
          <a:p>
            <a:pPr algn="l"/>
            <a:r>
              <a:rPr lang="es-MX" i="1" dirty="0">
                <a:solidFill>
                  <a:schemeClr val="tx1"/>
                </a:solidFill>
              </a:rPr>
              <a:t>“Después de estas cosas, designó el Señor también a otros setenta, a quienes envió de dos en dos delante de él a toda ciudad y lugar adonde él había de ir. 2 Y les decía: La mies a la verdad es mucha, mas los obreros pocos; por tanto, rogad al Señor de la mies que envíe obreros a su mies. 3 Id; he aquí yo os envío como corderos en medio de lobos. 4 No llevéis bolsa, ni alforja, ni calzado; y a nadie saludéis por el camino” ( Lucas 10:1-4)</a:t>
            </a:r>
            <a:endParaRPr lang="en-US" dirty="0">
              <a:solidFill>
                <a:schemeClr val="tx1"/>
              </a:solidFill>
            </a:endParaRPr>
          </a:p>
          <a:p>
            <a:endParaRPr lang="es-MX" dirty="0"/>
          </a:p>
        </p:txBody>
      </p:sp>
    </p:spTree>
    <p:extLst>
      <p:ext uri="{BB962C8B-B14F-4D97-AF65-F5344CB8AC3E}">
        <p14:creationId xmlns:p14="http://schemas.microsoft.com/office/powerpoint/2010/main" val="121847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6"/>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628650" y="1188720"/>
            <a:ext cx="7886700" cy="4928234"/>
          </a:xfrm>
        </p:spPr>
        <p:txBody>
          <a:bodyPr>
            <a:normAutofit/>
          </a:bodyPr>
          <a:lstStyle/>
          <a:p>
            <a:pPr marL="514350" lvl="0" indent="-514350">
              <a:buFont typeface="+mj-lt"/>
              <a:buAutoNum type="alphaUcPeriod" startAt="3"/>
            </a:pPr>
            <a:r>
              <a:rPr lang="es-MX" sz="3200" dirty="0">
                <a:latin typeface="Times New Roman" panose="02020603050405020304" pitchFamily="18" charset="0"/>
                <a:cs typeface="Times New Roman" panose="02020603050405020304" pitchFamily="18" charset="0"/>
              </a:rPr>
              <a:t>Cristo se apartaba a orar </a:t>
            </a:r>
            <a:endParaRPr lang="en-US" sz="3200" dirty="0">
              <a:latin typeface="Times New Roman" panose="02020603050405020304" pitchFamily="18" charset="0"/>
              <a:cs typeface="Times New Roman" panose="02020603050405020304" pitchFamily="18" charset="0"/>
            </a:endParaRPr>
          </a:p>
          <a:p>
            <a:pPr marL="457200" lvl="1" indent="0">
              <a:buNone/>
            </a:pPr>
            <a:r>
              <a:rPr lang="es-SV" sz="2800" i="1" dirty="0">
                <a:latin typeface="Times New Roman" panose="02020603050405020304" pitchFamily="18" charset="0"/>
                <a:cs typeface="Times New Roman" panose="02020603050405020304" pitchFamily="18" charset="0"/>
              </a:rPr>
              <a:t>“Después de despedir a la gente, subió a la montaña para orar a solas. Al anochecer, estaba allí él solo.” (Mateo 14:23). </a:t>
            </a:r>
          </a:p>
          <a:p>
            <a:pPr marL="0" indent="0">
              <a:buNone/>
            </a:pPr>
            <a:r>
              <a:rPr lang="es-MX"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514350" lvl="0" indent="-514350">
              <a:buFont typeface="+mj-lt"/>
              <a:buAutoNum type="alphaUcPeriod" startAt="4"/>
            </a:pPr>
            <a:r>
              <a:rPr lang="es-MX" sz="3200" dirty="0">
                <a:latin typeface="Times New Roman" panose="02020603050405020304" pitchFamily="18" charset="0"/>
                <a:cs typeface="Times New Roman" panose="02020603050405020304" pitchFamily="18" charset="0"/>
              </a:rPr>
              <a:t>Cristo quiere que los templos sean casa de oración </a:t>
            </a:r>
            <a:endParaRPr lang="en-US" sz="3200" dirty="0">
              <a:latin typeface="Times New Roman" panose="02020603050405020304" pitchFamily="18" charset="0"/>
              <a:cs typeface="Times New Roman" panose="02020603050405020304" pitchFamily="18" charset="0"/>
            </a:endParaRPr>
          </a:p>
          <a:p>
            <a:pPr marL="457200" lvl="1" indent="0">
              <a:buNone/>
            </a:pPr>
            <a:r>
              <a:rPr lang="es-SV" sz="2400" i="1" dirty="0">
                <a:latin typeface="Times New Roman" panose="02020603050405020304" pitchFamily="18" charset="0"/>
                <a:cs typeface="Times New Roman" panose="02020603050405020304" pitchFamily="18" charset="0"/>
              </a:rPr>
              <a:t>“Escrito está —les dijo—: “Mi casa será llamada casa de oración”;</a:t>
            </a:r>
            <a:r>
              <a:rPr lang="es-SV" sz="2400" i="1" baseline="30000" dirty="0">
                <a:latin typeface="Times New Roman" panose="02020603050405020304" pitchFamily="18" charset="0"/>
                <a:cs typeface="Times New Roman" panose="02020603050405020304" pitchFamily="18" charset="0"/>
              </a:rPr>
              <a:t> </a:t>
            </a:r>
            <a:r>
              <a:rPr lang="es-SV" sz="2400" i="1" dirty="0">
                <a:latin typeface="Times New Roman" panose="02020603050405020304" pitchFamily="18" charset="0"/>
                <a:cs typeface="Times New Roman" panose="02020603050405020304" pitchFamily="18" charset="0"/>
              </a:rPr>
              <a:t>pero ustedes la están convirtiendo en “cueva de ladrones” (Mateo 21:13).</a:t>
            </a:r>
            <a:endParaRPr lang="en-US" sz="2400" i="1"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fontAlgn="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56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6"/>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304800" y="1188720"/>
            <a:ext cx="8210550" cy="7752080"/>
          </a:xfrm>
        </p:spPr>
        <p:txBody>
          <a:bodyPr>
            <a:normAutofit fontScale="62500" lnSpcReduction="20000"/>
          </a:bodyPr>
          <a:lstStyle/>
          <a:p>
            <a:pPr marL="514350" lvl="0" indent="-514350">
              <a:buFont typeface="+mj-lt"/>
              <a:buAutoNum type="alphaUcPeriod" startAt="5"/>
            </a:pPr>
            <a:r>
              <a:rPr lang="es-MX" sz="5100" dirty="0">
                <a:latin typeface="Times New Roman" panose="02020603050405020304" pitchFamily="18" charset="0"/>
                <a:cs typeface="Times New Roman" panose="02020603050405020304" pitchFamily="18" charset="0"/>
              </a:rPr>
              <a:t>“ADVERTENCIA-SI ORAS ESTAS TOMANDO UN RIESGO”. </a:t>
            </a:r>
            <a:r>
              <a:rPr lang="es-ES" sz="5100" dirty="0">
                <a:latin typeface="Times New Roman" panose="02020603050405020304" pitchFamily="18" charset="0"/>
                <a:cs typeface="Times New Roman" panose="02020603050405020304" pitchFamily="18" charset="0"/>
              </a:rPr>
              <a:t>TE </a:t>
            </a:r>
            <a:r>
              <a:rPr lang="es-MX" sz="5100" dirty="0">
                <a:latin typeface="Times New Roman" panose="02020603050405020304" pitchFamily="18" charset="0"/>
                <a:cs typeface="Times New Roman" panose="02020603050405020304" pitchFamily="18" charset="0"/>
              </a:rPr>
              <a:t>VUELVES LA ORACIÓN QUE ORAS </a:t>
            </a:r>
          </a:p>
          <a:p>
            <a:pPr marL="457200" lvl="1" indent="0">
              <a:buNone/>
            </a:pPr>
            <a:endParaRPr lang="en-US" sz="5100" dirty="0">
              <a:latin typeface="Times New Roman" panose="02020603050405020304" pitchFamily="18" charset="0"/>
              <a:cs typeface="Times New Roman" panose="02020603050405020304" pitchFamily="18" charset="0"/>
            </a:endParaRPr>
          </a:p>
          <a:p>
            <a:pPr marL="1371600" lvl="2" indent="-514350">
              <a:buFont typeface="+mj-lt"/>
              <a:buAutoNum type="arabicPeriod"/>
            </a:pPr>
            <a:r>
              <a:rPr lang="es-ES" sz="4700" dirty="0">
                <a:latin typeface="Times New Roman" panose="02020603050405020304" pitchFamily="18" charset="0"/>
                <a:cs typeface="Times New Roman" panose="02020603050405020304" pitchFamily="18" charset="0"/>
              </a:rPr>
              <a:t>La oración verdadera tiene corazón y por el </a:t>
            </a:r>
            <a:r>
              <a:rPr lang="es-ES" sz="4700" u="sng" dirty="0">
                <a:latin typeface="Times New Roman" panose="02020603050405020304" pitchFamily="18" charset="0"/>
                <a:cs typeface="Times New Roman" panose="02020603050405020304" pitchFamily="18" charset="0"/>
              </a:rPr>
              <a:t>     </a:t>
            </a:r>
            <a:r>
              <a:rPr lang="es-ES" sz="4700" dirty="0">
                <a:latin typeface="Times New Roman" panose="02020603050405020304" pitchFamily="18" charset="0"/>
                <a:cs typeface="Times New Roman" panose="02020603050405020304" pitchFamily="18" charset="0"/>
              </a:rPr>
              <a:t>	        la persona llega      la misma oración.</a:t>
            </a:r>
            <a:endParaRPr lang="en-US" sz="4700" dirty="0">
              <a:latin typeface="Times New Roman" panose="02020603050405020304" pitchFamily="18" charset="0"/>
              <a:cs typeface="Times New Roman" panose="02020603050405020304" pitchFamily="18" charset="0"/>
            </a:endParaRPr>
          </a:p>
          <a:p>
            <a:pPr marL="1371600" lvl="2" indent="-514350">
              <a:buFont typeface="+mj-lt"/>
              <a:buAutoNum type="arabicPeriod"/>
            </a:pPr>
            <a:r>
              <a:rPr lang="es-HN" sz="4700" dirty="0">
                <a:latin typeface="Times New Roman" panose="02020603050405020304" pitchFamily="18" charset="0"/>
                <a:cs typeface="Times New Roman" panose="02020603050405020304" pitchFamily="18" charset="0"/>
              </a:rPr>
              <a:t>¿Qué tanto oras?</a:t>
            </a:r>
            <a:endParaRPr lang="en-US" sz="4700" dirty="0">
              <a:latin typeface="Times New Roman" panose="02020603050405020304" pitchFamily="18" charset="0"/>
              <a:cs typeface="Times New Roman" panose="02020603050405020304" pitchFamily="18" charset="0"/>
            </a:endParaRPr>
          </a:p>
          <a:p>
            <a:pPr marL="1371600" lvl="2" indent="-514350">
              <a:buFont typeface="+mj-lt"/>
              <a:buAutoNum type="arabicPeriod"/>
            </a:pPr>
            <a:r>
              <a:rPr lang="es-HN" sz="4700" dirty="0">
                <a:latin typeface="Times New Roman" panose="02020603050405020304" pitchFamily="18" charset="0"/>
                <a:cs typeface="Times New Roman" panose="02020603050405020304" pitchFamily="18" charset="0"/>
              </a:rPr>
              <a:t>¿Usas más tiempo predicando que orando? </a:t>
            </a:r>
            <a:endParaRPr lang="en-US" sz="4700" dirty="0">
              <a:latin typeface="Times New Roman" panose="02020603050405020304" pitchFamily="18" charset="0"/>
              <a:cs typeface="Times New Roman" panose="02020603050405020304" pitchFamily="18" charset="0"/>
            </a:endParaRPr>
          </a:p>
          <a:p>
            <a:pPr marL="1371600" lvl="2" indent="-514350">
              <a:buFont typeface="+mj-lt"/>
              <a:buAutoNum type="arabicPeriod"/>
            </a:pPr>
            <a:r>
              <a:rPr lang="es-HN" sz="4700" dirty="0">
                <a:latin typeface="Times New Roman" panose="02020603050405020304" pitchFamily="18" charset="0"/>
                <a:cs typeface="Times New Roman" panose="02020603050405020304" pitchFamily="18" charset="0"/>
              </a:rPr>
              <a:t>¿Usas más tiempo cantando que orando? </a:t>
            </a:r>
            <a:endParaRPr lang="en-US" sz="4700" dirty="0">
              <a:latin typeface="Times New Roman" panose="02020603050405020304" pitchFamily="18" charset="0"/>
              <a:cs typeface="Times New Roman" panose="02020603050405020304" pitchFamily="18" charset="0"/>
            </a:endParaRPr>
          </a:p>
          <a:p>
            <a:pPr marL="0" indent="0">
              <a:buNone/>
            </a:pPr>
            <a:r>
              <a:rPr lang="es-MX" sz="5100" dirty="0">
                <a:latin typeface="Times New Roman" panose="02020603050405020304" pitchFamily="18" charset="0"/>
                <a:cs typeface="Times New Roman" panose="02020603050405020304" pitchFamily="18" charset="0"/>
              </a:rPr>
              <a:t> </a:t>
            </a:r>
            <a:endParaRPr lang="en-US" sz="51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sz="3200" dirty="0">
              <a:latin typeface="Times New Roman" panose="02020603050405020304" pitchFamily="18" charset="0"/>
              <a:cs typeface="Times New Roman" panose="02020603050405020304" pitchFamily="18" charset="0"/>
            </a:endParaRPr>
          </a:p>
          <a:p>
            <a:pPr marL="457200" lvl="1" indent="0">
              <a:buNone/>
            </a:pPr>
            <a:r>
              <a:rPr lang="es-SV"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457200" lvl="1" indent="0" fontAlgn="t">
              <a:buNone/>
            </a:pPr>
            <a:r>
              <a:rPr lang="es-SV"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fontAlgn="t">
              <a:buNone/>
            </a:pP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94F842D-B87D-427D-BF02-207419CEE2FC}"/>
              </a:ext>
            </a:extLst>
          </p:cNvPr>
          <p:cNvSpPr/>
          <p:nvPr/>
        </p:nvSpPr>
        <p:spPr>
          <a:xfrm>
            <a:off x="1636325" y="3175084"/>
            <a:ext cx="1361270" cy="538609"/>
          </a:xfrm>
          <a:prstGeom prst="rect">
            <a:avLst/>
          </a:prstGeom>
          <a:noFill/>
        </p:spPr>
        <p:txBody>
          <a:bodyPr wrap="none" lIns="91440" tIns="45720" rIns="91440" bIns="45720">
            <a:spAutoFit/>
          </a:bodyPr>
          <a:lstStyle/>
          <a:p>
            <a:pPr algn="ctr"/>
            <a:r>
              <a:rPr lang="es-ES" sz="29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corazón</a:t>
            </a:r>
            <a:endParaRPr lang="en-US" sz="2900" b="0" cap="none" spc="0" dirty="0">
              <a:ln w="0"/>
              <a:solidFill>
                <a:srgbClr val="800000"/>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12A8B37C-6882-49D3-9051-200CA1A66AAE}"/>
              </a:ext>
            </a:extLst>
          </p:cNvPr>
          <p:cNvSpPr/>
          <p:nvPr/>
        </p:nvSpPr>
        <p:spPr>
          <a:xfrm>
            <a:off x="5257800" y="3177959"/>
            <a:ext cx="710451" cy="538609"/>
          </a:xfrm>
          <a:prstGeom prst="rect">
            <a:avLst/>
          </a:prstGeom>
          <a:noFill/>
        </p:spPr>
        <p:txBody>
          <a:bodyPr wrap="none" lIns="91440" tIns="45720" rIns="91440" bIns="45720">
            <a:spAutoFit/>
          </a:bodyPr>
          <a:lstStyle/>
          <a:p>
            <a:pPr algn="ctr"/>
            <a:r>
              <a:rPr lang="es-ES" sz="29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ser</a:t>
            </a:r>
            <a:r>
              <a:rPr lang="es-ES" sz="29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9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4896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179962" y="2133600"/>
            <a:ext cx="8784076" cy="6116648"/>
          </a:xfrm>
        </p:spPr>
        <p:txBody>
          <a:bodyPr>
            <a:normAutofit/>
          </a:bodyPr>
          <a:lstStyle/>
          <a:p>
            <a:pPr marL="457200" lvl="1" indent="0">
              <a:buNone/>
            </a:pPr>
            <a:r>
              <a:rPr lang="es-ES" sz="3400" i="1" dirty="0">
                <a:latin typeface="Times New Roman" panose="02020603050405020304" pitchFamily="18" charset="0"/>
                <a:cs typeface="Times New Roman" panose="02020603050405020304" pitchFamily="18" charset="0"/>
              </a:rPr>
              <a:t>“Ahora, Señor, toma en cuenta sus amenazas y concede a tus *siervos el proclamar tu palabra sin temor alguno.” (</a:t>
            </a:r>
            <a:r>
              <a:rPr lang="es-ES_tradnl" sz="3400" i="1" dirty="0">
                <a:latin typeface="Times New Roman" panose="02020603050405020304" pitchFamily="18" charset="0"/>
                <a:cs typeface="Times New Roman" panose="02020603050405020304" pitchFamily="18" charset="0"/>
              </a:rPr>
              <a:t>Hechos 4:29).</a:t>
            </a:r>
          </a:p>
          <a:p>
            <a:pPr marL="457200" lvl="1" indent="0">
              <a:buNone/>
            </a:pPr>
            <a:endParaRPr lang="en-US" sz="2300"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787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552451" y="1295402"/>
            <a:ext cx="7886700" cy="4988243"/>
          </a:xfrm>
        </p:spPr>
        <p:txBody>
          <a:bodyPr>
            <a:normAutofit fontScale="25000" lnSpcReduction="20000"/>
          </a:bodyPr>
          <a:lstStyle/>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nSpc>
                <a:spcPct val="120000"/>
              </a:lnSpc>
              <a:buNone/>
            </a:pPr>
            <a:endParaRPr lang="en-US" sz="9800" b="1" dirty="0">
              <a:latin typeface="Times New Roman" panose="02020603050405020304" pitchFamily="18" charset="0"/>
              <a:cs typeface="Times New Roman" panose="02020603050405020304" pitchFamily="18" charset="0"/>
            </a:endParaRPr>
          </a:p>
          <a:p>
            <a:pPr marL="0" indent="0">
              <a:lnSpc>
                <a:spcPct val="120000"/>
              </a:lnSpc>
              <a:buNone/>
            </a:pPr>
            <a:endParaRPr lang="en-US" sz="9800" b="1" dirty="0">
              <a:latin typeface="Times New Roman" panose="02020603050405020304" pitchFamily="18" charset="0"/>
              <a:cs typeface="Times New Roman" panose="02020603050405020304" pitchFamily="18" charset="0"/>
            </a:endParaRPr>
          </a:p>
          <a:p>
            <a:pPr marL="0" indent="0">
              <a:lnSpc>
                <a:spcPct val="120000"/>
              </a:lnSpc>
              <a:buNone/>
            </a:pPr>
            <a:endParaRPr lang="en-US" sz="9800" b="1" dirty="0">
              <a:latin typeface="Times New Roman" panose="02020603050405020304" pitchFamily="18" charset="0"/>
              <a:cs typeface="Times New Roman" panose="02020603050405020304" pitchFamily="18" charset="0"/>
            </a:endParaRPr>
          </a:p>
          <a:p>
            <a:pPr marL="0" indent="0">
              <a:lnSpc>
                <a:spcPct val="120000"/>
              </a:lnSpc>
              <a:buNone/>
            </a:pPr>
            <a:endParaRPr lang="en-US" sz="9800" b="1" dirty="0">
              <a:latin typeface="Times New Roman" panose="02020603050405020304" pitchFamily="18" charset="0"/>
              <a:cs typeface="Times New Roman" panose="02020603050405020304" pitchFamily="18" charset="0"/>
            </a:endParaRPr>
          </a:p>
          <a:p>
            <a:pPr marL="0" indent="0">
              <a:lnSpc>
                <a:spcPct val="120000"/>
              </a:lnSpc>
              <a:buNone/>
            </a:pPr>
            <a:endParaRPr lang="en-US" sz="12800" b="1" dirty="0">
              <a:latin typeface="Times New Roman" panose="02020603050405020304" pitchFamily="18" charset="0"/>
              <a:cs typeface="Times New Roman" panose="02020603050405020304" pitchFamily="18" charset="0"/>
            </a:endParaRPr>
          </a:p>
          <a:p>
            <a:pPr marL="457200" lvl="1" indent="0">
              <a:lnSpc>
                <a:spcPct val="120000"/>
              </a:lnSpc>
              <a:buNone/>
            </a:pPr>
            <a:r>
              <a:rPr lang="es-MX" sz="12800" b="1" i="1" baseline="30000" dirty="0">
                <a:latin typeface="Times New Roman" panose="02020603050405020304" pitchFamily="18" charset="0"/>
                <a:cs typeface="Times New Roman" panose="02020603050405020304" pitchFamily="18" charset="0"/>
              </a:rPr>
              <a:t>“</a:t>
            </a:r>
            <a:r>
              <a:rPr lang="es-SV" sz="12800" i="1" dirty="0">
                <a:latin typeface="Times New Roman" panose="02020603050405020304" pitchFamily="18" charset="0"/>
                <a:cs typeface="Times New Roman" panose="02020603050405020304" pitchFamily="18" charset="0"/>
              </a:rPr>
              <a:t>Pues, si ustedes, aun siendo malos, saben dar cosas buenas a sus hijos, ¡cuánto más el Padre celestial dará el Espíritu Santo a quienes se lo pidan!” (Lucas 11:13)</a:t>
            </a:r>
            <a:endParaRPr lang="en-US" sz="12800" i="1" dirty="0">
              <a:latin typeface="Times New Roman" panose="02020603050405020304" pitchFamily="18" charset="0"/>
              <a:cs typeface="Times New Roman" panose="02020603050405020304" pitchFamily="18" charset="0"/>
            </a:endParaRPr>
          </a:p>
          <a:p>
            <a:pPr marL="0" indent="0">
              <a:buNone/>
            </a:pPr>
            <a:r>
              <a:rPr lang="es-SV"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endParaRPr lang="en-US" sz="3200" dirty="0">
              <a:latin typeface="Times New Roman" panose="02020603050405020304" pitchFamily="18" charset="0"/>
              <a:cs typeface="Times New Roman" panose="02020603050405020304" pitchFamily="18" charset="0"/>
            </a:endParaRPr>
          </a:p>
          <a:p>
            <a:pPr marL="457200" lvl="1" indent="0">
              <a:buNone/>
            </a:pPr>
            <a:endParaRPr lang="en-US" sz="3200" dirty="0">
              <a:latin typeface="Times New Roman" panose="02020603050405020304" pitchFamily="18" charset="0"/>
              <a:cs typeface="Times New Roman" panose="02020603050405020304" pitchFamily="18" charset="0"/>
            </a:endParaRPr>
          </a:p>
          <a:p>
            <a:pPr marL="457200" lvl="1" indent="0" fontAlgn="t">
              <a:buNone/>
            </a:pPr>
            <a:r>
              <a:rPr lang="es-SV"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72062CA-97CE-4F4D-A3FC-3CFB1CF80756}"/>
              </a:ext>
            </a:extLst>
          </p:cNvPr>
          <p:cNvSpPr/>
          <p:nvPr/>
        </p:nvSpPr>
        <p:spPr>
          <a:xfrm>
            <a:off x="34506" y="755199"/>
            <a:ext cx="868680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200" b="1" dirty="0">
                <a:ln/>
                <a:latin typeface="Times New Roman" panose="02020603050405020304" pitchFamily="18" charset="0"/>
                <a:cs typeface="Times New Roman" panose="02020603050405020304" pitchFamily="18" charset="0"/>
              </a:rPr>
              <a:t>7. TU PODER ES EL ESPÍRITU SANTO</a:t>
            </a:r>
            <a:endParaRPr lang="en-US" sz="3200" b="1" dirty="0">
              <a:ln/>
            </a:endParaRPr>
          </a:p>
        </p:txBody>
      </p:sp>
      <p:pic>
        <p:nvPicPr>
          <p:cNvPr id="5" name="Picture 4">
            <a:extLst>
              <a:ext uri="{FF2B5EF4-FFF2-40B4-BE49-F238E27FC236}">
                <a16:creationId xmlns:a16="http://schemas.microsoft.com/office/drawing/2014/main" id="{2212B024-CCF1-4EB8-9A2B-477C903B8700}"/>
              </a:ext>
            </a:extLst>
          </p:cNvPr>
          <p:cNvPicPr>
            <a:picLocks noChangeAspect="1"/>
          </p:cNvPicPr>
          <p:nvPr/>
        </p:nvPicPr>
        <p:blipFill>
          <a:blip r:embed="rId2"/>
          <a:stretch>
            <a:fillRect/>
          </a:stretch>
        </p:blipFill>
        <p:spPr>
          <a:xfrm>
            <a:off x="1981200" y="1270960"/>
            <a:ext cx="4438650" cy="2691440"/>
          </a:xfrm>
          <a:prstGeom prst="rect">
            <a:avLst/>
          </a:prstGeom>
        </p:spPr>
      </p:pic>
    </p:spTree>
    <p:extLst>
      <p:ext uri="{BB962C8B-B14F-4D97-AF65-F5344CB8AC3E}">
        <p14:creationId xmlns:p14="http://schemas.microsoft.com/office/powerpoint/2010/main" val="262348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arn(inVertic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304800" y="741048"/>
            <a:ext cx="8610599" cy="5844258"/>
          </a:xfrm>
        </p:spPr>
        <p:txBody>
          <a:bodyPr>
            <a:noAutofit/>
          </a:bodyPr>
          <a:lstStyle/>
          <a:p>
            <a:pPr marL="0" indent="0">
              <a:buNone/>
            </a:pPr>
            <a:r>
              <a:rPr lang="es-BO" dirty="0">
                <a:latin typeface="Times New Roman" panose="02020603050405020304" pitchFamily="18" charset="0"/>
                <a:cs typeface="Times New Roman" panose="02020603050405020304" pitchFamily="18" charset="0"/>
              </a:rPr>
              <a:t>A. </a:t>
            </a:r>
            <a:r>
              <a:rPr lang="es-ES_tradnl" dirty="0">
                <a:latin typeface="Times New Roman" panose="02020603050405020304" pitchFamily="18" charset="0"/>
                <a:cs typeface="Times New Roman" panose="02020603050405020304" pitchFamily="18" charset="0"/>
              </a:rPr>
              <a:t>HABLAR SIN TEMOR</a:t>
            </a:r>
            <a:endParaRPr lang="en-US" dirty="0">
              <a:latin typeface="Times New Roman" panose="02020603050405020304" pitchFamily="18" charset="0"/>
              <a:cs typeface="Times New Roman" panose="02020603050405020304" pitchFamily="18" charset="0"/>
            </a:endParaRPr>
          </a:p>
          <a:p>
            <a:pPr marL="457200" lvl="1" indent="0">
              <a:buNone/>
            </a:pPr>
            <a:r>
              <a:rPr lang="es-ES" i="1" dirty="0">
                <a:latin typeface="Times New Roman" panose="02020603050405020304" pitchFamily="18" charset="0"/>
                <a:cs typeface="Times New Roman" panose="02020603050405020304" pitchFamily="18" charset="0"/>
              </a:rPr>
              <a:t>“Pero en la noche un ángel del Señor abrió las puertas de la cárcel y los sacó.”</a:t>
            </a:r>
            <a:r>
              <a:rPr lang="es-ES_tradnl" i="1" dirty="0">
                <a:latin typeface="Times New Roman" panose="02020603050405020304" pitchFamily="18" charset="0"/>
                <a:cs typeface="Times New Roman" panose="02020603050405020304" pitchFamily="18" charset="0"/>
              </a:rPr>
              <a:t> (Hechos 5:19).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s-ES" i="1" dirty="0">
                <a:latin typeface="Times New Roman" panose="02020603050405020304" pitchFamily="18" charset="0"/>
                <a:cs typeface="Times New Roman" panose="02020603050405020304" pitchFamily="18" charset="0"/>
              </a:rPr>
              <a:t>“Entonces Pedro volvió en sí y se dijo: «Ahora estoy completamente seguro de que el Señor ha enviado a su ángel para librarme del poder de Herodes y de todo lo que el pueblo judío esperaba.”</a:t>
            </a:r>
            <a:r>
              <a:rPr lang="es-ES_tradnl" i="1" dirty="0">
                <a:latin typeface="Times New Roman" panose="02020603050405020304" pitchFamily="18" charset="0"/>
                <a:cs typeface="Times New Roman" panose="02020603050405020304" pitchFamily="18" charset="0"/>
              </a:rPr>
              <a:t> (Hechos 12:11).</a:t>
            </a:r>
            <a:endParaRPr lang="en-US" i="1" dirty="0">
              <a:latin typeface="Times New Roman" panose="02020603050405020304" pitchFamily="18" charset="0"/>
              <a:cs typeface="Times New Roman" panose="02020603050405020304" pitchFamily="18" charset="0"/>
            </a:endParaRPr>
          </a:p>
          <a:p>
            <a:pPr marL="457200" lvl="1" indent="0">
              <a:buNone/>
            </a:pPr>
            <a:r>
              <a:rPr lang="es-SV"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9060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304800" y="741048"/>
            <a:ext cx="8610599" cy="5844258"/>
          </a:xfrm>
        </p:spPr>
        <p:txBody>
          <a:bodyPr>
            <a:noAutofit/>
          </a:bodyPr>
          <a:lstStyle/>
          <a:p>
            <a:pPr marL="457200" lvl="1" indent="0">
              <a:buNone/>
            </a:pPr>
            <a:r>
              <a:rPr lang="es-SV" i="1" dirty="0">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a:p>
            <a:pPr marL="457200" lvl="1" indent="0">
              <a:buNone/>
            </a:pPr>
            <a:r>
              <a:rPr lang="es-SV" i="1" dirty="0">
                <a:latin typeface="Times New Roman" panose="02020603050405020304" pitchFamily="18" charset="0"/>
                <a:cs typeface="Times New Roman" panose="02020603050405020304" pitchFamily="18" charset="0"/>
              </a:rPr>
              <a:t>“Así mismo, en nuestra debilidad el Espíritu acude a ayudarnos. No sabemos qué pedir, pero el Espíritu mismo intercede por nosotros con gemidos que no pueden expresarse con palabras.</a:t>
            </a:r>
            <a:endParaRPr lang="en-US" i="1" dirty="0">
              <a:latin typeface="Times New Roman" panose="02020603050405020304" pitchFamily="18" charset="0"/>
              <a:cs typeface="Times New Roman" panose="02020603050405020304" pitchFamily="18" charset="0"/>
            </a:endParaRPr>
          </a:p>
          <a:p>
            <a:pPr marL="457200" lvl="1" indent="0">
              <a:buNone/>
            </a:pPr>
            <a:r>
              <a:rPr lang="es-SV" i="1" dirty="0">
                <a:latin typeface="Times New Roman" panose="02020603050405020304" pitchFamily="18" charset="0"/>
                <a:cs typeface="Times New Roman" panose="02020603050405020304" pitchFamily="18" charset="0"/>
              </a:rPr>
              <a:t>Y Dios, que examina los corazones, sabe cuál es la intención del Espíritu, porque el Espíritu intercede por los creyentes conforme a la voluntad de Dios.” (Romanos 8:26-27).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60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177871" y="771240"/>
            <a:ext cx="8337479" cy="4988243"/>
          </a:xfrm>
        </p:spPr>
        <p:txBody>
          <a:bodyPr>
            <a:noAutofit/>
          </a:bodyPr>
          <a:lstStyle/>
          <a:p>
            <a:pPr marL="514350" indent="-514350">
              <a:buFont typeface="+mj-lt"/>
              <a:buAutoNum type="alphaUcPeriod" startAt="2"/>
            </a:pPr>
            <a:r>
              <a:rPr lang="es-SV" dirty="0">
                <a:latin typeface="Times New Roman" panose="02020603050405020304" pitchFamily="18" charset="0"/>
                <a:cs typeface="Times New Roman" panose="02020603050405020304" pitchFamily="18" charset="0"/>
              </a:rPr>
              <a:t>LA FUERZA VIENE DE DIOS -ESPIRITU SANTO</a:t>
            </a:r>
            <a:endParaRPr lang="en-US" dirty="0">
              <a:latin typeface="Times New Roman" panose="02020603050405020304" pitchFamily="18" charset="0"/>
              <a:cs typeface="Times New Roman" panose="02020603050405020304" pitchFamily="18" charset="0"/>
            </a:endParaRPr>
          </a:p>
          <a:p>
            <a:pPr marL="457200" lvl="1" indent="0">
              <a:buNone/>
            </a:pPr>
            <a:r>
              <a:rPr lang="es-ES" i="1" dirty="0">
                <a:latin typeface="Times New Roman" panose="02020603050405020304" pitchFamily="18" charset="0"/>
                <a:cs typeface="Times New Roman" panose="02020603050405020304" pitchFamily="18" charset="0"/>
              </a:rPr>
              <a:t>“¿Qué, pues, diremos a esto? Si Dios es por nosotros, ¿quién contra nosotros?” (</a:t>
            </a:r>
            <a:r>
              <a:rPr lang="es-MX" i="1" dirty="0">
                <a:latin typeface="Times New Roman" panose="02020603050405020304" pitchFamily="18" charset="0"/>
                <a:cs typeface="Times New Roman" panose="02020603050405020304" pitchFamily="18" charset="0"/>
              </a:rPr>
              <a:t>Romanos. 8:31).</a:t>
            </a:r>
          </a:p>
          <a:p>
            <a:pPr marL="457200" lvl="1" indent="0">
              <a:buNone/>
            </a:pPr>
            <a:endParaRPr lang="en-US" sz="1600" i="1" dirty="0">
              <a:latin typeface="Times New Roman" panose="02020603050405020304" pitchFamily="18" charset="0"/>
              <a:cs typeface="Times New Roman" panose="02020603050405020304" pitchFamily="18" charset="0"/>
            </a:endParaRPr>
          </a:p>
          <a:p>
            <a:pPr marL="457200" lvl="1" indent="0">
              <a:buNone/>
            </a:pPr>
            <a:r>
              <a:rPr lang="es-ES" dirty="0">
                <a:latin typeface="Times New Roman" panose="02020603050405020304" pitchFamily="18" charset="0"/>
                <a:cs typeface="Times New Roman" panose="02020603050405020304" pitchFamily="18" charset="0"/>
              </a:rPr>
              <a:t> </a:t>
            </a:r>
            <a:r>
              <a:rPr lang="es-ES" i="1" dirty="0">
                <a:latin typeface="Times New Roman" panose="02020603050405020304" pitchFamily="18" charset="0"/>
                <a:cs typeface="Times New Roman" panose="02020603050405020304" pitchFamily="18" charset="0"/>
              </a:rPr>
              <a:t>“Por tanto, id, y haced discípulos a todas las naciones, bautizándolos en el nombre del Padre, y del Hijo, y del Espíritu Santo; 20 enseñándoles que guarden todas las cosas que os he mandado; y he aquí yo estoy con vosotros todos los días, hasta el fin del mundo. Amén.” (</a:t>
            </a:r>
            <a:r>
              <a:rPr lang="es-MX" i="1" dirty="0">
                <a:latin typeface="Times New Roman" panose="02020603050405020304" pitchFamily="18" charset="0"/>
                <a:cs typeface="Times New Roman" panose="02020603050405020304" pitchFamily="18" charset="0"/>
              </a:rPr>
              <a:t>Mateo 28:19). </a:t>
            </a:r>
            <a:endParaRPr lang="en-US" i="1"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6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481965" y="934878"/>
            <a:ext cx="8180070" cy="4988243"/>
          </a:xfrm>
        </p:spPr>
        <p:txBody>
          <a:bodyPr>
            <a:normAutofit/>
          </a:bodyPr>
          <a:lstStyle/>
          <a:p>
            <a:pPr marL="514350" indent="-514350">
              <a:buFont typeface="+mj-lt"/>
              <a:buAutoNum type="alphaUcPeriod" startAt="3"/>
            </a:pPr>
            <a:r>
              <a:rPr lang="es-ES" dirty="0">
                <a:latin typeface="Times New Roman" panose="02020603050405020304" pitchFamily="18" charset="0"/>
                <a:cs typeface="Times New Roman" panose="02020603050405020304" pitchFamily="18" charset="0"/>
              </a:rPr>
              <a:t>ES LA GUERRA ESPIRITUAL DEL CRISTIANO</a:t>
            </a:r>
            <a:endParaRPr lang="en-US" sz="3200" dirty="0">
              <a:latin typeface="Times New Roman" panose="02020603050405020304" pitchFamily="18" charset="0"/>
              <a:cs typeface="Times New Roman" panose="02020603050405020304" pitchFamily="18" charset="0"/>
            </a:endParaRPr>
          </a:p>
          <a:p>
            <a:pPr marL="457200" lvl="1" indent="0">
              <a:buNone/>
            </a:pPr>
            <a:r>
              <a:rPr lang="es-SV" sz="3200" i="1" dirty="0">
                <a:latin typeface="Times New Roman" panose="02020603050405020304" pitchFamily="18" charset="0"/>
                <a:cs typeface="Times New Roman" panose="02020603050405020304" pitchFamily="18" charset="0"/>
              </a:rPr>
              <a:t>“Porque nuestra lucha no es contra seres humanos, sino contra poderes, contra autoridades, contra potestades que dominan este mundo de tinieblas, contra fuerzas espirituales malignas en las regiones celestiales.” </a:t>
            </a:r>
            <a:r>
              <a:rPr lang="es-ES" sz="3200" i="1" dirty="0">
                <a:latin typeface="Times New Roman" panose="02020603050405020304" pitchFamily="18" charset="0"/>
                <a:cs typeface="Times New Roman" panose="02020603050405020304" pitchFamily="18" charset="0"/>
              </a:rPr>
              <a:t>(Efesios 6:12).</a:t>
            </a:r>
            <a:endParaRPr lang="en-US" sz="3200" i="1"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97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628650" y="1030677"/>
            <a:ext cx="8180070" cy="4988243"/>
          </a:xfrm>
        </p:spPr>
        <p:txBody>
          <a:bodyPr>
            <a:normAutofit fontScale="77500" lnSpcReduction="20000"/>
          </a:bodyPr>
          <a:lstStyle/>
          <a:p>
            <a:pPr marL="514350" indent="-514350">
              <a:buFont typeface="+mj-lt"/>
              <a:buAutoNum type="alphaUcPeriod" startAt="4"/>
            </a:pPr>
            <a:r>
              <a:rPr lang="es-ES" sz="4000" dirty="0">
                <a:latin typeface="Times New Roman" panose="02020603050405020304" pitchFamily="18" charset="0"/>
                <a:cs typeface="Times New Roman" panose="02020603050405020304" pitchFamily="18" charset="0"/>
              </a:rPr>
              <a:t>DIOS HA DADO LA AUTORIDAD PARA VENCER </a:t>
            </a:r>
          </a:p>
          <a:p>
            <a:pPr marL="0" indent="0">
              <a:buNone/>
            </a:pPr>
            <a:endParaRPr lang="en-US" sz="4000" b="1" i="1" dirty="0">
              <a:latin typeface="Times New Roman" panose="02020603050405020304" pitchFamily="18" charset="0"/>
              <a:cs typeface="Times New Roman" panose="02020603050405020304" pitchFamily="18" charset="0"/>
            </a:endParaRPr>
          </a:p>
          <a:p>
            <a:pPr marL="457200" lvl="1" indent="0">
              <a:buNone/>
            </a:pPr>
            <a:r>
              <a:rPr lang="es-ES" sz="3600" i="1" dirty="0">
                <a:latin typeface="Times New Roman" panose="02020603050405020304" pitchFamily="18" charset="0"/>
                <a:cs typeface="Times New Roman" panose="02020603050405020304" pitchFamily="18" charset="0"/>
              </a:rPr>
              <a:t>“Y yo también te digo, que tú eres Pedro, y sobre esta roca edificaré mi iglesia; y las puertas del Hades no prevalecerán contra ella.”  (Mateo 16:18).</a:t>
            </a:r>
            <a:endParaRPr lang="en-US" sz="3600" i="1" dirty="0">
              <a:latin typeface="Times New Roman" panose="02020603050405020304" pitchFamily="18" charset="0"/>
              <a:cs typeface="Times New Roman" panose="02020603050405020304" pitchFamily="18" charset="0"/>
            </a:endParaRPr>
          </a:p>
          <a:p>
            <a:pPr marL="457200" lvl="1" indent="0">
              <a:buNone/>
            </a:pPr>
            <a:r>
              <a:rPr lang="es-ES" sz="3600" i="1" dirty="0">
                <a:latin typeface="Times New Roman" panose="02020603050405020304" pitchFamily="18" charset="0"/>
                <a:cs typeface="Times New Roman" panose="02020603050405020304" pitchFamily="18" charset="0"/>
              </a:rPr>
              <a:t> </a:t>
            </a:r>
            <a:endParaRPr lang="en-US" sz="3600" i="1" dirty="0">
              <a:latin typeface="Times New Roman" panose="02020603050405020304" pitchFamily="18" charset="0"/>
              <a:cs typeface="Times New Roman" panose="02020603050405020304" pitchFamily="18" charset="0"/>
            </a:endParaRPr>
          </a:p>
          <a:p>
            <a:pPr marL="457200" lvl="1" indent="0">
              <a:buNone/>
            </a:pPr>
            <a:r>
              <a:rPr lang="es-ES" sz="3600" i="1" dirty="0">
                <a:latin typeface="Times New Roman" panose="02020603050405020304" pitchFamily="18" charset="0"/>
                <a:cs typeface="Times New Roman" panose="02020603050405020304" pitchFamily="18" charset="0"/>
              </a:rPr>
              <a:t>“</a:t>
            </a:r>
            <a:r>
              <a:rPr lang="es-SV" sz="3600" i="1" dirty="0">
                <a:latin typeface="Times New Roman" panose="02020603050405020304" pitchFamily="18" charset="0"/>
                <a:cs typeface="Times New Roman" panose="02020603050405020304" pitchFamily="18" charset="0"/>
              </a:rPr>
              <a:t>En él también ustedes son edificados juntamente para ser morada de Dios por su Espíritu.” (Efesios 2:22).</a:t>
            </a:r>
            <a:endParaRPr lang="en-US" sz="3600" i="1" dirty="0">
              <a:latin typeface="Times New Roman" panose="02020603050405020304" pitchFamily="18" charset="0"/>
              <a:cs typeface="Times New Roman" panose="02020603050405020304" pitchFamily="18" charset="0"/>
            </a:endParaRPr>
          </a:p>
          <a:p>
            <a:pPr marL="0" indent="0">
              <a:buNone/>
            </a:pPr>
            <a:r>
              <a:rPr lang="es-E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4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487680" y="1200010"/>
            <a:ext cx="8180070" cy="4988243"/>
          </a:xfrm>
        </p:spPr>
        <p:txBody>
          <a:bodyPr>
            <a:normAutofit fontScale="77500" lnSpcReduction="20000"/>
          </a:bodyPr>
          <a:lstStyle/>
          <a:p>
            <a:pPr marL="0" indent="0">
              <a:buNone/>
            </a:pPr>
            <a:r>
              <a:rPr lang="es-ES" sz="4000" i="1" dirty="0">
                <a:latin typeface="Times New Roman" panose="02020603050405020304" pitchFamily="18" charset="0"/>
                <a:cs typeface="Times New Roman" panose="02020603050405020304" pitchFamily="18" charset="0"/>
              </a:rPr>
              <a:t>“</a:t>
            </a:r>
            <a:r>
              <a:rPr lang="es-SV" sz="4000" i="1" dirty="0">
                <a:latin typeface="Times New Roman" panose="02020603050405020304" pitchFamily="18" charset="0"/>
                <a:cs typeface="Times New Roman" panose="02020603050405020304" pitchFamily="18" charset="0"/>
              </a:rPr>
              <a:t>Le pido que, por medio del Espíritu y con el poder que procede de sus gloriosas riquezas, los fortalezca a ustedes en lo íntimo de su ser, </a:t>
            </a:r>
            <a:r>
              <a:rPr lang="es-SV" sz="4000" b="1" i="1" baseline="30000" dirty="0">
                <a:latin typeface="Times New Roman" panose="02020603050405020304" pitchFamily="18" charset="0"/>
                <a:cs typeface="Times New Roman" panose="02020603050405020304" pitchFamily="18" charset="0"/>
              </a:rPr>
              <a:t>17 </a:t>
            </a:r>
            <a:r>
              <a:rPr lang="es-SV" sz="4000" i="1" dirty="0">
                <a:latin typeface="Times New Roman" panose="02020603050405020304" pitchFamily="18" charset="0"/>
                <a:cs typeface="Times New Roman" panose="02020603050405020304" pitchFamily="18" charset="0"/>
              </a:rPr>
              <a:t>para que por fe Cristo habite en sus corazones. Y pido que, arraigados y cimentados en amor, </a:t>
            </a:r>
            <a:r>
              <a:rPr lang="es-SV" sz="4000" b="1" i="1" baseline="30000" dirty="0">
                <a:latin typeface="Times New Roman" panose="02020603050405020304" pitchFamily="18" charset="0"/>
                <a:cs typeface="Times New Roman" panose="02020603050405020304" pitchFamily="18" charset="0"/>
              </a:rPr>
              <a:t>18 </a:t>
            </a:r>
            <a:r>
              <a:rPr lang="es-SV" sz="4000" i="1" dirty="0">
                <a:latin typeface="Times New Roman" panose="02020603050405020304" pitchFamily="18" charset="0"/>
                <a:cs typeface="Times New Roman" panose="02020603050405020304" pitchFamily="18" charset="0"/>
              </a:rPr>
              <a:t>puedan comprender, junto con todos los santos, cuán ancho y largo, alto y profundo es el amor de Cristo; </a:t>
            </a:r>
            <a:r>
              <a:rPr lang="es-SV" sz="4000" b="1" i="1" baseline="30000" dirty="0">
                <a:latin typeface="Times New Roman" panose="02020603050405020304" pitchFamily="18" charset="0"/>
                <a:cs typeface="Times New Roman" panose="02020603050405020304" pitchFamily="18" charset="0"/>
              </a:rPr>
              <a:t>19 </a:t>
            </a:r>
            <a:r>
              <a:rPr lang="es-SV" sz="4000" i="1" dirty="0">
                <a:latin typeface="Times New Roman" panose="02020603050405020304" pitchFamily="18" charset="0"/>
                <a:cs typeface="Times New Roman" panose="02020603050405020304" pitchFamily="18" charset="0"/>
              </a:rPr>
              <a:t>en fin, que conozcan ese amor que sobrepasa nuestro conocimiento, para que sean llenos de la plenitud de Dios.” (Efesios 3:16-19)</a:t>
            </a:r>
            <a:endParaRPr lang="en-US" sz="4000" i="1"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79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8534400" cy="5105400"/>
          </a:xfrm>
        </p:spPr>
        <p:txBody>
          <a:bodyPr>
            <a:normAutofit lnSpcReduction="10000"/>
          </a:bodyPr>
          <a:lstStyle/>
          <a:p>
            <a:pPr marL="971550" lvl="1" indent="-514350" algn="l">
              <a:buFont typeface="+mj-lt"/>
              <a:buAutoNum type="arabicPeriod"/>
            </a:pPr>
            <a:r>
              <a:rPr lang="es-MX" sz="3200" dirty="0">
                <a:solidFill>
                  <a:schemeClr val="tx1"/>
                </a:solidFill>
                <a:latin typeface="Times New Roman" panose="02020603050405020304" pitchFamily="18" charset="0"/>
                <a:cs typeface="Times New Roman" panose="02020603050405020304" pitchFamily="18" charset="0"/>
              </a:rPr>
              <a:t>El discípulo debe madurar a ser capaz de ser enviado             nuevos discípulos.</a:t>
            </a:r>
          </a:p>
          <a:p>
            <a:pPr marL="971550" lvl="1" indent="-514350" algn="l">
              <a:buFont typeface="+mj-lt"/>
              <a:buAutoNum type="arabicPeriod"/>
            </a:pPr>
            <a:r>
              <a:rPr lang="es-MX" sz="3200" dirty="0">
                <a:solidFill>
                  <a:schemeClr val="tx1"/>
                </a:solidFill>
                <a:latin typeface="Times New Roman" panose="02020603050405020304" pitchFamily="18" charset="0"/>
                <a:cs typeface="Times New Roman" panose="02020603050405020304" pitchFamily="18" charset="0"/>
              </a:rPr>
              <a:t>No debemos </a:t>
            </a:r>
            <a:r>
              <a:rPr lang="es-MX" sz="3200" dirty="0">
                <a:solidFill>
                  <a:srgbClr val="800000"/>
                </a:solidFill>
                <a:latin typeface="Times New Roman" panose="02020603050405020304" pitchFamily="18" charset="0"/>
                <a:cs typeface="Times New Roman" panose="02020603050405020304" pitchFamily="18" charset="0"/>
              </a:rPr>
              <a:t>                       </a:t>
            </a:r>
            <a:r>
              <a:rPr lang="es-MX" sz="3200" dirty="0">
                <a:solidFill>
                  <a:schemeClr val="tx1"/>
                </a:solidFill>
                <a:latin typeface="Times New Roman" panose="02020603050405020304" pitchFamily="18" charset="0"/>
                <a:cs typeface="Times New Roman" panose="02020603050405020304" pitchFamily="18" charset="0"/>
              </a:rPr>
              <a:t> si Cristo dice que la mies es mucha es nuestro deber creerle. </a:t>
            </a:r>
          </a:p>
          <a:p>
            <a:pPr marL="971550" lvl="1" indent="-514350" algn="l">
              <a:buFont typeface="+mj-lt"/>
              <a:buAutoNum type="arabicPeriod"/>
            </a:pPr>
            <a:r>
              <a:rPr lang="es-MX" sz="3200" dirty="0">
                <a:solidFill>
                  <a:schemeClr val="tx1"/>
                </a:solidFill>
                <a:latin typeface="Times New Roman" panose="02020603050405020304" pitchFamily="18" charset="0"/>
                <a:cs typeface="Times New Roman" panose="02020603050405020304" pitchFamily="18" charset="0"/>
              </a:rPr>
              <a:t>El discípulo maduro debe orar por nuevos obreros. </a:t>
            </a:r>
          </a:p>
          <a:p>
            <a:pPr marL="971550" lvl="1" indent="-514350" algn="l">
              <a:buFont typeface="+mj-lt"/>
              <a:buAutoNum type="arabicPeriod"/>
            </a:pPr>
            <a:r>
              <a:rPr lang="es-MX" sz="3200" dirty="0">
                <a:solidFill>
                  <a:schemeClr val="tx1"/>
                </a:solidFill>
                <a:latin typeface="Times New Roman" panose="02020603050405020304" pitchFamily="18" charset="0"/>
                <a:cs typeface="Times New Roman" panose="02020603050405020304" pitchFamily="18" charset="0"/>
              </a:rPr>
              <a:t>El mandato de Cristo es  </a:t>
            </a:r>
            <a:r>
              <a:rPr lang="es-MX" sz="3200" dirty="0">
                <a:solidFill>
                  <a:srgbClr val="800000"/>
                </a:solidFill>
                <a:latin typeface="Times New Roman" panose="02020603050405020304" pitchFamily="18" charset="0"/>
                <a:cs typeface="Times New Roman" panose="02020603050405020304" pitchFamily="18" charset="0"/>
              </a:rPr>
              <a:t>   </a:t>
            </a:r>
            <a:r>
              <a:rPr lang="es-MX" sz="3200" dirty="0">
                <a:solidFill>
                  <a:schemeClr val="tx1"/>
                </a:solidFill>
                <a:latin typeface="Times New Roman" panose="02020603050405020304" pitchFamily="18" charset="0"/>
                <a:cs typeface="Times New Roman" panose="02020603050405020304" pitchFamily="18" charset="0"/>
              </a:rPr>
              <a:t>a encarnar a Cristo en nuevos hogares y nuevas comunidades.  </a:t>
            </a:r>
          </a:p>
          <a:p>
            <a:endParaRPr lang="es-MX" dirty="0"/>
          </a:p>
        </p:txBody>
      </p:sp>
      <p:sp>
        <p:nvSpPr>
          <p:cNvPr id="2" name="Rectangle 1">
            <a:extLst>
              <a:ext uri="{FF2B5EF4-FFF2-40B4-BE49-F238E27FC236}">
                <a16:creationId xmlns:a16="http://schemas.microsoft.com/office/drawing/2014/main" id="{6752497B-A193-4C1E-98E5-70BCAB12E255}"/>
              </a:ext>
            </a:extLst>
          </p:cNvPr>
          <p:cNvSpPr/>
          <p:nvPr/>
        </p:nvSpPr>
        <p:spPr>
          <a:xfrm>
            <a:off x="2590800" y="1219200"/>
            <a:ext cx="1462260" cy="584775"/>
          </a:xfrm>
          <a:prstGeom prst="rect">
            <a:avLst/>
          </a:prstGeom>
          <a:noFill/>
        </p:spPr>
        <p:txBody>
          <a:bodyPr wrap="none" lIns="91440" tIns="45720" rIns="91440" bIns="45720">
            <a:spAutoFit/>
          </a:bodyPr>
          <a:lstStyle/>
          <a:p>
            <a:pPr algn="ctr"/>
            <a:r>
              <a:rPr lang="es-MX"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hacer </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05161BE1-2F47-43F6-B0D9-92CC02F75EA3}"/>
              </a:ext>
            </a:extLst>
          </p:cNvPr>
          <p:cNvSpPr/>
          <p:nvPr/>
        </p:nvSpPr>
        <p:spPr>
          <a:xfrm>
            <a:off x="3377704" y="1752600"/>
            <a:ext cx="2590774" cy="584775"/>
          </a:xfrm>
          <a:prstGeom prst="rect">
            <a:avLst/>
          </a:prstGeom>
          <a:noFill/>
        </p:spPr>
        <p:txBody>
          <a:bodyPr wrap="none" lIns="91440" tIns="45720" rIns="91440" bIns="45720">
            <a:spAutoFit/>
          </a:bodyPr>
          <a:lstStyle/>
          <a:p>
            <a:pPr algn="ctr"/>
            <a:r>
              <a:rPr lang="es-MX"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culpar la mies,</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53F614D6-37E9-4BB2-9C62-967E0C208929}"/>
              </a:ext>
            </a:extLst>
          </p:cNvPr>
          <p:cNvSpPr/>
          <p:nvPr/>
        </p:nvSpPr>
        <p:spPr>
          <a:xfrm>
            <a:off x="7620000" y="2209800"/>
            <a:ext cx="845103" cy="584775"/>
          </a:xfrm>
          <a:prstGeom prst="rect">
            <a:avLst/>
          </a:prstGeom>
          <a:noFill/>
        </p:spPr>
        <p:txBody>
          <a:bodyPr wrap="none" lIns="91440" tIns="45720" rIns="91440" bIns="45720">
            <a:spAutoFit/>
          </a:bodyPr>
          <a:lstStyle/>
          <a:p>
            <a:pPr algn="ctr"/>
            <a:r>
              <a:rPr lang="es-MX"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orar</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BAB9DC3B-8C1D-4C09-BFCB-1A9A94952A9A}"/>
              </a:ext>
            </a:extLst>
          </p:cNvPr>
          <p:cNvSpPr/>
          <p:nvPr/>
        </p:nvSpPr>
        <p:spPr>
          <a:xfrm>
            <a:off x="5334000" y="4114800"/>
            <a:ext cx="434734" cy="584775"/>
          </a:xfrm>
          <a:prstGeom prst="rect">
            <a:avLst/>
          </a:prstGeom>
          <a:noFill/>
        </p:spPr>
        <p:txBody>
          <a:bodyPr wrap="none" lIns="91440" tIns="45720" rIns="91440" bIns="45720">
            <a:spAutoFit/>
          </a:bodyPr>
          <a:lstStyle/>
          <a:p>
            <a:pPr algn="ctr"/>
            <a:r>
              <a:rPr lang="es-MX"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ir</a:t>
            </a:r>
            <a:endParaRPr lang="en-US" sz="32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910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476250" y="697092"/>
            <a:ext cx="8439150" cy="5883769"/>
          </a:xfrm>
        </p:spPr>
        <p:txBody>
          <a:bodyPr>
            <a:normAutofit/>
          </a:bodyPr>
          <a:lstStyle/>
          <a:p>
            <a:pPr marL="0" indent="0">
              <a:buNone/>
            </a:pPr>
            <a:r>
              <a:rPr lang="es-ES" sz="2800" dirty="0">
                <a:latin typeface="Times New Roman" panose="02020603050405020304" pitchFamily="18" charset="0"/>
                <a:cs typeface="Times New Roman" panose="02020603050405020304" pitchFamily="18" charset="0"/>
              </a:rPr>
              <a:t>E.  LOS APOSTOLES ENCONTRARON RESISTENCIA EN TODO LUGAR NUEVO QUE ENTRARON </a:t>
            </a:r>
            <a:r>
              <a:rPr lang="es-ES" dirty="0">
                <a:latin typeface="Times New Roman" panose="02020603050405020304" pitchFamily="18" charset="0"/>
                <a:cs typeface="Times New Roman" panose="02020603050405020304" pitchFamily="18" charset="0"/>
              </a:rPr>
              <a:t>Batalla con Simón el mago –Hechos 8:9-24</a:t>
            </a: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Batalla con </a:t>
            </a:r>
            <a:r>
              <a:rPr lang="es-ES" dirty="0" err="1">
                <a:latin typeface="Times New Roman" panose="02020603050405020304" pitchFamily="18" charset="0"/>
                <a:cs typeface="Times New Roman" panose="02020603050405020304" pitchFamily="18" charset="0"/>
              </a:rPr>
              <a:t>Berjesus</a:t>
            </a:r>
            <a:r>
              <a:rPr lang="es-ES" dirty="0">
                <a:latin typeface="Times New Roman" panose="02020603050405020304" pitchFamily="18" charset="0"/>
                <a:cs typeface="Times New Roman" panose="02020603050405020304" pitchFamily="18" charset="0"/>
              </a:rPr>
              <a:t> –Hechos 13:4-12</a:t>
            </a: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Batalla con la muchacha adivina –Hechos 16:16-18</a:t>
            </a: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Batalla con judíos exorcista –Hechos 19:11-20</a:t>
            </a: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Es una Guerra spiritual -Efesios 2:2; 6:11 </a:t>
            </a:r>
          </a:p>
          <a:p>
            <a:pPr lvl="1"/>
            <a:endParaRPr lang="en-US" sz="1200" dirty="0">
              <a:latin typeface="Times New Roman" panose="02020603050405020304" pitchFamily="18" charset="0"/>
              <a:cs typeface="Times New Roman" panose="02020603050405020304" pitchFamily="18" charset="0"/>
            </a:endParaRPr>
          </a:p>
          <a:p>
            <a:pPr marL="0" indent="0">
              <a:buNone/>
            </a:pPr>
            <a:r>
              <a:rPr lang="es-ES" sz="2800" dirty="0">
                <a:latin typeface="Times New Roman" panose="02020603050405020304" pitchFamily="18" charset="0"/>
                <a:cs typeface="Times New Roman" panose="02020603050405020304" pitchFamily="18" charset="0"/>
              </a:rPr>
              <a:t>Somos enviados a hacer discípulos                            que Dios está con nosotros. </a:t>
            </a:r>
            <a:endParaRPr lang="en-US" sz="2800"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16D7F4C-EC18-497D-A662-9BE09BB244AF}"/>
              </a:ext>
            </a:extLst>
          </p:cNvPr>
          <p:cNvSpPr/>
          <p:nvPr/>
        </p:nvSpPr>
        <p:spPr>
          <a:xfrm>
            <a:off x="5562600" y="4876800"/>
            <a:ext cx="2444900" cy="523220"/>
          </a:xfrm>
          <a:prstGeom prst="rect">
            <a:avLst/>
          </a:prstGeom>
          <a:noFill/>
        </p:spPr>
        <p:txBody>
          <a:bodyPr wrap="none" lIns="91440" tIns="45720" rIns="91440" bIns="45720">
            <a:spAutoFit/>
          </a:bodyPr>
          <a:lstStyle/>
          <a:p>
            <a:pPr algn="ctr"/>
            <a:r>
              <a:rPr lang="es-ES" sz="28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 la promesa </a:t>
            </a:r>
            <a:endParaRPr lang="en-US" sz="28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92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42E5-2D5C-4EB4-96BF-342707F582E0}"/>
              </a:ext>
            </a:extLst>
          </p:cNvPr>
          <p:cNvSpPr>
            <a:spLocks noGrp="1"/>
          </p:cNvSpPr>
          <p:nvPr>
            <p:ph type="title"/>
          </p:nvPr>
        </p:nvSpPr>
        <p:spPr>
          <a:xfrm>
            <a:off x="628650" y="741048"/>
            <a:ext cx="8039100" cy="1325563"/>
          </a:xfrm>
        </p:spPr>
        <p:txBody>
          <a:bodyPr>
            <a:normAutofit/>
          </a:bodyPr>
          <a:lstStyle/>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D28D0A8-0EA3-4784-8AF7-3BBA9E53AC11}"/>
              </a:ext>
            </a:extLst>
          </p:cNvPr>
          <p:cNvSpPr>
            <a:spLocks noGrp="1"/>
          </p:cNvSpPr>
          <p:nvPr>
            <p:ph idx="1"/>
          </p:nvPr>
        </p:nvSpPr>
        <p:spPr>
          <a:xfrm>
            <a:off x="307963" y="934878"/>
            <a:ext cx="8180070" cy="4988243"/>
          </a:xfrm>
        </p:spPr>
        <p:txBody>
          <a:bodyPr>
            <a:normAutofit/>
          </a:bodyPr>
          <a:lstStyle/>
          <a:p>
            <a:pPr marL="0" indent="0" fontAlgn="t">
              <a:buNone/>
            </a:pPr>
            <a:r>
              <a:rPr lang="es-MX" i="1" dirty="0">
                <a:latin typeface="Times New Roman" panose="02020603050405020304" pitchFamily="18" charset="0"/>
                <a:cs typeface="Times New Roman" panose="02020603050405020304" pitchFamily="18" charset="0"/>
              </a:rPr>
              <a:t>“Porque Dios, que mandó que de las tinieblas resplandeciese la luz, es el que resplandeció en nuestros corazones, para iluminación del conocimiento de la gloria de Dios en la faz de Jesucristo.” (2 Corintios 4:6)</a:t>
            </a:r>
            <a:endParaRPr lang="en-US" dirty="0">
              <a:latin typeface="Times New Roman" panose="02020603050405020304" pitchFamily="18" charset="0"/>
              <a:cs typeface="Times New Roman" panose="02020603050405020304" pitchFamily="18" charset="0"/>
            </a:endParaRPr>
          </a:p>
          <a:p>
            <a:pPr marL="0" indent="0" fontAlgn="t">
              <a:buNone/>
            </a:pPr>
            <a:endParaRPr lang="en-US" dirty="0">
              <a:latin typeface="Times New Roman" panose="02020603050405020304" pitchFamily="18" charset="0"/>
              <a:cs typeface="Times New Roman" panose="02020603050405020304" pitchFamily="18" charset="0"/>
            </a:endParaRPr>
          </a:p>
        </p:txBody>
      </p:sp>
      <p:pic>
        <p:nvPicPr>
          <p:cNvPr id="1026" name="Picture 2" descr="Image result for 2 Corintios 4:6 Porque Dios, que mandó que de las tinieblas resplandeciese la luz, es el que resplandeció en nuestros corazones, para iluminación del conocimiento de la gloria de Dios en la faz de Jesucristo.">
            <a:extLst>
              <a:ext uri="{FF2B5EF4-FFF2-40B4-BE49-F238E27FC236}">
                <a16:creationId xmlns:a16="http://schemas.microsoft.com/office/drawing/2014/main" id="{F0FFF830-EA6F-4F20-8517-399B80DA8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587" y="3431245"/>
            <a:ext cx="3179446" cy="249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216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BBFC6-06F7-4062-9A77-9AA7ACE3F09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68D9608-5617-4867-9234-45EB58651A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7941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US" dirty="0"/>
          </a:p>
        </p:txBody>
      </p:sp>
      <p:pic>
        <p:nvPicPr>
          <p:cNvPr id="9" name="Picture 8" descr="Backup_of_MAKING DISCIPLES THAT MAKE DISCIPLES.jpg"/>
          <p:cNvPicPr>
            <a:picLocks noChangeAspect="1"/>
          </p:cNvPicPr>
          <p:nvPr/>
        </p:nvPicPr>
        <p:blipFill>
          <a:blip r:embed="rId2" cstate="print"/>
          <a:stretch>
            <a:fillRect/>
          </a:stretch>
        </p:blipFill>
        <p:spPr>
          <a:xfrm>
            <a:off x="0" y="76200"/>
            <a:ext cx="9372600" cy="6858000"/>
          </a:xfrm>
          <a:prstGeom prst="rect">
            <a:avLst/>
          </a:prstGeom>
        </p:spPr>
      </p:pic>
      <p:pic>
        <p:nvPicPr>
          <p:cNvPr id="5" name="Picture 4" descr="tercer entrenamiento.jpg"/>
          <p:cNvPicPr/>
          <p:nvPr/>
        </p:nvPicPr>
        <p:blipFill>
          <a:blip r:embed="rId3" cstate="print"/>
          <a:srcRect l="20877" r="27652" b="59159"/>
          <a:stretch>
            <a:fillRect/>
          </a:stretch>
        </p:blipFill>
        <p:spPr>
          <a:xfrm>
            <a:off x="533400" y="3886200"/>
            <a:ext cx="2286000" cy="1286256"/>
          </a:xfrm>
          <a:prstGeom prst="rect">
            <a:avLst/>
          </a:prstGeom>
          <a:ln>
            <a:solidFill>
              <a:schemeClr val="accent2">
                <a:lumMod val="75000"/>
              </a:schemeClr>
            </a:solidFill>
          </a:ln>
        </p:spPr>
      </p:pic>
      <p:pic>
        <p:nvPicPr>
          <p:cNvPr id="6" name="Picture 5" descr="TRAINING IN GUADALAJARA MEX WITH ENRIQUE AGOSTO 2013.jpg"/>
          <p:cNvPicPr>
            <a:picLocks noChangeAspect="1"/>
          </p:cNvPicPr>
          <p:nvPr/>
        </p:nvPicPr>
        <p:blipFill>
          <a:blip r:embed="rId4" cstate="print"/>
          <a:stretch>
            <a:fillRect/>
          </a:stretch>
        </p:blipFill>
        <p:spPr>
          <a:xfrm>
            <a:off x="2438400" y="4724400"/>
            <a:ext cx="1905000" cy="1371600"/>
          </a:xfrm>
          <a:prstGeom prst="rect">
            <a:avLst/>
          </a:prstGeom>
          <a:ln>
            <a:solidFill>
              <a:schemeClr val="accent2">
                <a:lumMod val="75000"/>
              </a:schemeClr>
            </a:solidFill>
          </a:ln>
        </p:spPr>
      </p:pic>
      <p:pic>
        <p:nvPicPr>
          <p:cNvPr id="7" name="Picture 6" descr="PIC_0947.JPG"/>
          <p:cNvPicPr>
            <a:picLocks noChangeAspect="1"/>
          </p:cNvPicPr>
          <p:nvPr/>
        </p:nvPicPr>
        <p:blipFill>
          <a:blip r:embed="rId5" cstate="print"/>
          <a:stretch>
            <a:fillRect/>
          </a:stretch>
        </p:blipFill>
        <p:spPr>
          <a:xfrm>
            <a:off x="4038600" y="4038600"/>
            <a:ext cx="2302932" cy="1447800"/>
          </a:xfrm>
          <a:prstGeom prst="rect">
            <a:avLst/>
          </a:prstGeom>
          <a:ln>
            <a:solidFill>
              <a:schemeClr val="accent2">
                <a:lumMod val="75000"/>
              </a:schemeClr>
            </a:solidFill>
          </a:ln>
        </p:spPr>
      </p:pic>
      <p:pic>
        <p:nvPicPr>
          <p:cNvPr id="11" name="Picture 10" descr="PIC_0944.JPG"/>
          <p:cNvPicPr>
            <a:picLocks noChangeAspect="1"/>
          </p:cNvPicPr>
          <p:nvPr/>
        </p:nvPicPr>
        <p:blipFill>
          <a:blip r:embed="rId6" cstate="print"/>
          <a:stretch>
            <a:fillRect/>
          </a:stretch>
        </p:blipFill>
        <p:spPr>
          <a:xfrm>
            <a:off x="6248400" y="5181600"/>
            <a:ext cx="2133600" cy="1400175"/>
          </a:xfrm>
          <a:prstGeom prst="rect">
            <a:avLst/>
          </a:prstGeom>
          <a:ln>
            <a:solidFill>
              <a:schemeClr val="accent2">
                <a:lumMod val="75000"/>
              </a:schemeClr>
            </a:solidFill>
          </a:ln>
        </p:spPr>
      </p:pic>
      <p:sp>
        <p:nvSpPr>
          <p:cNvPr id="12" name="Rectangle 11"/>
          <p:cNvSpPr/>
          <p:nvPr/>
        </p:nvSpPr>
        <p:spPr>
          <a:xfrm>
            <a:off x="20338" y="6457890"/>
            <a:ext cx="4573689"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w="18415" cmpd="sng">
                  <a:solidFill>
                    <a:srgbClr val="FFFFFF"/>
                  </a:solidFill>
                  <a:prstDash val="solid"/>
                </a:ln>
                <a:solidFill>
                  <a:srgbClr val="FFFFFF"/>
                </a:solidFill>
                <a:effectLst/>
                <a:uLnTx/>
                <a:uFillTx/>
                <a:latin typeface="Bookman Old Style" pitchFamily="18" charset="0"/>
                <a:ea typeface="+mn-ea"/>
                <a:cs typeface="+mn-cs"/>
              </a:rPr>
              <a:t>Mentoria</a:t>
            </a:r>
            <a:r>
              <a:rPr kumimoji="0" lang="en-US" sz="2000" b="0" i="0" u="none" strike="noStrike" kern="1200" cap="none" spc="0" normalizeH="0" baseline="0" noProof="0" dirty="0">
                <a:ln w="18415" cmpd="sng">
                  <a:solidFill>
                    <a:srgbClr val="FFFFFF"/>
                  </a:solidFill>
                  <a:prstDash val="solid"/>
                </a:ln>
                <a:solidFill>
                  <a:srgbClr val="FFFFFF"/>
                </a:solidFill>
                <a:effectLst/>
                <a:uLnTx/>
                <a:uFillTx/>
                <a:latin typeface="Bookman Old Style" pitchFamily="18" charset="0"/>
                <a:ea typeface="+mn-ea"/>
                <a:cs typeface="+mn-cs"/>
              </a:rPr>
              <a:t> y </a:t>
            </a:r>
            <a:r>
              <a:rPr kumimoji="0" lang="en-US" sz="2000" b="0" i="0" u="none" strike="noStrike" kern="1200" cap="none" spc="0" normalizeH="0" baseline="0" noProof="0" dirty="0" err="1">
                <a:ln w="18415" cmpd="sng">
                  <a:solidFill>
                    <a:srgbClr val="FFFFFF"/>
                  </a:solidFill>
                  <a:prstDash val="solid"/>
                </a:ln>
                <a:solidFill>
                  <a:srgbClr val="FFFFFF"/>
                </a:solidFill>
                <a:effectLst/>
                <a:uLnTx/>
                <a:uFillTx/>
                <a:latin typeface="Bookman Old Style" pitchFamily="18" charset="0"/>
                <a:ea typeface="+mn-ea"/>
                <a:cs typeface="+mn-cs"/>
              </a:rPr>
              <a:t>Asesoramiento</a:t>
            </a:r>
            <a:r>
              <a:rPr kumimoji="0" lang="en-US" sz="2000" b="0" i="0" u="none" strike="noStrike" kern="1200" cap="none" spc="0" normalizeH="0" baseline="0" noProof="0" dirty="0">
                <a:ln w="18415" cmpd="sng">
                  <a:solidFill>
                    <a:srgbClr val="FFFFFF"/>
                  </a:solidFill>
                  <a:prstDash val="solid"/>
                </a:ln>
                <a:solidFill>
                  <a:srgbClr val="FFFFFF"/>
                </a:solidFill>
                <a:effectLst/>
                <a:uLnTx/>
                <a:uFillTx/>
                <a:latin typeface="Bookman Old Style" pitchFamily="18" charset="0"/>
                <a:ea typeface="+mn-ea"/>
                <a:cs typeface="+mn-cs"/>
              </a:rPr>
              <a:t> parte #3</a:t>
            </a:r>
          </a:p>
        </p:txBody>
      </p:sp>
    </p:spTree>
    <p:extLst>
      <p:ext uri="{BB962C8B-B14F-4D97-AF65-F5344CB8AC3E}">
        <p14:creationId xmlns:p14="http://schemas.microsoft.com/office/powerpoint/2010/main" val="418605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6738" name="Title 1"/>
          <p:cNvSpPr>
            <a:spLocks noGrp="1"/>
          </p:cNvSpPr>
          <p:nvPr>
            <p:ph type="ctrTitle"/>
          </p:nvPr>
        </p:nvSpPr>
        <p:spPr/>
        <p:txBody>
          <a:bodyPr/>
          <a:lstStyle/>
          <a:p>
            <a:r>
              <a:rPr lang="es-MX" sz="3200" dirty="0">
                <a:solidFill>
                  <a:schemeClr val="tx1"/>
                </a:solidFill>
                <a:latin typeface="Times New Roman" pitchFamily="18" charset="0"/>
                <a:cs typeface="Times New Roman" pitchFamily="18" charset="0"/>
              </a:rPr>
              <a:t>MENTORIA Y ASESORAMIENTO</a:t>
            </a:r>
          </a:p>
        </p:txBody>
      </p:sp>
      <p:sp>
        <p:nvSpPr>
          <p:cNvPr id="116739" name="Subtitle 2"/>
          <p:cNvSpPr>
            <a:spLocks noGrp="1"/>
          </p:cNvSpPr>
          <p:nvPr>
            <p:ph type="subTitle" idx="1"/>
          </p:nvPr>
        </p:nvSpPr>
        <p:spPr>
          <a:xfrm>
            <a:off x="0" y="304800"/>
            <a:ext cx="6629400" cy="1676400"/>
          </a:xfrm>
        </p:spPr>
        <p:txBody>
          <a:bodyPr/>
          <a:lstStyle/>
          <a:p>
            <a:r>
              <a:rPr lang="es-MX" sz="3200" dirty="0">
                <a:solidFill>
                  <a:schemeClr val="bg2"/>
                </a:solidFill>
                <a:latin typeface="Times New Roman" pitchFamily="18" charset="0"/>
                <a:cs typeface="Times New Roman" pitchFamily="18" charset="0"/>
              </a:rPr>
              <a:t>DISCIPULADO ES UN PROCESO </a:t>
            </a:r>
          </a:p>
        </p:txBody>
      </p:sp>
      <p:pic>
        <p:nvPicPr>
          <p:cNvPr id="116740" name="Picture 6" descr="https://sphotos-b.xx.fbcdn.net/hphotos-snc7/481851_10151313619776885_1043069497_n.jpg"/>
          <p:cNvPicPr>
            <a:picLocks noChangeAspect="1" noChangeArrowheads="1"/>
          </p:cNvPicPr>
          <p:nvPr/>
        </p:nvPicPr>
        <p:blipFill>
          <a:blip r:embed="rId4" cstate="print"/>
          <a:srcRect/>
          <a:stretch>
            <a:fillRect/>
          </a:stretch>
        </p:blipFill>
        <p:spPr bwMode="auto">
          <a:xfrm>
            <a:off x="0" y="1905000"/>
            <a:ext cx="9144000" cy="3276600"/>
          </a:xfrm>
          <a:prstGeom prst="rect">
            <a:avLst/>
          </a:prstGeom>
          <a:noFill/>
          <a:ln w="9525">
            <a:noFill/>
            <a:miter lim="800000"/>
            <a:headEnd/>
            <a:tailEnd/>
          </a:ln>
        </p:spPr>
      </p:pic>
    </p:spTree>
    <p:extLst>
      <p:ext uri="{BB962C8B-B14F-4D97-AF65-F5344CB8AC3E}">
        <p14:creationId xmlns:p14="http://schemas.microsoft.com/office/powerpoint/2010/main" val="1270662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Diagram 3"/>
          <p:cNvGraphicFramePr/>
          <p:nvPr/>
        </p:nvGraphicFramePr>
        <p:xfrm>
          <a:off x="0" y="381000"/>
          <a:ext cx="9144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480012" y="0"/>
            <a:ext cx="6188297"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mn-cs"/>
              </a:rPr>
              <a:t>3.1 De </a:t>
            </a:r>
            <a:r>
              <a:rPr kumimoji="0" lang="en-US" sz="4000" b="1" i="0" u="none" strike="noStrike" kern="1200" cap="all" spc="0" normalizeH="0" baseline="0" noProof="0"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mn-cs"/>
              </a:rPr>
              <a:t>bueno</a:t>
            </a:r>
            <a:r>
              <a:rPr kumimoji="0" lang="en-US" sz="40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mn-cs"/>
              </a:rPr>
              <a:t> a </a:t>
            </a:r>
            <a:r>
              <a:rPr kumimoji="0" lang="en-US" sz="4000" b="1" i="0" u="none" strike="noStrike" kern="1200" cap="all" spc="0" normalizeH="0" baseline="0" noProof="0"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mn-cs"/>
              </a:rPr>
              <a:t>mejor</a:t>
            </a:r>
            <a:endParaRPr kumimoji="0" lang="en-US" sz="40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mn-cs"/>
            </a:endParaRPr>
          </a:p>
        </p:txBody>
      </p:sp>
      <p:sp>
        <p:nvSpPr>
          <p:cNvPr id="7" name="TextBox 6"/>
          <p:cNvSpPr txBox="1"/>
          <p:nvPr/>
        </p:nvSpPr>
        <p:spPr>
          <a:xfrm>
            <a:off x="2057400" y="1828800"/>
            <a:ext cx="2438400"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itchFamily="34" charset="0"/>
                <a:ea typeface="+mn-ea"/>
                <a:cs typeface="+mn-cs"/>
              </a:rPr>
              <a:t>Ministerio</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mn-cs"/>
              </a:rPr>
              <a:t>Que</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 se ha </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mn-cs"/>
              </a:rPr>
              <a:t>hecho</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mn-cs"/>
              </a:rPr>
              <a:t>bien</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8" name="Rectangle 7"/>
          <p:cNvSpPr/>
          <p:nvPr/>
        </p:nvSpPr>
        <p:spPr>
          <a:xfrm>
            <a:off x="2895600" y="1295401"/>
            <a:ext cx="1371600" cy="430887"/>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mn-cs"/>
              </a:rPr>
              <a:t>BUENO</a:t>
            </a:r>
          </a:p>
        </p:txBody>
      </p:sp>
      <p:sp>
        <p:nvSpPr>
          <p:cNvPr id="9" name="Rectangle 8"/>
          <p:cNvSpPr/>
          <p:nvPr/>
        </p:nvSpPr>
        <p:spPr>
          <a:xfrm>
            <a:off x="4724400" y="1295400"/>
            <a:ext cx="1524000" cy="369332"/>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mn-cs"/>
              </a:rPr>
              <a:t>MEJORAR</a:t>
            </a:r>
          </a:p>
        </p:txBody>
      </p:sp>
      <p:sp>
        <p:nvSpPr>
          <p:cNvPr id="10" name="TextBox 9"/>
          <p:cNvSpPr txBox="1"/>
          <p:nvPr/>
        </p:nvSpPr>
        <p:spPr>
          <a:xfrm>
            <a:off x="4800600" y="1828800"/>
            <a:ext cx="190500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mn-cs"/>
              </a:rPr>
              <a:t>Que</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mn-cs"/>
              </a:rPr>
              <a:t>haremos</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1" name="Rectangle 10"/>
          <p:cNvSpPr/>
          <p:nvPr/>
        </p:nvSpPr>
        <p:spPr>
          <a:xfrm>
            <a:off x="3733800" y="3962400"/>
            <a:ext cx="1524000" cy="461665"/>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mn-cs"/>
              </a:rPr>
              <a:t>VISION</a:t>
            </a:r>
          </a:p>
        </p:txBody>
      </p:sp>
      <p:sp>
        <p:nvSpPr>
          <p:cNvPr id="12" name="TextBox 11"/>
          <p:cNvSpPr txBox="1"/>
          <p:nvPr/>
        </p:nvSpPr>
        <p:spPr>
          <a:xfrm>
            <a:off x="3276600" y="4419600"/>
            <a:ext cx="266700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mn-cs"/>
              </a:rPr>
              <a:t>Que</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mn-cs"/>
              </a:rPr>
              <a:t>queremos</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mn-cs"/>
              </a:rPr>
              <a:t>lograr</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9149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7762" name="Title 1"/>
          <p:cNvSpPr>
            <a:spLocks noGrp="1"/>
          </p:cNvSpPr>
          <p:nvPr>
            <p:ph type="title"/>
          </p:nvPr>
        </p:nvSpPr>
        <p:spPr>
          <a:xfrm>
            <a:off x="444230" y="722109"/>
            <a:ext cx="6172200" cy="914400"/>
          </a:xfrm>
        </p:spPr>
        <p:txBody>
          <a:bodyPr/>
          <a:lstStyle/>
          <a:p>
            <a:pPr algn="l"/>
            <a:r>
              <a:rPr lang="es-ES" sz="3200" b="1" dirty="0">
                <a:latin typeface="Times New Roman" pitchFamily="18" charset="0"/>
                <a:ea typeface="+mn-ea"/>
                <a:cs typeface="Times New Roman" pitchFamily="18" charset="0"/>
              </a:rPr>
              <a:t>DE BUENO A MEJOR </a:t>
            </a:r>
            <a:endParaRPr lang="es-MX" sz="3200" b="1" dirty="0">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457200" y="2133600"/>
            <a:ext cx="8229600" cy="4525963"/>
          </a:xfrm>
        </p:spPr>
        <p:txBody>
          <a:bodyPr/>
          <a:lstStyle/>
          <a:p>
            <a:pPr lvl="0"/>
            <a:r>
              <a:rPr lang="es-ES" sz="3200" dirty="0">
                <a:latin typeface="Times New Roman" pitchFamily="18" charset="0"/>
                <a:cs typeface="Times New Roman" pitchFamily="18" charset="0"/>
              </a:rPr>
              <a:t>REACTIVO </a:t>
            </a:r>
          </a:p>
          <a:p>
            <a:pPr lvl="0"/>
            <a:endParaRPr lang="en-US" sz="3200" dirty="0">
              <a:latin typeface="Times New Roman" pitchFamily="18" charset="0"/>
              <a:cs typeface="Times New Roman" pitchFamily="18" charset="0"/>
            </a:endParaRPr>
          </a:p>
          <a:p>
            <a:pPr lvl="0"/>
            <a:r>
              <a:rPr lang="es-ES" sz="3200" dirty="0">
                <a:latin typeface="Times New Roman" pitchFamily="18" charset="0"/>
                <a:cs typeface="Times New Roman" pitchFamily="18" charset="0"/>
              </a:rPr>
              <a:t>PROACTIVO</a:t>
            </a:r>
          </a:p>
          <a:p>
            <a:pPr lvl="0"/>
            <a:endParaRPr lang="en-US" sz="3200" dirty="0">
              <a:latin typeface="Times New Roman" pitchFamily="18" charset="0"/>
              <a:cs typeface="Times New Roman" pitchFamily="18" charset="0"/>
            </a:endParaRPr>
          </a:p>
          <a:p>
            <a:pPr lvl="0"/>
            <a:r>
              <a:rPr lang="es-ES" sz="3200" dirty="0">
                <a:latin typeface="Times New Roman" pitchFamily="18" charset="0"/>
                <a:cs typeface="Times New Roman" pitchFamily="18" charset="0"/>
              </a:rPr>
              <a:t>TENER CLARO EL GANAR  </a:t>
            </a:r>
            <a:endParaRPr lang="en-US" sz="3200" dirty="0">
              <a:latin typeface="Times New Roman" pitchFamily="18" charset="0"/>
              <a:cs typeface="Times New Roman" pitchFamily="18" charset="0"/>
            </a:endParaRPr>
          </a:p>
          <a:p>
            <a:endParaRPr lang="es-MX"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6655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Rectangle 3"/>
          <p:cNvSpPr/>
          <p:nvPr/>
        </p:nvSpPr>
        <p:spPr>
          <a:xfrm>
            <a:off x="2590800" y="1981200"/>
            <a:ext cx="3657600" cy="2971800"/>
          </a:xfrm>
          <a:prstGeom prst="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C9900"/>
                </a:solidFill>
              </a:ln>
              <a:solidFill>
                <a:prstClr val="white"/>
              </a:solidFill>
              <a:effectLst/>
              <a:uLnTx/>
              <a:uFillTx/>
              <a:latin typeface="Calibri"/>
              <a:ea typeface="+mn-ea"/>
              <a:cs typeface="+mn-cs"/>
            </a:endParaRPr>
          </a:p>
        </p:txBody>
      </p:sp>
      <p:sp>
        <p:nvSpPr>
          <p:cNvPr id="9" name="Rectangle 8"/>
          <p:cNvSpPr/>
          <p:nvPr/>
        </p:nvSpPr>
        <p:spPr>
          <a:xfrm>
            <a:off x="3798313" y="1981200"/>
            <a:ext cx="1056701" cy="646331"/>
          </a:xfrm>
          <a:prstGeom prst="rect">
            <a:avLst/>
          </a:prstGeom>
          <a:solidFill>
            <a:schemeClr val="tx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N1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Directivo</a:t>
            </a:r>
          </a:p>
        </p:txBody>
      </p:sp>
      <p:sp>
        <p:nvSpPr>
          <p:cNvPr id="11" name="Rectangle 10"/>
          <p:cNvSpPr/>
          <p:nvPr/>
        </p:nvSpPr>
        <p:spPr>
          <a:xfrm>
            <a:off x="5357026" y="3048000"/>
            <a:ext cx="825867" cy="1200329"/>
          </a:xfrm>
          <a:prstGeom prst="rect">
            <a:avLst/>
          </a:prstGeom>
          <a:solidFill>
            <a:schemeClr val="tx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N2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Visión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Animo</a:t>
            </a:r>
          </a:p>
        </p:txBody>
      </p:sp>
      <p:sp>
        <p:nvSpPr>
          <p:cNvPr id="12" name="Rectangle 11"/>
          <p:cNvSpPr/>
          <p:nvPr/>
        </p:nvSpPr>
        <p:spPr>
          <a:xfrm>
            <a:off x="3848472" y="4267200"/>
            <a:ext cx="1223412" cy="646331"/>
          </a:xfrm>
          <a:prstGeom prst="rect">
            <a:avLst/>
          </a:prstGeom>
          <a:solidFill>
            <a:schemeClr val="tx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N3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Asociación</a:t>
            </a:r>
          </a:p>
        </p:txBody>
      </p:sp>
      <p:sp>
        <p:nvSpPr>
          <p:cNvPr id="13" name="Rectangle 12"/>
          <p:cNvSpPr/>
          <p:nvPr/>
        </p:nvSpPr>
        <p:spPr>
          <a:xfrm>
            <a:off x="2590800" y="3048000"/>
            <a:ext cx="684803" cy="646331"/>
          </a:xfrm>
          <a:prstGeom prst="rect">
            <a:avLst/>
          </a:prstGeom>
          <a:solidFill>
            <a:schemeClr val="tx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N4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18415" cmpd="sng">
                  <a:solidFill>
                    <a:srgbClr val="FFFFFF"/>
                  </a:solidFill>
                  <a:prstDash val="solid"/>
                </a:ln>
                <a:solidFill>
                  <a:prstClr val="white"/>
                </a:solidFill>
                <a:effectLst/>
                <a:uLnTx/>
                <a:uFillTx/>
                <a:latin typeface="Times New Roman" pitchFamily="18" charset="0"/>
                <a:ea typeface="+mn-ea"/>
                <a:cs typeface="Times New Roman" pitchFamily="18" charset="0"/>
              </a:rPr>
              <a:t>Éxito</a:t>
            </a:r>
          </a:p>
        </p:txBody>
      </p:sp>
      <p:sp>
        <p:nvSpPr>
          <p:cNvPr id="14" name="Subtitle 2"/>
          <p:cNvSpPr txBox="1">
            <a:spLocks/>
          </p:cNvSpPr>
          <p:nvPr/>
        </p:nvSpPr>
        <p:spPr>
          <a:xfrm>
            <a:off x="304800" y="2667000"/>
            <a:ext cx="2286000" cy="1752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s-MX" sz="1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Inconscientemente Competente</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s-MX" sz="1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Colaborativo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645" name="Subtitle 2"/>
          <p:cNvSpPr txBox="1">
            <a:spLocks/>
          </p:cNvSpPr>
          <p:nvPr/>
        </p:nvSpPr>
        <p:spPr bwMode="auto">
          <a:xfrm>
            <a:off x="6172200" y="2590800"/>
            <a:ext cx="2667000" cy="17526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s-MX"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Conscientemente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s-MX"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Incompetente</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s-MX"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Desanimado-Caído</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s-MX" sz="24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69646" name="Subtitle 2"/>
          <p:cNvSpPr txBox="1">
            <a:spLocks/>
          </p:cNvSpPr>
          <p:nvPr/>
        </p:nvSpPr>
        <p:spPr bwMode="auto">
          <a:xfrm>
            <a:off x="2133600" y="4953000"/>
            <a:ext cx="4572000" cy="14478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s-MX" sz="2000" b="0" i="0" u="none" strike="noStrike" kern="1200" cap="none" spc="0" normalizeH="0" baseline="0" noProof="0" dirty="0">
                <a:ln>
                  <a:noFill/>
                </a:ln>
                <a:solidFill>
                  <a:prstClr val="white"/>
                </a:solidFill>
                <a:effectLst/>
                <a:uLnTx/>
                <a:uFillTx/>
                <a:latin typeface="Calibri" pitchFamily="34" charset="0"/>
                <a:ea typeface="+mn-ea"/>
                <a:cs typeface="+mn-cs"/>
              </a:rPr>
              <a:t>Conscientemente </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s-MX" sz="2000" b="0" i="0" u="none" strike="noStrike" kern="1200" cap="none" spc="0" normalizeH="0" baseline="0" noProof="0" dirty="0">
                <a:ln>
                  <a:noFill/>
                </a:ln>
                <a:solidFill>
                  <a:prstClr val="white"/>
                </a:solidFill>
                <a:effectLst/>
                <a:uLnTx/>
                <a:uFillTx/>
                <a:latin typeface="Calibri" pitchFamily="34" charset="0"/>
                <a:ea typeface="+mn-ea"/>
                <a:cs typeface="+mn-cs"/>
              </a:rPr>
              <a:t>Competente</a:t>
            </a:r>
          </a:p>
          <a:p>
            <a:pPr marL="0" marR="0" lvl="0" indent="0" algn="ctr" defTabSz="914400" rtl="0" eaLnBrk="1" fontAlgn="base" latinLnBrk="0" hangingPunct="1">
              <a:lnSpc>
                <a:spcPct val="100000"/>
              </a:lnSpc>
              <a:spcBef>
                <a:spcPct val="0"/>
              </a:spcBef>
              <a:spcAft>
                <a:spcPct val="0"/>
              </a:spcAft>
              <a:buClrTx/>
              <a:buSzTx/>
              <a:buFont typeface="Arial" charset="0"/>
              <a:buChar char="•"/>
              <a:tabLst/>
              <a:defRPr/>
            </a:pPr>
            <a:r>
              <a:rPr kumimoji="0" lang="es-MX" sz="2000" b="0" i="0" u="none" strike="noStrike" kern="1200" cap="none" spc="0" normalizeH="0" baseline="0" noProof="0" dirty="0">
                <a:ln>
                  <a:noFill/>
                </a:ln>
                <a:solidFill>
                  <a:prstClr val="white"/>
                </a:solidFill>
                <a:effectLst/>
                <a:uLnTx/>
                <a:uFillTx/>
                <a:latin typeface="Calibri" pitchFamily="34" charset="0"/>
                <a:ea typeface="+mn-ea"/>
                <a:cs typeface="+mn-cs"/>
              </a:rPr>
              <a:t>Entiende las nuevas técnicas</a:t>
            </a:r>
          </a:p>
          <a:p>
            <a:pPr marL="0" marR="0" lvl="0" indent="0" algn="ctr" defTabSz="914400" rtl="0" eaLnBrk="1" fontAlgn="base" latinLnBrk="0" hangingPunct="1">
              <a:lnSpc>
                <a:spcPct val="100000"/>
              </a:lnSpc>
              <a:spcBef>
                <a:spcPct val="0"/>
              </a:spcBef>
              <a:spcAft>
                <a:spcPct val="0"/>
              </a:spcAft>
              <a:buClrTx/>
              <a:buSzTx/>
              <a:buFont typeface="Arial" charset="0"/>
              <a:buChar char="•"/>
              <a:tabLst/>
              <a:defRPr/>
            </a:pPr>
            <a:r>
              <a:rPr kumimoji="0" lang="es-MX" sz="2000" b="0" i="0" u="none" strike="noStrike" kern="1200" cap="none" spc="0" normalizeH="0" baseline="0" noProof="0" dirty="0">
                <a:ln>
                  <a:noFill/>
                </a:ln>
                <a:solidFill>
                  <a:prstClr val="white"/>
                </a:solidFill>
                <a:effectLst/>
                <a:uLnTx/>
                <a:uFillTx/>
                <a:latin typeface="Calibri" pitchFamily="34" charset="0"/>
                <a:ea typeface="+mn-ea"/>
                <a:cs typeface="+mn-cs"/>
              </a:rPr>
              <a:t>Enfocado a ministrar efectivamente</a:t>
            </a:r>
          </a:p>
        </p:txBody>
      </p:sp>
      <p:sp>
        <p:nvSpPr>
          <p:cNvPr id="15" name="Subtitle 2"/>
          <p:cNvSpPr txBox="1">
            <a:spLocks/>
          </p:cNvSpPr>
          <p:nvPr/>
        </p:nvSpPr>
        <p:spPr>
          <a:xfrm>
            <a:off x="3200400" y="1371600"/>
            <a:ext cx="2286000" cy="17526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3200400" y="609600"/>
            <a:ext cx="2209800" cy="160043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Inconscientemente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Incompetente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Entusiasta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Desenfocado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2976215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8786" name="Title 1"/>
          <p:cNvSpPr>
            <a:spLocks noGrp="1"/>
          </p:cNvSpPr>
          <p:nvPr>
            <p:ph type="title"/>
          </p:nvPr>
        </p:nvSpPr>
        <p:spPr>
          <a:xfrm>
            <a:off x="152400" y="685800"/>
            <a:ext cx="6934200" cy="914400"/>
          </a:xfrm>
        </p:spPr>
        <p:txBody>
          <a:bodyPr>
            <a:normAutofit/>
          </a:bodyPr>
          <a:lstStyle/>
          <a:p>
            <a:pPr algn="l"/>
            <a:r>
              <a:rPr lang="es-MX" sz="2400" b="1" dirty="0"/>
              <a:t>DE INCONSCIENTEMENTE INCOMPETENTE-Proceso de formación espiritual</a:t>
            </a:r>
            <a:endParaRPr lang="en-US" sz="2400" dirty="0"/>
          </a:p>
        </p:txBody>
      </p:sp>
      <p:sp>
        <p:nvSpPr>
          <p:cNvPr id="3" name="Content Placeholder 2"/>
          <p:cNvSpPr>
            <a:spLocks noGrp="1"/>
          </p:cNvSpPr>
          <p:nvPr>
            <p:ph idx="1"/>
          </p:nvPr>
        </p:nvSpPr>
        <p:spPr>
          <a:xfrm>
            <a:off x="266700" y="1524000"/>
            <a:ext cx="8610600" cy="5105400"/>
          </a:xfrm>
        </p:spPr>
        <p:txBody>
          <a:bodyPr>
            <a:normAutofit fontScale="70000" lnSpcReduction="20000"/>
          </a:bodyPr>
          <a:lstStyle/>
          <a:p>
            <a:pPr marL="0" indent="0">
              <a:buNone/>
            </a:pPr>
            <a:r>
              <a:rPr lang="es-MX" sz="3100" dirty="0">
                <a:latin typeface="Times New Roman" pitchFamily="18" charset="0"/>
                <a:cs typeface="Times New Roman" pitchFamily="18" charset="0"/>
              </a:rPr>
              <a:t>El proceso de desarrollo de un verdadero discípulo es un proceso, toma mucho tiempo, oración y paciencia </a:t>
            </a:r>
          </a:p>
          <a:p>
            <a:endParaRPr lang="en-US" sz="1800" dirty="0">
              <a:latin typeface="Times New Roman" pitchFamily="18" charset="0"/>
              <a:cs typeface="Times New Roman" pitchFamily="18" charset="0"/>
            </a:endParaRPr>
          </a:p>
          <a:p>
            <a:pPr marL="514350" lvl="0" indent="-514350">
              <a:buFont typeface="+mj-lt"/>
              <a:buAutoNum type="arabicPeriod"/>
            </a:pPr>
            <a:r>
              <a:rPr lang="es-MX" sz="3200" b="1" dirty="0">
                <a:latin typeface="Times New Roman" pitchFamily="18" charset="0"/>
                <a:cs typeface="Times New Roman" pitchFamily="18" charset="0"/>
              </a:rPr>
              <a:t>INCONPETENTE PERO CON MUCHO ENTUSIASMO </a:t>
            </a:r>
          </a:p>
          <a:p>
            <a:pPr marL="514350" lvl="0" indent="-514350">
              <a:buFont typeface="+mj-lt"/>
              <a:buAutoNum type="arabicPeriod"/>
            </a:pPr>
            <a:endParaRPr lang="en-US" sz="1000" dirty="0">
              <a:latin typeface="Times New Roman" pitchFamily="18" charset="0"/>
              <a:cs typeface="Times New Roman" pitchFamily="18" charset="0"/>
            </a:endParaRPr>
          </a:p>
          <a:p>
            <a:pPr marL="457200" indent="0">
              <a:lnSpc>
                <a:spcPct val="120000"/>
              </a:lnSpc>
              <a:buNone/>
            </a:pPr>
            <a:r>
              <a:rPr lang="es-MX" sz="3400" i="1" dirty="0">
                <a:latin typeface="Times New Roman" pitchFamily="18" charset="0"/>
                <a:cs typeface="Times New Roman" pitchFamily="18" charset="0"/>
              </a:rPr>
              <a:t>“Y al pasar, vio a </a:t>
            </a:r>
            <a:r>
              <a:rPr lang="es-MX" sz="3400" i="1" dirty="0" err="1">
                <a:latin typeface="Times New Roman" pitchFamily="18" charset="0"/>
                <a:cs typeface="Times New Roman" pitchFamily="18" charset="0"/>
              </a:rPr>
              <a:t>Leví</a:t>
            </a:r>
            <a:r>
              <a:rPr lang="es-MX" sz="3400" i="1" dirty="0">
                <a:latin typeface="Times New Roman" pitchFamily="18" charset="0"/>
                <a:cs typeface="Times New Roman" pitchFamily="18" charset="0"/>
              </a:rPr>
              <a:t> hijo de Alfeo, sentado al banco de los tributos públicos, y le dijo: Sígueme. Y levantándose, le siguió.” </a:t>
            </a:r>
            <a:r>
              <a:rPr lang="es-MX" sz="3400" dirty="0">
                <a:latin typeface="Times New Roman" pitchFamily="18" charset="0"/>
                <a:cs typeface="Times New Roman" pitchFamily="18" charset="0"/>
              </a:rPr>
              <a:t>-Marcos 2:14 </a:t>
            </a:r>
          </a:p>
          <a:p>
            <a:pPr marL="457200" indent="0">
              <a:lnSpc>
                <a:spcPct val="120000"/>
              </a:lnSpc>
              <a:buNone/>
            </a:pPr>
            <a:r>
              <a:rPr lang="es-MX" sz="3400" i="1" dirty="0">
                <a:latin typeface="Times New Roman" pitchFamily="18" charset="0"/>
                <a:cs typeface="Times New Roman" pitchFamily="18" charset="0"/>
              </a:rPr>
              <a:t>“Ellos entonces, dejando al instante las redes, le siguieron. 21 Pasando de allí, vio a otros dos hermanos, Jacobo hijo de </a:t>
            </a:r>
            <a:r>
              <a:rPr lang="es-MX" sz="3400" i="1" dirty="0" err="1">
                <a:latin typeface="Times New Roman" pitchFamily="18" charset="0"/>
                <a:cs typeface="Times New Roman" pitchFamily="18" charset="0"/>
              </a:rPr>
              <a:t>Zebedeo</a:t>
            </a:r>
            <a:r>
              <a:rPr lang="es-MX" sz="3400" i="1" dirty="0">
                <a:latin typeface="Times New Roman" pitchFamily="18" charset="0"/>
                <a:cs typeface="Times New Roman" pitchFamily="18" charset="0"/>
              </a:rPr>
              <a:t>, y Juan su hermano, en la barca con </a:t>
            </a:r>
            <a:r>
              <a:rPr lang="es-MX" sz="3400" i="1" dirty="0" err="1">
                <a:latin typeface="Times New Roman" pitchFamily="18" charset="0"/>
                <a:cs typeface="Times New Roman" pitchFamily="18" charset="0"/>
              </a:rPr>
              <a:t>Zebedeo</a:t>
            </a:r>
            <a:r>
              <a:rPr lang="es-MX" sz="3400" i="1" dirty="0">
                <a:latin typeface="Times New Roman" pitchFamily="18" charset="0"/>
                <a:cs typeface="Times New Roman" pitchFamily="18" charset="0"/>
              </a:rPr>
              <a:t> su padre, que remendaban sus redes; y los llamó. 22 Y ellos, dejando al instante la barca y a su padre, le siguieron.” </a:t>
            </a:r>
            <a:r>
              <a:rPr lang="es-MX" sz="3400" dirty="0">
                <a:latin typeface="Times New Roman" pitchFamily="18" charset="0"/>
                <a:cs typeface="Times New Roman" pitchFamily="18" charset="0"/>
              </a:rPr>
              <a:t>-Mateo 4:20 -22</a:t>
            </a:r>
            <a:endParaRPr lang="en-US" sz="3400" dirty="0">
              <a:latin typeface="Times New Roman" pitchFamily="18" charset="0"/>
              <a:cs typeface="Times New Roman" pitchFamily="18" charset="0"/>
            </a:endParaRPr>
          </a:p>
          <a:p>
            <a:pPr>
              <a:defRPr/>
            </a:pPr>
            <a:endParaRPr lang="es-MX"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0842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14400"/>
            <a:ext cx="6553200" cy="1143000"/>
          </a:xfrm>
        </p:spPr>
        <p:txBody>
          <a:bodyPr>
            <a:normAutofit fontScale="90000"/>
          </a:bodyPr>
          <a:lstStyle/>
          <a:p>
            <a:r>
              <a:rPr lang="es-MX" sz="2700" b="1" dirty="0">
                <a:latin typeface="Times New Roman" pitchFamily="18" charset="0"/>
                <a:cs typeface="Times New Roman" pitchFamily="18" charset="0"/>
              </a:rPr>
              <a:t>2. CONSCIENTEMENTE INCOMPETENTE</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7924800" cy="4114800"/>
          </a:xfrm>
        </p:spPr>
        <p:txBody>
          <a:bodyPr>
            <a:normAutofit/>
          </a:bodyPr>
          <a:lstStyle/>
          <a:p>
            <a:pPr marL="514350" indent="-514350">
              <a:buNone/>
              <a:defRPr/>
            </a:pPr>
            <a:r>
              <a:rPr lang="es-MX" sz="2800" i="1" dirty="0">
                <a:latin typeface="Times New Roman" pitchFamily="18" charset="0"/>
                <a:cs typeface="Times New Roman" pitchFamily="18" charset="0"/>
              </a:rPr>
              <a:t>“…Maestro, traje a ti mi hijo, que tiene un espíritu mudo, 18 el cual, dondequiera que le toma, le sacude; y echa espumarajos, y cruje los dientes, y se va secando; y dije a tus discípulos que lo echasen fuera, y no </a:t>
            </a:r>
            <a:r>
              <a:rPr lang="en-US" sz="2800" i="1" dirty="0" err="1">
                <a:latin typeface="Times New Roman" panose="02020603050405020304" pitchFamily="18" charset="0"/>
                <a:cs typeface="Times New Roman" panose="02020603050405020304" pitchFamily="18" charset="0"/>
              </a:rPr>
              <a:t>pudieron</a:t>
            </a:r>
            <a:r>
              <a:rPr lang="es-MX" sz="2800" i="1" dirty="0">
                <a:latin typeface="Times New Roman" pitchFamily="18" charset="0"/>
                <a:cs typeface="Times New Roman" pitchFamily="18" charset="0"/>
              </a:rPr>
              <a:t>. 19 Y respondiendo él, les dijo: ¡Oh generación incrédula! ¿Hasta cuándo he de estar con vosotros? ¿Hasta cuándo os he de soportar? Traédmelo.”  -Marcos 9:17-19</a:t>
            </a:r>
            <a:endParaRPr lang="en-US" sz="2800" i="1" dirty="0">
              <a:latin typeface="Times New Roman" pitchFamily="18" charset="0"/>
              <a:cs typeface="Times New Roman" pitchFamily="18" charset="0"/>
            </a:endParaRPr>
          </a:p>
          <a:p>
            <a:pPr marL="514350" indent="-514350">
              <a:buNone/>
              <a:defRPr/>
            </a:pPr>
            <a:endParaRPr lang="es-MX"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843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219200"/>
            <a:ext cx="8001000" cy="4419600"/>
          </a:xfrm>
        </p:spPr>
        <p:txBody>
          <a:bodyPr>
            <a:normAutofit fontScale="92500" lnSpcReduction="20000"/>
          </a:bodyPr>
          <a:lstStyle/>
          <a:p>
            <a:pPr algn="l"/>
            <a:r>
              <a:rPr lang="es-MX" sz="3500" i="1" dirty="0">
                <a:solidFill>
                  <a:schemeClr val="tx1"/>
                </a:solidFill>
                <a:latin typeface="Times New Roman" panose="02020603050405020304" pitchFamily="18" charset="0"/>
                <a:cs typeface="Times New Roman" panose="02020603050405020304" pitchFamily="18" charset="0"/>
              </a:rPr>
              <a:t>“En cualquier casa donde entréis, primeramente, decid: Paz sea a esta casa. 6 Y si hubiere allí algún hijo de paz, vuestra paz reposará sobre él; y si no, se volverá a vosotros. 7 Y posad en aquella misma casa, comiendo y bebiendo lo que os den; porque el obrero es digno de su salario. No os paséis de casa en casa. 8 En cualquier ciudad donde entréis, y os reciban, comed lo que os pongan delante”. (Lucas 10:5-8)</a:t>
            </a:r>
            <a:endParaRPr lang="en-US" sz="3500" dirty="0">
              <a:solidFill>
                <a:schemeClr val="tx1"/>
              </a:solidFill>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42471776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0834" name="Title 1"/>
          <p:cNvSpPr>
            <a:spLocks noGrp="1"/>
          </p:cNvSpPr>
          <p:nvPr>
            <p:ph type="title"/>
          </p:nvPr>
        </p:nvSpPr>
        <p:spPr>
          <a:xfrm>
            <a:off x="228600" y="228600"/>
            <a:ext cx="6477000" cy="914400"/>
          </a:xfrm>
        </p:spPr>
        <p:txBody>
          <a:bodyPr>
            <a:normAutofit fontScale="90000"/>
          </a:bodyPr>
          <a:lstStyle/>
          <a:p>
            <a:br>
              <a:rPr lang="en-US" sz="3200" dirty="0"/>
            </a:br>
            <a:endParaRPr lang="es-MX"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8458200" cy="4953000"/>
          </a:xfrm>
        </p:spPr>
        <p:txBody>
          <a:bodyPr>
            <a:normAutofit fontScale="92500" lnSpcReduction="20000"/>
          </a:bodyPr>
          <a:lstStyle/>
          <a:p>
            <a:pPr marL="457200" indent="0">
              <a:lnSpc>
                <a:spcPct val="120000"/>
              </a:lnSpc>
              <a:buNone/>
            </a:pPr>
            <a:r>
              <a:rPr lang="es-MX" sz="3200" i="1" dirty="0">
                <a:latin typeface="Times New Roman" pitchFamily="18" charset="0"/>
                <a:cs typeface="Times New Roman" pitchFamily="18" charset="0"/>
              </a:rPr>
              <a:t>“Hubo también entre ellos una disputa sobre quién de ellos sería el mayor. 25 Pero él les dijo: Los reyes de las naciones se enseñorean de ellas, y los que sobre ellas tienen autoridad son llamados bienhechores; 26 mas no así vosotros, sino sea el mayor entre vosotros como el más joven, y el que dirige, como el que sirve. 27 Porque, ¿cuál es mayor, el que se sienta a la mesa, o el que sirve? ¿No es el que se sienta a la mesa? Mas yo estoy entre vosotros como el que sirve.” </a:t>
            </a:r>
            <a:r>
              <a:rPr lang="es-MX" sz="3200" dirty="0">
                <a:latin typeface="Times New Roman" pitchFamily="18" charset="0"/>
                <a:cs typeface="Times New Roman" pitchFamily="18" charset="0"/>
              </a:rPr>
              <a:t>–Lucas 22:24</a:t>
            </a:r>
          </a:p>
          <a:p>
            <a:pPr marL="457200" indent="0">
              <a:lnSpc>
                <a:spcPct val="120000"/>
              </a:lnSpc>
              <a:buNone/>
            </a:pPr>
            <a:endParaRPr lang="en-US" sz="3200" dirty="0">
              <a:latin typeface="Times New Roman" pitchFamily="18" charset="0"/>
              <a:cs typeface="Times New Roman" pitchFamily="18" charset="0"/>
            </a:endParaRPr>
          </a:p>
          <a:p>
            <a:pPr>
              <a:defRPr/>
            </a:pPr>
            <a:endParaRPr lang="es-MX"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28917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60387"/>
            <a:ext cx="7010400" cy="1470025"/>
          </a:xfrm>
        </p:spPr>
        <p:txBody>
          <a:bodyPr>
            <a:normAutofit/>
          </a:bodyPr>
          <a:lstStyle/>
          <a:p>
            <a:pPr lvl="0"/>
            <a:r>
              <a:rPr lang="es-MX" sz="3200" b="1" dirty="0">
                <a:effectLst>
                  <a:outerShdw blurRad="38100" dist="38100" dir="2700000" algn="tl">
                    <a:srgbClr val="000000">
                      <a:alpha val="43137"/>
                    </a:srgbClr>
                  </a:outerShdw>
                </a:effectLst>
              </a:rPr>
              <a:t>3. CONSCIENTEMENTE COMPETENTE</a:t>
            </a:r>
            <a:br>
              <a:rPr lang="en-US" dirty="0"/>
            </a:br>
            <a:endParaRPr lang="en-US" dirty="0"/>
          </a:p>
        </p:txBody>
      </p:sp>
      <p:sp>
        <p:nvSpPr>
          <p:cNvPr id="3" name="Subtitle 2"/>
          <p:cNvSpPr>
            <a:spLocks noGrp="1"/>
          </p:cNvSpPr>
          <p:nvPr>
            <p:ph type="subTitle" idx="1"/>
          </p:nvPr>
        </p:nvSpPr>
        <p:spPr>
          <a:xfrm>
            <a:off x="381000" y="1447800"/>
            <a:ext cx="8001000" cy="4495800"/>
          </a:xfrm>
        </p:spPr>
        <p:txBody>
          <a:bodyPr>
            <a:normAutofit fontScale="92500"/>
          </a:bodyPr>
          <a:lstStyle/>
          <a:p>
            <a:pPr algn="l"/>
            <a:r>
              <a:rPr lang="es-ES" sz="3000" i="1" dirty="0">
                <a:solidFill>
                  <a:schemeClr val="tx1"/>
                </a:solidFill>
                <a:latin typeface="Times New Roman" pitchFamily="18" charset="0"/>
                <a:cs typeface="Times New Roman" pitchFamily="18" charset="0"/>
              </a:rPr>
              <a:t>“Pedro le dijo: Aunque me sea necesario morir contigo, no te negaré. Y todos los discípulos dijeron lo mismo. 36 Entonces llegó Jesús con ellos a un lugar que se llama Getsemaní, y dijo a sus discípulos: Sentaos aquí, entre tanto que voy allí y oro. 37 Y tomando a Pedro, y a los dos hijos de </a:t>
            </a:r>
            <a:r>
              <a:rPr lang="es-ES" sz="3000" i="1" dirty="0" err="1">
                <a:solidFill>
                  <a:schemeClr val="tx1"/>
                </a:solidFill>
                <a:latin typeface="Times New Roman" pitchFamily="18" charset="0"/>
                <a:cs typeface="Times New Roman" pitchFamily="18" charset="0"/>
              </a:rPr>
              <a:t>Zebedeo</a:t>
            </a:r>
            <a:r>
              <a:rPr lang="es-ES" sz="3000" i="1" dirty="0">
                <a:solidFill>
                  <a:schemeClr val="tx1"/>
                </a:solidFill>
                <a:latin typeface="Times New Roman" pitchFamily="18" charset="0"/>
                <a:cs typeface="Times New Roman" pitchFamily="18" charset="0"/>
              </a:rPr>
              <a:t>, comenzó a entristecerse y a angustiarse en gran manera. 38 Entonces Jesús les dijo: Mi alma está muy triste, hasta la muerte; quedaos aquí, y velad conmigo.” (Mateo 26:35-38)</a:t>
            </a:r>
            <a:endParaRPr lang="en-US" sz="3000" i="1" dirty="0">
              <a:solidFill>
                <a:schemeClr val="tx1"/>
              </a:solidFill>
              <a:latin typeface="Times New Roman" pitchFamily="18" charset="0"/>
              <a:cs typeface="Times New Roman" pitchFamily="18" charset="0"/>
            </a:endParaRPr>
          </a:p>
          <a:p>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1138899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71500"/>
            <a:ext cx="6629400" cy="1143000"/>
          </a:xfrm>
        </p:spPr>
        <p:txBody>
          <a:bodyPr>
            <a:normAutofit/>
          </a:bodyPr>
          <a:lstStyle/>
          <a:p>
            <a:r>
              <a:rPr lang="es-MX" sz="3200" b="1" dirty="0">
                <a:effectLst>
                  <a:outerShdw blurRad="38100" dist="38100" dir="2700000" algn="tl">
                    <a:srgbClr val="000000">
                      <a:alpha val="43137"/>
                    </a:srgbClr>
                  </a:outerShdw>
                </a:effectLst>
                <a:latin typeface="Times New Roman" pitchFamily="18" charset="0"/>
                <a:cs typeface="Times New Roman" pitchFamily="18" charset="0"/>
              </a:rPr>
              <a:t>4. Inconscientemente Incompetente</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967091"/>
            <a:ext cx="7924800" cy="5334000"/>
          </a:xfrm>
        </p:spPr>
        <p:txBody>
          <a:bodyPr>
            <a:normAutofit fontScale="92500" lnSpcReduction="20000"/>
          </a:bodyPr>
          <a:lstStyle/>
          <a:p>
            <a:pPr lvl="0"/>
            <a:endParaRPr lang="es-MX" sz="3200" dirty="0">
              <a:latin typeface="Times New Roman" pitchFamily="18" charset="0"/>
              <a:cs typeface="Times New Roman" pitchFamily="18" charset="0"/>
            </a:endParaRPr>
          </a:p>
          <a:p>
            <a:pPr marL="111125" indent="-111125">
              <a:buNone/>
            </a:pPr>
            <a:r>
              <a:rPr lang="es-MX" i="1" dirty="0">
                <a:latin typeface="Times New Roman" pitchFamily="18" charset="0"/>
                <a:cs typeface="Times New Roman" pitchFamily="18" charset="0"/>
              </a:rPr>
              <a:t>“Volvieron los setenta con gozo, diciendo: Señor, aun los demonios se nos sujetan en tu nombre. 18 Y les dijo: Yo veía a Satanás caer del cielo como un rayo. 19 He aquí os doy potestad de hollar serpientes y escorpiones, y sobre toda fuerza del enemigo, y nada os dañará.” </a:t>
            </a:r>
            <a:r>
              <a:rPr lang="es-MX" dirty="0">
                <a:latin typeface="Times New Roman" pitchFamily="18" charset="0"/>
                <a:cs typeface="Times New Roman" pitchFamily="18" charset="0"/>
              </a:rPr>
              <a:t>-Lucas 10:17 </a:t>
            </a:r>
            <a:endParaRPr lang="en-US" dirty="0">
              <a:latin typeface="Times New Roman" pitchFamily="18" charset="0"/>
              <a:cs typeface="Times New Roman" pitchFamily="18" charset="0"/>
            </a:endParaRPr>
          </a:p>
          <a:p>
            <a:pPr lvl="0"/>
            <a:endParaRPr lang="es-MX" dirty="0">
              <a:latin typeface="Times New Roman" pitchFamily="18" charset="0"/>
              <a:cs typeface="Times New Roman" pitchFamily="18" charset="0"/>
            </a:endParaRPr>
          </a:p>
          <a:p>
            <a:pPr lvl="0"/>
            <a:r>
              <a:rPr lang="es-MX" sz="3000" dirty="0">
                <a:latin typeface="Times New Roman" pitchFamily="18" charset="0"/>
                <a:cs typeface="Times New Roman" pitchFamily="18" charset="0"/>
              </a:rPr>
              <a:t>Esteban estando aún en la agonía hizo lo correcto-Hechos 6,7</a:t>
            </a:r>
            <a:endParaRPr lang="en-US" sz="3000" dirty="0">
              <a:latin typeface="Times New Roman" pitchFamily="18" charset="0"/>
              <a:cs typeface="Times New Roman" pitchFamily="18" charset="0"/>
            </a:endParaRPr>
          </a:p>
          <a:p>
            <a:pPr lvl="0"/>
            <a:r>
              <a:rPr lang="es-MX" sz="3000" dirty="0">
                <a:latin typeface="Times New Roman" pitchFamily="18" charset="0"/>
                <a:cs typeface="Times New Roman" pitchFamily="18" charset="0"/>
              </a:rPr>
              <a:t>Entusiasmo espiritual </a:t>
            </a:r>
            <a:endParaRPr lang="en-US" sz="3000" dirty="0">
              <a:latin typeface="Times New Roman" pitchFamily="18" charset="0"/>
              <a:cs typeface="Times New Roman" pitchFamily="18" charset="0"/>
            </a:endParaRPr>
          </a:p>
          <a:p>
            <a:pPr lvl="0"/>
            <a:r>
              <a:rPr lang="es-MX" sz="3000" dirty="0">
                <a:latin typeface="Times New Roman" pitchFamily="18" charset="0"/>
                <a:cs typeface="Times New Roman" pitchFamily="18" charset="0"/>
              </a:rPr>
              <a:t>Enfocado</a:t>
            </a:r>
            <a:endParaRPr lang="en-US" sz="3000" dirty="0">
              <a:latin typeface="Times New Roman" pitchFamily="18" charset="0"/>
              <a:cs typeface="Times New Roman" pitchFamily="18" charset="0"/>
            </a:endParaRPr>
          </a:p>
          <a:p>
            <a:pPr marL="514350" indent="-514350">
              <a:buFont typeface="+mj-lt"/>
              <a:buAutoNum type="arabicPeriod"/>
              <a:defRPr/>
            </a:pPr>
            <a:endParaRPr lang="es-MX"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227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609600"/>
            <a:ext cx="6553200" cy="1143000"/>
          </a:xfrm>
        </p:spPr>
        <p:txBody>
          <a:bodyPr>
            <a:normAutofit/>
          </a:bodyPr>
          <a:lstStyle/>
          <a:p>
            <a:r>
              <a:rPr lang="es-MX" sz="3200" b="1" dirty="0">
                <a:effectLst>
                  <a:outerShdw blurRad="38100" dist="38100" dir="2700000" algn="tl">
                    <a:srgbClr val="000000">
                      <a:alpha val="43137"/>
                    </a:srgbClr>
                  </a:outerShdw>
                </a:effectLst>
                <a:latin typeface="Times New Roman" pitchFamily="18" charset="0"/>
                <a:cs typeface="Times New Roman" pitchFamily="18" charset="0"/>
              </a:rPr>
              <a:t>DEBES MORIR</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7924800" cy="4419600"/>
          </a:xfrm>
        </p:spPr>
        <p:txBody>
          <a:bodyPr>
            <a:normAutofit fontScale="92500" lnSpcReduction="10000"/>
          </a:bodyPr>
          <a:lstStyle/>
          <a:p>
            <a:pPr lvl="0"/>
            <a:r>
              <a:rPr lang="es-MX" sz="3200" dirty="0">
                <a:latin typeface="Times New Roman" pitchFamily="18" charset="0"/>
                <a:cs typeface="Times New Roman" pitchFamily="18" charset="0"/>
              </a:rPr>
              <a:t>La altivez es el peor pecado en un líder cristiano</a:t>
            </a:r>
            <a:endParaRPr lang="en-US" sz="3200" dirty="0">
              <a:latin typeface="Times New Roman" pitchFamily="18" charset="0"/>
              <a:cs typeface="Times New Roman" pitchFamily="18" charset="0"/>
            </a:endParaRPr>
          </a:p>
          <a:p>
            <a:pPr lvl="0"/>
            <a:r>
              <a:rPr lang="es-MX" sz="3200" dirty="0">
                <a:latin typeface="Times New Roman" pitchFamily="18" charset="0"/>
                <a:cs typeface="Times New Roman" pitchFamily="18" charset="0"/>
              </a:rPr>
              <a:t>Es necesario morir a los egocentrismos, así mismo.</a:t>
            </a:r>
          </a:p>
          <a:p>
            <a:pPr lvl="0"/>
            <a:endParaRPr lang="es-MX" sz="3200" i="1" dirty="0">
              <a:latin typeface="Times New Roman" pitchFamily="18" charset="0"/>
              <a:cs typeface="Times New Roman" pitchFamily="18" charset="0"/>
            </a:endParaRPr>
          </a:p>
          <a:p>
            <a:pPr marL="63500" indent="-63500">
              <a:buNone/>
            </a:pPr>
            <a:r>
              <a:rPr lang="es-ES" sz="3200" i="1" dirty="0">
                <a:latin typeface="Times New Roman" pitchFamily="18" charset="0"/>
                <a:cs typeface="Times New Roman" pitchFamily="18" charset="0"/>
              </a:rPr>
              <a:t>“y decía a todos: Si alguno quiere venir en pos de mí, niéguese a sí mismo, tome su cruz cada día, y sígame. Porque todo el que quiera salvar su vida, la perderá; y todo el que pierda su vida por causa de mí, éste la salvará.” –Lucas 9:23-24</a:t>
            </a:r>
            <a:endParaRPr lang="en-US" sz="3200" i="1" dirty="0">
              <a:latin typeface="Times New Roman" pitchFamily="18" charset="0"/>
              <a:cs typeface="Times New Roman" pitchFamily="18" charset="0"/>
            </a:endParaRPr>
          </a:p>
          <a:p>
            <a:pPr lvl="0"/>
            <a:endParaRPr lang="en-US" sz="3200" dirty="0">
              <a:latin typeface="Times New Roman" pitchFamily="18" charset="0"/>
              <a:cs typeface="Times New Roman" pitchFamily="18" charset="0"/>
            </a:endParaRPr>
          </a:p>
          <a:p>
            <a:pPr>
              <a:defRPr/>
            </a:pPr>
            <a:endParaRPr lang="es-MX"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17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7924800" cy="4419600"/>
          </a:xfrm>
        </p:spPr>
        <p:txBody>
          <a:bodyPr>
            <a:normAutofit/>
          </a:bodyPr>
          <a:lstStyle/>
          <a:p>
            <a:pPr>
              <a:buNone/>
            </a:pPr>
            <a:r>
              <a:rPr lang="es-MX" sz="3200" dirty="0">
                <a:latin typeface="Times New Roman" pitchFamily="18" charset="0"/>
                <a:cs typeface="Times New Roman" pitchFamily="18" charset="0"/>
              </a:rPr>
              <a:t>-La Palabra de Dios 		-Diario </a:t>
            </a:r>
            <a:endParaRPr lang="en-US" sz="3200" dirty="0">
              <a:latin typeface="Times New Roman" pitchFamily="18" charset="0"/>
              <a:cs typeface="Times New Roman" pitchFamily="18" charset="0"/>
            </a:endParaRPr>
          </a:p>
          <a:p>
            <a:pPr>
              <a:buNone/>
            </a:pPr>
            <a:r>
              <a:rPr lang="es-MX" sz="3200" dirty="0">
                <a:latin typeface="Times New Roman" pitchFamily="18" charset="0"/>
                <a:cs typeface="Times New Roman" pitchFamily="18" charset="0"/>
              </a:rPr>
              <a:t>-Oración				-Servicio</a:t>
            </a:r>
            <a:endParaRPr lang="en-US" sz="3200" dirty="0">
              <a:latin typeface="Times New Roman" pitchFamily="18" charset="0"/>
              <a:cs typeface="Times New Roman" pitchFamily="18" charset="0"/>
            </a:endParaRPr>
          </a:p>
          <a:p>
            <a:pPr>
              <a:buNone/>
            </a:pPr>
            <a:r>
              <a:rPr lang="es-MX" sz="3200" dirty="0">
                <a:latin typeface="Times New Roman" pitchFamily="18" charset="0"/>
                <a:cs typeface="Times New Roman" pitchFamily="18" charset="0"/>
              </a:rPr>
              <a:t>-Ayuno				-Comunión</a:t>
            </a:r>
            <a:endParaRPr lang="en-US" sz="3200" dirty="0">
              <a:latin typeface="Times New Roman" pitchFamily="18" charset="0"/>
              <a:cs typeface="Times New Roman" pitchFamily="18" charset="0"/>
            </a:endParaRPr>
          </a:p>
          <a:p>
            <a:pPr>
              <a:buNone/>
            </a:pPr>
            <a:r>
              <a:rPr lang="es-MX" sz="3200" dirty="0">
                <a:latin typeface="Times New Roman" pitchFamily="18" charset="0"/>
                <a:cs typeface="Times New Roman" pitchFamily="18" charset="0"/>
              </a:rPr>
              <a:t>-Soledad				-Obediencia</a:t>
            </a:r>
            <a:endParaRPr lang="en-US" sz="3200" dirty="0">
              <a:latin typeface="Times New Roman" pitchFamily="18" charset="0"/>
              <a:cs typeface="Times New Roman" pitchFamily="18" charset="0"/>
            </a:endParaRPr>
          </a:p>
          <a:p>
            <a:pPr>
              <a:buNone/>
            </a:pPr>
            <a:r>
              <a:rPr lang="es-MX" sz="3200" dirty="0">
                <a:latin typeface="Times New Roman" pitchFamily="18" charset="0"/>
                <a:cs typeface="Times New Roman" pitchFamily="18" charset="0"/>
              </a:rPr>
              <a:t>-Silencio				-Administración</a:t>
            </a:r>
            <a:endParaRPr lang="en-US" sz="3200" dirty="0">
              <a:latin typeface="Times New Roman" pitchFamily="18" charset="0"/>
              <a:cs typeface="Times New Roman" pitchFamily="18" charset="0"/>
            </a:endParaRPr>
          </a:p>
          <a:p>
            <a:pPr>
              <a:buNone/>
            </a:pPr>
            <a:r>
              <a:rPr lang="es-MX" sz="3200" dirty="0">
                <a:latin typeface="Times New Roman" pitchFamily="18" charset="0"/>
                <a:cs typeface="Times New Roman" pitchFamily="18" charset="0"/>
              </a:rPr>
              <a:t>-Adoración			-Sufrimiento </a:t>
            </a:r>
            <a:endParaRPr lang="en-US" sz="3200" dirty="0">
              <a:latin typeface="Times New Roman" pitchFamily="18" charset="0"/>
              <a:cs typeface="Times New Roman" pitchFamily="18" charset="0"/>
            </a:endParaRPr>
          </a:p>
          <a:p>
            <a:pPr lvl="0"/>
            <a:endParaRPr lang="en-US" sz="3200" dirty="0">
              <a:latin typeface="Times New Roman" pitchFamily="18" charset="0"/>
              <a:cs typeface="Times New Roman" pitchFamily="18" charset="0"/>
            </a:endParaRPr>
          </a:p>
          <a:p>
            <a:pPr>
              <a:defRPr/>
            </a:pPr>
            <a:endParaRPr lang="es-MX" sz="3200" dirty="0">
              <a:solidFill>
                <a:schemeClr val="tx1"/>
              </a:solidFill>
              <a:latin typeface="Times New Roman" pitchFamily="18" charset="0"/>
              <a:cs typeface="Times New Roman" pitchFamily="18" charset="0"/>
            </a:endParaRPr>
          </a:p>
        </p:txBody>
      </p:sp>
      <p:sp>
        <p:nvSpPr>
          <p:cNvPr id="5" name="Title 1"/>
          <p:cNvSpPr txBox="1">
            <a:spLocks/>
          </p:cNvSpPr>
          <p:nvPr/>
        </p:nvSpPr>
        <p:spPr bwMode="auto">
          <a:xfrm>
            <a:off x="0" y="914400"/>
            <a:ext cx="7010400" cy="914400"/>
          </a:xfrm>
          <a:prstGeom prst="rect">
            <a:avLst/>
          </a:prstGeom>
          <a:solidFill>
            <a:srgbClr val="800000"/>
          </a:solidFill>
          <a:ln w="9525">
            <a:noFill/>
            <a:miter lim="800000"/>
            <a:headEnd/>
            <a:tailEnd/>
          </a:ln>
        </p:spPr>
        <p:txBody>
          <a:bodyPr vert="horz" wrap="square" lIns="91440" tIns="45720" rIns="91440" bIns="45720" numCol="1" anchor="ctr" anchorCtr="0" compatLnSpc="1">
            <a:prstTxWarp prst="textNoShape">
              <a:avLst/>
            </a:prstTxWarp>
            <a:noAutofit/>
          </a:bodyPr>
          <a:lstStyle/>
          <a:p>
            <a:pPr marL="457200" marR="0" lvl="0" indent="-4572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s-MX" sz="3200" b="0" i="0" u="none" strike="noStrike" kern="1200" cap="none" spc="0" normalizeH="0" baseline="0" noProof="0" dirty="0">
                <a:ln>
                  <a:noFill/>
                </a:ln>
                <a:solidFill>
                  <a:srgbClr val="EEECE1"/>
                </a:solidFill>
                <a:effectLst/>
                <a:uLnTx/>
                <a:uFillTx/>
                <a:latin typeface="Times New Roman" pitchFamily="18" charset="0"/>
                <a:ea typeface="+mn-ea"/>
                <a:cs typeface="Times New Roman" pitchFamily="18" charset="0"/>
              </a:rPr>
              <a:t>Prácticas de disciplinas espirituales que ayudan a morir y vivir </a:t>
            </a:r>
            <a:endParaRPr kumimoji="0" lang="en-US" sz="3200" b="0" i="0" u="none" strike="noStrike" kern="1200" cap="none" spc="0" normalizeH="0" baseline="0" noProof="0" dirty="0">
              <a:ln>
                <a:noFill/>
              </a:ln>
              <a:solidFill>
                <a:srgbClr val="EEECE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54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638800"/>
          </a:xfrm>
        </p:spPr>
        <p:txBody>
          <a:bodyPr>
            <a:normAutofit/>
          </a:bodyPr>
          <a:lstStyle/>
          <a:p>
            <a:pPr>
              <a:buFont typeface="Symbol"/>
              <a:buChar char="·"/>
            </a:pPr>
            <a:r>
              <a:rPr lang="es-ES" sz="2800" dirty="0">
                <a:latin typeface="Times New Roman" pitchFamily="18" charset="0"/>
                <a:cs typeface="Times New Roman" pitchFamily="18" charset="0"/>
              </a:rPr>
              <a:t>Debemos _______relación con Dios diariamente </a:t>
            </a:r>
          </a:p>
          <a:p>
            <a:pPr>
              <a:buFont typeface="Symbol"/>
              <a:buChar char="·"/>
            </a:pPr>
            <a:endParaRPr lang="es-ES" sz="2800" dirty="0">
              <a:latin typeface="Times New Roman" pitchFamily="18" charset="0"/>
              <a:cs typeface="Times New Roman" pitchFamily="18" charset="0"/>
            </a:endParaRPr>
          </a:p>
          <a:p>
            <a:pPr>
              <a:buFont typeface="Symbol"/>
              <a:buChar char="·"/>
            </a:pPr>
            <a:r>
              <a:rPr lang="es-ES" sz="2800" dirty="0">
                <a:latin typeface="Times New Roman" pitchFamily="18" charset="0"/>
                <a:cs typeface="Times New Roman" pitchFamily="18" charset="0"/>
              </a:rPr>
              <a:t>No deben haber_________________.</a:t>
            </a:r>
            <a:endParaRPr lang="es-ES" sz="2800" dirty="0">
              <a:solidFill>
                <a:srgbClr val="FF0000"/>
              </a:solidFill>
              <a:latin typeface="Times New Roman" pitchFamily="18" charset="0"/>
              <a:cs typeface="Times New Roman" pitchFamily="18" charset="0"/>
            </a:endParaRPr>
          </a:p>
          <a:p>
            <a:pPr>
              <a:buFont typeface="Symbol"/>
              <a:buChar char="·"/>
            </a:pPr>
            <a:endParaRPr lang="es-ES" sz="2800" dirty="0">
              <a:solidFill>
                <a:srgbClr val="FF0000"/>
              </a:solidFill>
              <a:latin typeface="Times New Roman" pitchFamily="18" charset="0"/>
              <a:cs typeface="Times New Roman" pitchFamily="18" charset="0"/>
            </a:endParaRPr>
          </a:p>
          <a:p>
            <a:pPr>
              <a:buFont typeface="Symbol"/>
              <a:buChar char="·"/>
            </a:pPr>
            <a:r>
              <a:rPr lang="es-ES" sz="2800" dirty="0">
                <a:latin typeface="Times New Roman" pitchFamily="18" charset="0"/>
                <a:cs typeface="Times New Roman" pitchFamily="18" charset="0"/>
              </a:rPr>
              <a:t>Un buen líder debe__________________  a una disciplina espiritual</a:t>
            </a:r>
          </a:p>
          <a:p>
            <a:pPr>
              <a:buFont typeface="Symbol"/>
              <a:buChar char="·"/>
            </a:pPr>
            <a:endParaRPr lang="es-ES" sz="2800" dirty="0">
              <a:latin typeface="Times New Roman" pitchFamily="18" charset="0"/>
              <a:cs typeface="Times New Roman" pitchFamily="18" charset="0"/>
            </a:endParaRPr>
          </a:p>
          <a:p>
            <a:pPr>
              <a:buFont typeface="Symbol"/>
              <a:buChar char="·"/>
            </a:pPr>
            <a:r>
              <a:rPr lang="es-ES" sz="2800" dirty="0">
                <a:latin typeface="Times New Roman" pitchFamily="18" charset="0"/>
                <a:cs typeface="Times New Roman" pitchFamily="18" charset="0"/>
              </a:rPr>
              <a:t>Un buen líder </a:t>
            </a:r>
            <a:r>
              <a:rPr lang="es-ES" sz="2800" dirty="0" err="1">
                <a:latin typeface="Times New Roman" pitchFamily="18" charset="0"/>
                <a:cs typeface="Times New Roman" pitchFamily="18" charset="0"/>
              </a:rPr>
              <a:t>debe___________________ontinua</a:t>
            </a:r>
            <a:r>
              <a:rPr lang="es-ES" sz="2800" dirty="0">
                <a:latin typeface="Times New Roman" pitchFamily="18" charset="0"/>
                <a:cs typeface="Times New Roman" pitchFamily="18" charset="0"/>
              </a:rPr>
              <a:t> </a:t>
            </a:r>
          </a:p>
          <a:p>
            <a:pPr lvl="0"/>
            <a:endParaRPr lang="en-US" sz="3200" dirty="0">
              <a:latin typeface="Times New Roman" pitchFamily="18" charset="0"/>
              <a:cs typeface="Times New Roman" pitchFamily="18" charset="0"/>
            </a:endParaRPr>
          </a:p>
          <a:p>
            <a:pPr>
              <a:defRPr/>
            </a:pPr>
            <a:endParaRPr lang="es-MX" sz="3200" dirty="0">
              <a:solidFill>
                <a:schemeClr val="tx1"/>
              </a:solidFill>
              <a:latin typeface="Times New Roman" pitchFamily="18" charset="0"/>
              <a:cs typeface="Times New Roman" pitchFamily="18" charset="0"/>
            </a:endParaRPr>
          </a:p>
        </p:txBody>
      </p:sp>
      <p:sp>
        <p:nvSpPr>
          <p:cNvPr id="8" name="Rectangle 7"/>
          <p:cNvSpPr/>
          <p:nvPr/>
        </p:nvSpPr>
        <p:spPr>
          <a:xfrm>
            <a:off x="2286000" y="762000"/>
            <a:ext cx="1525866"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a:ea typeface="+mn-ea"/>
                <a:cs typeface="+mn-cs"/>
              </a:rPr>
              <a:t>vivir en </a:t>
            </a:r>
            <a:endParaRPr kumimoji="0" lang="en-US" sz="3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9" name="Rectangle 8"/>
          <p:cNvSpPr/>
          <p:nvPr/>
        </p:nvSpPr>
        <p:spPr>
          <a:xfrm>
            <a:off x="3429000" y="1752600"/>
            <a:ext cx="2858475"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a:ea typeface="+mn-ea"/>
                <a:cs typeface="+mn-cs"/>
              </a:rPr>
              <a:t>pecados secretos </a:t>
            </a:r>
            <a:endParaRPr kumimoji="0" lang="en-US" sz="3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10" name="Rectangle 9"/>
          <p:cNvSpPr/>
          <p:nvPr/>
        </p:nvSpPr>
        <p:spPr>
          <a:xfrm>
            <a:off x="3733800" y="2819400"/>
            <a:ext cx="3352200"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a:ea typeface="+mn-ea"/>
                <a:cs typeface="+mn-cs"/>
              </a:rPr>
              <a:t>vivir comprometido </a:t>
            </a:r>
            <a:endParaRPr kumimoji="0" lang="en-US" sz="3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11" name="Rectangle 10"/>
          <p:cNvSpPr/>
          <p:nvPr/>
        </p:nvSpPr>
        <p:spPr>
          <a:xfrm>
            <a:off x="3733800" y="4267200"/>
            <a:ext cx="3542957"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38100" dist="38100" dir="2700000" algn="tl">
                    <a:srgbClr val="000000">
                      <a:alpha val="43137"/>
                    </a:srgbClr>
                  </a:outerShdw>
                </a:effectLst>
                <a:uLnTx/>
                <a:uFillTx/>
                <a:latin typeface="Times New Roman"/>
                <a:ea typeface="+mn-ea"/>
                <a:cs typeface="+mn-cs"/>
              </a:rPr>
              <a:t>sufrir transformación </a:t>
            </a:r>
            <a:endParaRPr kumimoji="0" lang="en-US" sz="3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38100" dist="38100" dir="2700000" algn="tl">
                  <a:srgbClr val="000000">
                    <a:alpha val="43137"/>
                  </a:srgbClr>
                </a:outerShdw>
              </a:effectLst>
              <a:uLnTx/>
              <a:uFillTx/>
              <a:latin typeface="Arial" pitchFamily="34" charset="0"/>
              <a:ea typeface="+mn-ea"/>
              <a:cs typeface="+mn-cs"/>
            </a:endParaRPr>
          </a:p>
        </p:txBody>
      </p:sp>
    </p:spTree>
    <p:extLst>
      <p:ext uri="{BB962C8B-B14F-4D97-AF65-F5344CB8AC3E}">
        <p14:creationId xmlns:p14="http://schemas.microsoft.com/office/powerpoint/2010/main" val="9345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467350" y="587375"/>
            <a:ext cx="2344738" cy="242093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Rectangle 43"/>
          <p:cNvSpPr/>
          <p:nvPr/>
        </p:nvSpPr>
        <p:spPr>
          <a:xfrm>
            <a:off x="5453063" y="3635375"/>
            <a:ext cx="2344737" cy="242093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1"/>
          <p:cNvSpPr txBox="1">
            <a:spLocks/>
          </p:cNvSpPr>
          <p:nvPr/>
        </p:nvSpPr>
        <p:spPr bwMode="auto">
          <a:xfrm>
            <a:off x="8008938" y="1384300"/>
            <a:ext cx="1255712" cy="102235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 N1</a:t>
            </a:r>
          </a:p>
        </p:txBody>
      </p:sp>
      <p:sp>
        <p:nvSpPr>
          <p:cNvPr id="6" name="Content Placeholder 2"/>
          <p:cNvSpPr txBox="1">
            <a:spLocks/>
          </p:cNvSpPr>
          <p:nvPr/>
        </p:nvSpPr>
        <p:spPr bwMode="auto">
          <a:xfrm>
            <a:off x="5394325" y="676275"/>
            <a:ext cx="2447925" cy="2208213"/>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Entusiasmo</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Confianza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Experiencia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Competente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miley Face 6"/>
          <p:cNvSpPr/>
          <p:nvPr/>
        </p:nvSpPr>
        <p:spPr>
          <a:xfrm>
            <a:off x="4995863" y="676275"/>
            <a:ext cx="377825" cy="477838"/>
          </a:xfrm>
          <a:prstGeom prst="smileyFac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Smiley Face 7"/>
          <p:cNvSpPr/>
          <p:nvPr/>
        </p:nvSpPr>
        <p:spPr>
          <a:xfrm>
            <a:off x="4995863" y="1285875"/>
            <a:ext cx="377825" cy="477838"/>
          </a:xfrm>
          <a:prstGeom prst="smileyFac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quot;No&quot; Symbol 8"/>
          <p:cNvSpPr/>
          <p:nvPr/>
        </p:nvSpPr>
        <p:spPr>
          <a:xfrm>
            <a:off x="4995863" y="1895475"/>
            <a:ext cx="377825" cy="477838"/>
          </a:xfrm>
          <a:prstGeom prst="noSmoking">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quot;No&quot; Symbol 9"/>
          <p:cNvSpPr/>
          <p:nvPr/>
        </p:nvSpPr>
        <p:spPr>
          <a:xfrm>
            <a:off x="4995863" y="2505075"/>
            <a:ext cx="377825" cy="477838"/>
          </a:xfrm>
          <a:prstGeom prst="noSmoking">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itle 1"/>
          <p:cNvSpPr txBox="1">
            <a:spLocks/>
          </p:cNvSpPr>
          <p:nvPr/>
        </p:nvSpPr>
        <p:spPr bwMode="auto">
          <a:xfrm>
            <a:off x="8023225" y="4424363"/>
            <a:ext cx="1022350" cy="1082675"/>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N2</a:t>
            </a:r>
          </a:p>
        </p:txBody>
      </p:sp>
      <p:sp>
        <p:nvSpPr>
          <p:cNvPr id="21" name="&quot;No&quot; Symbol 20"/>
          <p:cNvSpPr/>
          <p:nvPr/>
        </p:nvSpPr>
        <p:spPr>
          <a:xfrm>
            <a:off x="4995863" y="4884738"/>
            <a:ext cx="377825" cy="504825"/>
          </a:xfrm>
          <a:prstGeom prst="noSmoking">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quot;No&quot; Symbol 21"/>
          <p:cNvSpPr/>
          <p:nvPr/>
        </p:nvSpPr>
        <p:spPr>
          <a:xfrm>
            <a:off x="4995863" y="5494338"/>
            <a:ext cx="377825" cy="504825"/>
          </a:xfrm>
          <a:prstGeom prst="noSmoking">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quot;No&quot; Symbol 22"/>
          <p:cNvSpPr/>
          <p:nvPr/>
        </p:nvSpPr>
        <p:spPr>
          <a:xfrm>
            <a:off x="4995863" y="3665538"/>
            <a:ext cx="377825" cy="504825"/>
          </a:xfrm>
          <a:prstGeom prst="noSmoking">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quot;No&quot; Symbol 23"/>
          <p:cNvSpPr/>
          <p:nvPr/>
        </p:nvSpPr>
        <p:spPr>
          <a:xfrm>
            <a:off x="4995863" y="4275138"/>
            <a:ext cx="377825" cy="504825"/>
          </a:xfrm>
          <a:prstGeom prst="noSmoking">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25"/>
          <p:cNvSpPr/>
          <p:nvPr/>
        </p:nvSpPr>
        <p:spPr>
          <a:xfrm>
            <a:off x="4395019" y="423009"/>
            <a:ext cx="191729" cy="6174245"/>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p:cNvSpPr/>
          <p:nvPr/>
        </p:nvSpPr>
        <p:spPr>
          <a:xfrm flipV="1">
            <a:off x="1224122" y="3229896"/>
            <a:ext cx="6268064" cy="25218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itle 1"/>
          <p:cNvSpPr txBox="1">
            <a:spLocks/>
          </p:cNvSpPr>
          <p:nvPr/>
        </p:nvSpPr>
        <p:spPr bwMode="auto">
          <a:xfrm>
            <a:off x="158750" y="4125913"/>
            <a:ext cx="1020763" cy="1019175"/>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N3</a:t>
            </a:r>
          </a:p>
        </p:txBody>
      </p:sp>
      <p:sp>
        <p:nvSpPr>
          <p:cNvPr id="29" name="Rectangle 28"/>
          <p:cNvSpPr/>
          <p:nvPr/>
        </p:nvSpPr>
        <p:spPr>
          <a:xfrm>
            <a:off x="1816100" y="3614738"/>
            <a:ext cx="2343150" cy="242093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Content Placeholder 2"/>
          <p:cNvSpPr txBox="1">
            <a:spLocks/>
          </p:cNvSpPr>
          <p:nvPr/>
        </p:nvSpPr>
        <p:spPr bwMode="auto">
          <a:xfrm>
            <a:off x="1785938" y="3654425"/>
            <a:ext cx="2435225" cy="2538413"/>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Entusiasmo</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Confianza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Experiencia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Competente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Up Arrow 30"/>
          <p:cNvSpPr/>
          <p:nvPr/>
        </p:nvSpPr>
        <p:spPr>
          <a:xfrm>
            <a:off x="1422874" y="5423244"/>
            <a:ext cx="392706" cy="470181"/>
          </a:xfrm>
          <a:prstGeom prst="up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Up Arrow 31"/>
          <p:cNvSpPr/>
          <p:nvPr/>
        </p:nvSpPr>
        <p:spPr>
          <a:xfrm>
            <a:off x="1422874" y="3670644"/>
            <a:ext cx="392706" cy="470181"/>
          </a:xfrm>
          <a:prstGeom prst="up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Up-Down Arrow 32"/>
          <p:cNvSpPr/>
          <p:nvPr/>
        </p:nvSpPr>
        <p:spPr>
          <a:xfrm>
            <a:off x="1422874" y="4214350"/>
            <a:ext cx="392706" cy="548544"/>
          </a:xfrm>
          <a:prstGeom prst="upDownArrow">
            <a:avLst/>
          </a:prstGeom>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Up Arrow 33"/>
          <p:cNvSpPr/>
          <p:nvPr/>
        </p:nvSpPr>
        <p:spPr>
          <a:xfrm>
            <a:off x="1422874" y="4813644"/>
            <a:ext cx="392706" cy="470181"/>
          </a:xfrm>
          <a:prstGeom prst="up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itle 1"/>
          <p:cNvSpPr txBox="1">
            <a:spLocks/>
          </p:cNvSpPr>
          <p:nvPr/>
        </p:nvSpPr>
        <p:spPr bwMode="auto">
          <a:xfrm>
            <a:off x="158750" y="1179513"/>
            <a:ext cx="884238" cy="931862"/>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N4</a:t>
            </a:r>
          </a:p>
        </p:txBody>
      </p:sp>
      <p:sp>
        <p:nvSpPr>
          <p:cNvPr id="38" name="Smiley Face 37"/>
          <p:cNvSpPr/>
          <p:nvPr/>
        </p:nvSpPr>
        <p:spPr>
          <a:xfrm>
            <a:off x="1377950" y="720725"/>
            <a:ext cx="331788" cy="434975"/>
          </a:xfrm>
          <a:prstGeom prst="smileyFac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Smiley Face 38"/>
          <p:cNvSpPr/>
          <p:nvPr/>
        </p:nvSpPr>
        <p:spPr>
          <a:xfrm>
            <a:off x="1377950" y="1330325"/>
            <a:ext cx="331788" cy="434975"/>
          </a:xfrm>
          <a:prstGeom prst="smileyFac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Smiley Face 39"/>
          <p:cNvSpPr/>
          <p:nvPr/>
        </p:nvSpPr>
        <p:spPr>
          <a:xfrm>
            <a:off x="1377950" y="1939925"/>
            <a:ext cx="331788" cy="434975"/>
          </a:xfrm>
          <a:prstGeom prst="smileyFac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Smiley Face 40"/>
          <p:cNvSpPr/>
          <p:nvPr/>
        </p:nvSpPr>
        <p:spPr>
          <a:xfrm>
            <a:off x="1377950" y="2549525"/>
            <a:ext cx="331788" cy="434975"/>
          </a:xfrm>
          <a:prstGeom prst="smileyFac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Content Placeholder 2"/>
          <p:cNvSpPr txBox="1">
            <a:spLocks/>
          </p:cNvSpPr>
          <p:nvPr/>
        </p:nvSpPr>
        <p:spPr bwMode="auto">
          <a:xfrm>
            <a:off x="5408613" y="3614738"/>
            <a:ext cx="2435225" cy="2420937"/>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Entusiasmo</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Confianza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Experiencia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Competente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Rectangle 44"/>
          <p:cNvSpPr/>
          <p:nvPr/>
        </p:nvSpPr>
        <p:spPr>
          <a:xfrm>
            <a:off x="1816100" y="581025"/>
            <a:ext cx="2343150" cy="24225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Content Placeholder 2"/>
          <p:cNvSpPr txBox="1">
            <a:spLocks/>
          </p:cNvSpPr>
          <p:nvPr/>
        </p:nvSpPr>
        <p:spPr bwMode="auto">
          <a:xfrm>
            <a:off x="1785938" y="722313"/>
            <a:ext cx="2435225" cy="2538412"/>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Entusiasmo</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Confianza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Experiencia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Competente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945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 to="" calcmode="lin" valueType="num">
                                      <p:cBhvr>
                                        <p:cTn id="47" dur="1" fill="hold"/>
                                        <p:tgtEl>
                                          <p:spTgt spid="42"/>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 to="" calcmode="lin" valueType="num">
                                      <p:cBhvr>
                                        <p:cTn id="52" dur="1" fill="hold"/>
                                        <p:tgtEl>
                                          <p:spTgt spid="23"/>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to="" calcmode="lin" valueType="num">
                                      <p:cBhvr>
                                        <p:cTn id="57" dur="1" fill="hold"/>
                                        <p:tgtEl>
                                          <p:spTgt spid="24"/>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 to="" calcmode="lin" valueType="num">
                                      <p:cBhvr>
                                        <p:cTn id="62" dur="1" fill="hold"/>
                                        <p:tgtEl>
                                          <p:spTgt spid="21"/>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to="" calcmode="lin" valueType="num">
                                      <p:cBhvr>
                                        <p:cTn id="67" dur="1" fill="hold"/>
                                        <p:tgtEl>
                                          <p:spTgt spid="22"/>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 to="" calcmode="lin" valueType="num">
                                      <p:cBhvr>
                                        <p:cTn id="72" dur="1" fill="hold"/>
                                        <p:tgtEl>
                                          <p:spTgt spid="30"/>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 to="" calcmode="lin" valueType="num">
                                      <p:cBhvr>
                                        <p:cTn id="77" dur="1" fill="hold"/>
                                        <p:tgtEl>
                                          <p:spTgt spid="32"/>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anim to="" calcmode="lin" valueType="num">
                                      <p:cBhvr>
                                        <p:cTn id="82" dur="1" fill="hold"/>
                                        <p:tgtEl>
                                          <p:spTgt spid="33"/>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 to="" calcmode="lin" valueType="num">
                                      <p:cBhvr>
                                        <p:cTn id="87" dur="1" fill="hold"/>
                                        <p:tgtEl>
                                          <p:spTgt spid="34"/>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 to="" calcmode="lin" valueType="num">
                                      <p:cBhvr>
                                        <p:cTn id="92" dur="1" fill="hold"/>
                                        <p:tgtEl>
                                          <p:spTgt spid="31"/>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 to="" calcmode="lin" valueType="num">
                                      <p:cBhvr>
                                        <p:cTn id="97" dur="1" fill="hold"/>
                                        <p:tgtEl>
                                          <p:spTgt spid="46"/>
                                        </p:tgtEl>
                                        <p:attrNameLst>
                                          <p:attrName/>
                                        </p:attrNameLst>
                                      </p:cBhvr>
                                    </p:anim>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 to="" calcmode="lin" valueType="num">
                                      <p:cBhvr>
                                        <p:cTn id="102" dur="1" fill="hold"/>
                                        <p:tgtEl>
                                          <p:spTgt spid="38"/>
                                        </p:tgtEl>
                                        <p:attrNameLst>
                                          <p:attrName/>
                                        </p:attrNameLst>
                                      </p:cBhvr>
                                    </p:anim>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 to="" calcmode="lin" valueType="num">
                                      <p:cBhvr>
                                        <p:cTn id="107" dur="1" fill="hold"/>
                                        <p:tgtEl>
                                          <p:spTgt spid="39"/>
                                        </p:tgtEl>
                                        <p:attrNameLst>
                                          <p:attrName/>
                                        </p:attrNameLst>
                                      </p:cBhvr>
                                    </p:anim>
                                  </p:childTnLst>
                                </p:cTn>
                              </p:par>
                            </p:childTnLst>
                          </p:cTn>
                        </p:par>
                      </p:childTnLst>
                    </p:cTn>
                  </p:par>
                  <p:par>
                    <p:cTn id="108" fill="hold">
                      <p:stCondLst>
                        <p:cond delay="indefinite"/>
                      </p:stCondLst>
                      <p:childTnLst>
                        <p:par>
                          <p:cTn id="109" fill="hold">
                            <p:stCondLst>
                              <p:cond delay="0"/>
                            </p:stCondLst>
                            <p:childTnLst>
                              <p:par>
                                <p:cTn id="110" presetID="24" presetClass="entr" presetSubtype="0"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 to="" calcmode="lin" valueType="num">
                                      <p:cBhvr>
                                        <p:cTn id="112" dur="1" fill="hold"/>
                                        <p:tgtEl>
                                          <p:spTgt spid="40"/>
                                        </p:tgtEl>
                                        <p:attrNameLst>
                                          <p:attrName/>
                                        </p:attrNameLst>
                                      </p:cBhvr>
                                    </p:anim>
                                  </p:childTnLst>
                                </p:cTn>
                              </p:par>
                            </p:childTnLst>
                          </p:cTn>
                        </p:par>
                      </p:childTnLst>
                    </p:cTn>
                  </p:par>
                  <p:par>
                    <p:cTn id="113" fill="hold">
                      <p:stCondLst>
                        <p:cond delay="indefinite"/>
                      </p:stCondLst>
                      <p:childTnLst>
                        <p:par>
                          <p:cTn id="114" fill="hold">
                            <p:stCondLst>
                              <p:cond delay="0"/>
                            </p:stCondLst>
                            <p:childTnLst>
                              <p:par>
                                <p:cTn id="115" presetID="24" presetClass="entr" presetSubtype="0"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 to="" calcmode="lin" valueType="num">
                                      <p:cBhvr>
                                        <p:cTn id="117" dur="1" fill="hold"/>
                                        <p:tgtEl>
                                          <p:spTgt spid="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30" grpId="0"/>
      <p:bldP spid="38" grpId="0" animBg="1"/>
      <p:bldP spid="39" grpId="0" animBg="1"/>
      <p:bldP spid="40" grpId="0" animBg="1"/>
      <p:bldP spid="41" grpId="0" animBg="1"/>
      <p:bldP spid="42" grpId="0"/>
      <p:bldP spid="46"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0" y="0"/>
            <a:ext cx="7551737" cy="827088"/>
          </a:xfrm>
        </p:spPr>
        <p:txBody>
          <a:bodyPr/>
          <a:lstStyle/>
          <a:p>
            <a:pPr eaLnBrk="1" hangingPunct="1">
              <a:defRPr/>
            </a:pPr>
            <a:r>
              <a:rPr lang="es-MX" sz="3600" dirty="0">
                <a:solidFill>
                  <a:schemeClr val="bg1"/>
                </a:solidFill>
                <a:latin typeface="Times New Roman" pitchFamily="18" charset="0"/>
                <a:cs typeface="Times New Roman" pitchFamily="18" charset="0"/>
              </a:rPr>
              <a:t>Dios Dirigiendo la Misión</a:t>
            </a:r>
          </a:p>
        </p:txBody>
      </p:sp>
      <p:graphicFrame>
        <p:nvGraphicFramePr>
          <p:cNvPr id="5" name="Content Placeholder 4"/>
          <p:cNvGraphicFramePr>
            <a:graphicFrameLocks noGrp="1"/>
          </p:cNvGraphicFramePr>
          <p:nvPr>
            <p:ph idx="4294967295"/>
          </p:nvPr>
        </p:nvGraphicFramePr>
        <p:xfrm>
          <a:off x="228600" y="1066800"/>
          <a:ext cx="8610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8" name="AutoShape 4"/>
          <p:cNvSpPr>
            <a:spLocks noChangeArrowheads="1"/>
          </p:cNvSpPr>
          <p:nvPr/>
        </p:nvSpPr>
        <p:spPr bwMode="auto">
          <a:xfrm rot="2329052">
            <a:off x="1830388" y="808038"/>
            <a:ext cx="508000" cy="5284787"/>
          </a:xfrm>
          <a:prstGeom prst="downArrow">
            <a:avLst>
              <a:gd name="adj1" fmla="val 50000"/>
              <a:gd name="adj2" fmla="val 223906"/>
            </a:avLst>
          </a:prstGeom>
          <a:gradFill rotWithShape="0">
            <a:gsLst>
              <a:gs pos="0">
                <a:srgbClr val="C0504D"/>
              </a:gs>
              <a:gs pos="100000">
                <a:srgbClr val="C0504D">
                  <a:gamma/>
                  <a:shade val="60000"/>
                  <a:invGamma/>
                </a:srgbClr>
              </a:gs>
            </a:gsLst>
            <a:path path="rect">
              <a:fillToRect l="50000" t="50000" r="50000" b="50000"/>
            </a:path>
          </a:gradFill>
          <a:ln w="38100" algn="ctr">
            <a:solidFill>
              <a:srgbClr val="F2F2F2"/>
            </a:solidFill>
            <a:miter lim="800000"/>
            <a:headEnd/>
            <a:tailEnd/>
          </a:ln>
          <a:effectLst>
            <a:outerShdw dist="107763" dir="2700000" algn="ctr" rotWithShape="0">
              <a:srgbClr val="622423">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9" name="AutoShape 5"/>
          <p:cNvSpPr>
            <a:spLocks noChangeArrowheads="1"/>
          </p:cNvSpPr>
          <p:nvPr/>
        </p:nvSpPr>
        <p:spPr bwMode="auto">
          <a:xfrm rot="8389478">
            <a:off x="6781800" y="635000"/>
            <a:ext cx="477838" cy="5608638"/>
          </a:xfrm>
          <a:prstGeom prst="downArrow">
            <a:avLst>
              <a:gd name="adj1" fmla="val 50000"/>
              <a:gd name="adj2" fmla="val 235798"/>
            </a:avLst>
          </a:prstGeom>
          <a:gradFill rotWithShape="0">
            <a:gsLst>
              <a:gs pos="0">
                <a:srgbClr val="9BBB59"/>
              </a:gs>
              <a:gs pos="100000">
                <a:srgbClr val="9BBB59">
                  <a:gamma/>
                  <a:shade val="60000"/>
                  <a:invGamma/>
                </a:srgbClr>
              </a:gs>
            </a:gsLst>
            <a:path path="rect">
              <a:fillToRect l="50000" t="50000" r="50000" b="50000"/>
            </a:path>
          </a:gradFill>
          <a:ln w="38100" algn="ctr">
            <a:solidFill>
              <a:srgbClr val="F2F2F2"/>
            </a:solidFill>
            <a:miter lim="800000"/>
            <a:headEnd/>
            <a:tailEnd/>
          </a:ln>
          <a:effectLst>
            <a:outerShdw dist="28398" dir="3806097" algn="ctr" rotWithShape="0">
              <a:srgbClr val="4E6128">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421133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8534400" cy="1470025"/>
          </a:xfrm>
        </p:spPr>
        <p:txBody>
          <a:bodyPr>
            <a:normAutofit/>
          </a:bodyPr>
          <a:lstStyle/>
          <a:p>
            <a:r>
              <a:rPr lang="es-ES" sz="2800" b="1" dirty="0">
                <a:latin typeface="Times New Roman" pitchFamily="18" charset="0"/>
                <a:cs typeface="Times New Roman" pitchFamily="18" charset="0"/>
              </a:rPr>
              <a:t> 3.2 EL LIDER DEBE PERFECCIONAR A LOS SANTOS PARA EL MINISTERIO  </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1752600"/>
            <a:ext cx="8153400" cy="3886200"/>
          </a:xfrm>
        </p:spPr>
        <p:txBody>
          <a:bodyPr>
            <a:normAutofit/>
          </a:bodyPr>
          <a:lstStyle/>
          <a:p>
            <a:endParaRPr lang="es-ES" sz="3600" b="1" dirty="0">
              <a:solidFill>
                <a:schemeClr val="tx1"/>
              </a:solidFill>
            </a:endParaRPr>
          </a:p>
          <a:p>
            <a:r>
              <a:rPr lang="es-ES" sz="3600" b="1" dirty="0">
                <a:solidFill>
                  <a:schemeClr val="tx1"/>
                </a:solidFill>
              </a:rPr>
              <a:t>“Me lo contaron y lo olvidé. Lo vi y lo entendí. Lo hice y lo aprendí.” (Confucio, 551-479 a. C.)</a:t>
            </a:r>
            <a:endParaRPr lang="en-US" sz="3600" b="1" dirty="0">
              <a:solidFill>
                <a:schemeClr val="tx1"/>
              </a:solidFill>
            </a:endParaRPr>
          </a:p>
        </p:txBody>
      </p:sp>
    </p:spTree>
    <p:extLst>
      <p:ext uri="{BB962C8B-B14F-4D97-AF65-F5344CB8AC3E}">
        <p14:creationId xmlns:p14="http://schemas.microsoft.com/office/powerpoint/2010/main" val="38133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s-ES" i="1" dirty="0">
                <a:latin typeface="Times New Roman" pitchFamily="18" charset="0"/>
                <a:cs typeface="Times New Roman" pitchFamily="18" charset="0"/>
              </a:rPr>
              <a:t>Efesios 4:11 Y él mismo constituyó a unos, apóstoles; a otros, profetas; a otros, evangelistas; a otros, pastores y maestros, 12 a fin de perfeccionar a los santos para la obra del ministerio, para la edificación del cuerpo de Cristo, 13 hasta que todos lleguemos a la unidad de la fe y del conocimiento del Hijo de Dios, a un varón perfecto, a la medida de la estatura de la plenitud de Cristo; 14 para que ya no seamos niños fluctuantes, llevados por doquiera de todo viento de doctrina, por estratagema de hombres que para engañar emplean con astucia las artimañas del error, </a:t>
            </a:r>
            <a:endParaRPr lang="en-US" i="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9858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43000"/>
            <a:ext cx="8305800" cy="4267200"/>
          </a:xfrm>
        </p:spPr>
        <p:txBody>
          <a:bodyPr>
            <a:normAutofit lnSpcReduction="10000"/>
          </a:bodyPr>
          <a:lstStyle/>
          <a:p>
            <a:pPr marL="971550" lvl="1" indent="-514350" algn="l">
              <a:buFont typeface="+mj-lt"/>
              <a:buAutoNum type="arabicPeriod"/>
            </a:pPr>
            <a:r>
              <a:rPr lang="es-SV" sz="3200" dirty="0">
                <a:solidFill>
                  <a:schemeClr val="tx1"/>
                </a:solidFill>
                <a:latin typeface="Times New Roman" panose="02020603050405020304" pitchFamily="18" charset="0"/>
                <a:cs typeface="Times New Roman" panose="02020603050405020304" pitchFamily="18" charset="0"/>
              </a:rPr>
              <a:t>No saludes, no pierdas</a:t>
            </a:r>
            <a:r>
              <a:rPr lang="en-US" sz="3200" dirty="0">
                <a:solidFill>
                  <a:schemeClr val="tx1"/>
                </a:solidFill>
                <a:latin typeface="Times New Roman" panose="02020603050405020304" pitchFamily="18" charset="0"/>
                <a:cs typeface="Times New Roman" panose="02020603050405020304" pitchFamily="18" charset="0"/>
              </a:rPr>
              <a:t>              </a:t>
            </a:r>
            <a:r>
              <a:rPr lang="es-ES" sz="3200" dirty="0">
                <a:solidFill>
                  <a:schemeClr val="tx1"/>
                </a:solidFill>
                <a:latin typeface="Times New Roman" panose="02020603050405020304" pitchFamily="18" charset="0"/>
                <a:cs typeface="Times New Roman" panose="02020603050405020304" pitchFamily="18" charset="0"/>
              </a:rPr>
              <a:t>con gente que no está lista.</a:t>
            </a:r>
          </a:p>
          <a:p>
            <a:pPr marL="971550" lvl="1" indent="-514350" algn="l">
              <a:buFont typeface="+mj-lt"/>
              <a:buAutoNum type="arabicPeriod"/>
            </a:pPr>
            <a:endParaRPr lang="es-MX" sz="3200" dirty="0">
              <a:solidFill>
                <a:schemeClr val="tx1"/>
              </a:solidFill>
              <a:latin typeface="Times New Roman" panose="02020603050405020304" pitchFamily="18" charset="0"/>
              <a:cs typeface="Times New Roman" panose="02020603050405020304" pitchFamily="18" charset="0"/>
            </a:endParaRPr>
          </a:p>
          <a:p>
            <a:pPr marL="971550" lvl="1" indent="-514350" algn="l">
              <a:buFont typeface="+mj-lt"/>
              <a:buAutoNum type="arabicPeriod"/>
            </a:pPr>
            <a:r>
              <a:rPr lang="es-SV" sz="3200" dirty="0">
                <a:solidFill>
                  <a:schemeClr val="tx1"/>
                </a:solidFill>
                <a:latin typeface="Times New Roman" panose="02020603050405020304" pitchFamily="18" charset="0"/>
                <a:cs typeface="Times New Roman" panose="02020603050405020304" pitchFamily="18" charset="0"/>
              </a:rPr>
              <a:t>Busca hijos de paz, trabaja</a:t>
            </a:r>
            <a:r>
              <a:rPr lang="es-SV" sz="3200" dirty="0">
                <a:solidFill>
                  <a:srgbClr val="800000"/>
                </a:solidFill>
                <a:latin typeface="Times New Roman" panose="02020603050405020304" pitchFamily="18" charset="0"/>
                <a:cs typeface="Times New Roman" panose="02020603050405020304" pitchFamily="18" charset="0"/>
              </a:rPr>
              <a:t>        </a:t>
            </a:r>
            <a:r>
              <a:rPr lang="es-SV" sz="3200" dirty="0">
                <a:solidFill>
                  <a:schemeClr val="tx1"/>
                </a:solidFill>
                <a:latin typeface="Times New Roman" panose="02020603050405020304" pitchFamily="18" charset="0"/>
                <a:cs typeface="Times New Roman" panose="02020603050405020304" pitchFamily="18" charset="0"/>
              </a:rPr>
              <a:t> con hijos de paz </a:t>
            </a:r>
          </a:p>
          <a:p>
            <a:pPr marL="971550" lvl="1" indent="-514350" algn="l">
              <a:buFont typeface="+mj-lt"/>
              <a:buAutoNum type="arabicPeriod"/>
            </a:pPr>
            <a:endParaRPr lang="es-MX" sz="3200" dirty="0">
              <a:solidFill>
                <a:schemeClr val="tx1"/>
              </a:solidFill>
              <a:latin typeface="Times New Roman" panose="02020603050405020304" pitchFamily="18" charset="0"/>
              <a:cs typeface="Times New Roman" panose="02020603050405020304" pitchFamily="18" charset="0"/>
            </a:endParaRPr>
          </a:p>
          <a:p>
            <a:pPr marL="971550" lvl="1" indent="-514350" algn="l">
              <a:buFont typeface="+mj-lt"/>
              <a:buAutoNum type="arabicPeriod"/>
            </a:pPr>
            <a:r>
              <a:rPr lang="es-SV" sz="3200" dirty="0">
                <a:solidFill>
                  <a:schemeClr val="tx1"/>
                </a:solidFill>
                <a:latin typeface="Times New Roman" panose="02020603050405020304" pitchFamily="18" charset="0"/>
                <a:cs typeface="Times New Roman" panose="02020603050405020304" pitchFamily="18" charset="0"/>
              </a:rPr>
              <a:t>Quédate en casa de paz, hazla un           de discipulado. </a:t>
            </a:r>
            <a:endParaRPr lang="es-MX" sz="3200" dirty="0">
              <a:solidFill>
                <a:schemeClr val="tx1"/>
              </a:solidFill>
              <a:latin typeface="Times New Roman" panose="02020603050405020304" pitchFamily="18" charset="0"/>
              <a:cs typeface="Times New Roman" panose="02020603050405020304" pitchFamily="18" charset="0"/>
            </a:endParaRPr>
          </a:p>
          <a:p>
            <a:endParaRPr lang="es-MX" dirty="0">
              <a:solidFill>
                <a:schemeClr val="tx1"/>
              </a:solidFill>
            </a:endParaRPr>
          </a:p>
        </p:txBody>
      </p:sp>
      <p:sp>
        <p:nvSpPr>
          <p:cNvPr id="2" name="Rectangle 1">
            <a:extLst>
              <a:ext uri="{FF2B5EF4-FFF2-40B4-BE49-F238E27FC236}">
                <a16:creationId xmlns:a16="http://schemas.microsoft.com/office/drawing/2014/main" id="{243C3452-5DD8-4BFC-86E9-41C1773EAC7C}"/>
              </a:ext>
            </a:extLst>
          </p:cNvPr>
          <p:cNvSpPr/>
          <p:nvPr/>
        </p:nvSpPr>
        <p:spPr>
          <a:xfrm>
            <a:off x="5181600" y="1131498"/>
            <a:ext cx="1529585" cy="584775"/>
          </a:xfrm>
          <a:prstGeom prst="rect">
            <a:avLst/>
          </a:prstGeom>
          <a:noFill/>
        </p:spPr>
        <p:txBody>
          <a:bodyPr wrap="none" lIns="91440" tIns="45720" rIns="91440" bIns="45720">
            <a:spAutoFit/>
          </a:bodyPr>
          <a:lstStyle/>
          <a:p>
            <a:pPr algn="ctr"/>
            <a:r>
              <a:rPr lang="es-SV" sz="3200" b="0"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s-ES"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tiempo</a:t>
            </a:r>
            <a:r>
              <a:rPr lang="es-ES" sz="3200" b="0"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B45BA926-882C-4944-8799-1718B1E1EAE5}"/>
              </a:ext>
            </a:extLst>
          </p:cNvPr>
          <p:cNvSpPr/>
          <p:nvPr/>
        </p:nvSpPr>
        <p:spPr>
          <a:xfrm>
            <a:off x="5927701" y="2590800"/>
            <a:ext cx="869149" cy="584775"/>
          </a:xfrm>
          <a:prstGeom prst="rect">
            <a:avLst/>
          </a:prstGeom>
          <a:noFill/>
        </p:spPr>
        <p:txBody>
          <a:bodyPr wrap="none" lIns="91440" tIns="45720" rIns="91440" bIns="45720">
            <a:spAutoFit/>
          </a:bodyPr>
          <a:lstStyle/>
          <a:p>
            <a:pPr algn="ctr"/>
            <a:r>
              <a:rPr lang="es-SV"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solo</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B2DEB619-4FCF-40BA-9CBC-52BDD07E88D8}"/>
              </a:ext>
            </a:extLst>
          </p:cNvPr>
          <p:cNvSpPr/>
          <p:nvPr/>
        </p:nvSpPr>
        <p:spPr>
          <a:xfrm>
            <a:off x="6858000" y="4114800"/>
            <a:ext cx="1210588" cy="584775"/>
          </a:xfrm>
          <a:prstGeom prst="rect">
            <a:avLst/>
          </a:prstGeom>
          <a:noFill/>
        </p:spPr>
        <p:txBody>
          <a:bodyPr wrap="none" lIns="91440" tIns="45720" rIns="91440" bIns="45720">
            <a:spAutoFit/>
          </a:bodyPr>
          <a:lstStyle/>
          <a:p>
            <a:pPr algn="ctr"/>
            <a:r>
              <a:rPr lang="es-SV"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centro</a:t>
            </a:r>
            <a:endParaRPr lang="en-US" sz="32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3465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838200"/>
            <a:ext cx="7848600" cy="4038600"/>
          </a:xfrm>
        </p:spPr>
        <p:txBody>
          <a:bodyPr>
            <a:normAutofit fontScale="92500" lnSpcReduction="10000"/>
          </a:bodyPr>
          <a:lstStyle/>
          <a:p>
            <a:pPr algn="l"/>
            <a:r>
              <a:rPr lang="es-ES" sz="3600" i="1" dirty="0">
                <a:solidFill>
                  <a:schemeClr val="tx1"/>
                </a:solidFill>
                <a:latin typeface="Times New Roman" pitchFamily="18" charset="0"/>
                <a:cs typeface="Times New Roman" pitchFamily="18" charset="0"/>
              </a:rPr>
              <a:t>15 sino que siguiendo la verdad en amor, crezcamos en todo en aquel que es la cabeza, esto es, Cristo, 16 de quien todo el cuerpo, bien concertado y unido entre sí por todas las coyunturas que se ayudan mutuamente, según la actividad propia de cada miembro, recibe su crecimiento para ir edificándose en amor.</a:t>
            </a:r>
            <a:endParaRPr lang="en-US" sz="3600" i="1" dirty="0">
              <a:solidFill>
                <a:schemeClr val="tx1"/>
              </a:solidFill>
              <a:latin typeface="Times New Roman" pitchFamily="18" charset="0"/>
              <a:cs typeface="Times New Roman" pitchFamily="18" charset="0"/>
            </a:endParaRPr>
          </a:p>
          <a:p>
            <a:pPr algn="l"/>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605970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066800"/>
            <a:ext cx="8077200" cy="4953000"/>
          </a:xfrm>
        </p:spPr>
        <p:txBody>
          <a:bodyPr>
            <a:normAutofit fontScale="92500" lnSpcReduction="20000"/>
          </a:bodyPr>
          <a:lstStyle/>
          <a:p>
            <a:pPr marL="514350" indent="-514350" algn="l">
              <a:buFont typeface="+mj-lt"/>
              <a:buAutoNum type="arabicPeriod"/>
            </a:pPr>
            <a:r>
              <a:rPr lang="es-ES" sz="3600" dirty="0">
                <a:solidFill>
                  <a:schemeClr val="tx1"/>
                </a:solidFill>
                <a:latin typeface="Times New Roman" pitchFamily="18" charset="0"/>
                <a:cs typeface="Times New Roman" pitchFamily="18" charset="0"/>
              </a:rPr>
              <a:t>Los líderes ___________________de los miembros de la iglesia </a:t>
            </a:r>
          </a:p>
          <a:p>
            <a:pPr marL="514350" indent="-514350" algn="l">
              <a:buFont typeface="+mj-lt"/>
              <a:buAutoNum type="arabicPeriod"/>
            </a:pPr>
            <a:endParaRPr lang="es-ES" sz="3600" dirty="0">
              <a:solidFill>
                <a:schemeClr val="tx1"/>
              </a:solidFill>
              <a:latin typeface="Times New Roman" pitchFamily="18" charset="0"/>
              <a:cs typeface="Times New Roman" pitchFamily="18" charset="0"/>
            </a:endParaRPr>
          </a:p>
          <a:p>
            <a:pPr marL="514350" indent="-514350" algn="l">
              <a:buFont typeface="+mj-lt"/>
              <a:buAutoNum type="arabicPeriod"/>
            </a:pPr>
            <a:r>
              <a:rPr lang="es-ES" sz="3600" dirty="0">
                <a:solidFill>
                  <a:schemeClr val="tx1"/>
                </a:solidFill>
                <a:latin typeface="Times New Roman" pitchFamily="18" charset="0"/>
                <a:cs typeface="Times New Roman" pitchFamily="18" charset="0"/>
              </a:rPr>
              <a:t>Los </a:t>
            </a:r>
            <a:r>
              <a:rPr lang="es-ES" sz="3600" dirty="0" err="1">
                <a:solidFill>
                  <a:schemeClr val="tx1"/>
                </a:solidFill>
                <a:latin typeface="Times New Roman" pitchFamily="18" charset="0"/>
                <a:cs typeface="Times New Roman" pitchFamily="18" charset="0"/>
              </a:rPr>
              <a:t>líderes____________________para</a:t>
            </a:r>
            <a:r>
              <a:rPr lang="es-ES" sz="3600" dirty="0">
                <a:solidFill>
                  <a:schemeClr val="tx1"/>
                </a:solidFill>
                <a:latin typeface="Times New Roman" pitchFamily="18" charset="0"/>
                <a:cs typeface="Times New Roman" pitchFamily="18" charset="0"/>
              </a:rPr>
              <a:t> la obra </a:t>
            </a:r>
            <a:br>
              <a:rPr lang="es-ES" sz="3600" dirty="0">
                <a:solidFill>
                  <a:srgbClr val="FF0000"/>
                </a:solidFill>
                <a:latin typeface="Times New Roman" pitchFamily="18" charset="0"/>
                <a:cs typeface="Times New Roman" pitchFamily="18" charset="0"/>
              </a:rPr>
            </a:br>
            <a:endParaRPr lang="es-ES" sz="3600" dirty="0">
              <a:solidFill>
                <a:schemeClr val="tx1"/>
              </a:solidFill>
              <a:latin typeface="Times New Roman" pitchFamily="18" charset="0"/>
              <a:cs typeface="Times New Roman" pitchFamily="18" charset="0"/>
            </a:endParaRPr>
          </a:p>
          <a:p>
            <a:pPr marL="514350" indent="-514350" algn="l">
              <a:buFont typeface="+mj-lt"/>
              <a:buAutoNum type="arabicPeriod"/>
            </a:pPr>
            <a:r>
              <a:rPr lang="es-ES" sz="3600" dirty="0">
                <a:solidFill>
                  <a:schemeClr val="tx1"/>
                </a:solidFill>
                <a:latin typeface="Times New Roman" pitchFamily="18" charset="0"/>
                <a:cs typeface="Times New Roman" pitchFamily="18" charset="0"/>
              </a:rPr>
              <a:t>La meta del líder es </a:t>
            </a:r>
            <a:r>
              <a:rPr lang="es-MX" sz="3600" dirty="0">
                <a:solidFill>
                  <a:schemeClr val="tx1"/>
                </a:solidFill>
                <a:latin typeface="Times New Roman" pitchFamily="18" charset="0"/>
                <a:cs typeface="Times New Roman" pitchFamily="18" charset="0"/>
              </a:rPr>
              <a:t>llevar</a:t>
            </a:r>
            <a:r>
              <a:rPr lang="es-ES" sz="3600" dirty="0">
                <a:solidFill>
                  <a:schemeClr val="tx1"/>
                </a:solidFill>
                <a:latin typeface="Times New Roman" pitchFamily="18" charset="0"/>
                <a:cs typeface="Times New Roman" pitchFamily="18" charset="0"/>
              </a:rPr>
              <a:t> a los miembros a la __________________</a:t>
            </a:r>
            <a:endParaRPr lang="en-US" sz="3600" dirty="0">
              <a:latin typeface="Times New Roman" pitchFamily="18" charset="0"/>
              <a:cs typeface="Times New Roman" pitchFamily="18" charset="0"/>
            </a:endParaRPr>
          </a:p>
          <a:p>
            <a:pPr marL="514350" indent="-514350" algn="l"/>
            <a:br>
              <a:rPr lang="es-ES" sz="3600" dirty="0">
                <a:solidFill>
                  <a:srgbClr val="FF00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Rectangle 3"/>
          <p:cNvSpPr/>
          <p:nvPr/>
        </p:nvSpPr>
        <p:spPr>
          <a:xfrm>
            <a:off x="3009900" y="1041975"/>
            <a:ext cx="39148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descubren los talentos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6" name="Rectangle 5"/>
          <p:cNvSpPr/>
          <p:nvPr/>
        </p:nvSpPr>
        <p:spPr>
          <a:xfrm>
            <a:off x="1447800" y="4114800"/>
            <a:ext cx="357020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 perfección-madurez</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7" name="Rectangle 6"/>
          <p:cNvSpPr/>
          <p:nvPr/>
        </p:nvSpPr>
        <p:spPr>
          <a:xfrm>
            <a:off x="3048000" y="2362200"/>
            <a:ext cx="372089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preparan a los santos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Tree>
    <p:extLst>
      <p:ext uri="{BB962C8B-B14F-4D97-AF65-F5344CB8AC3E}">
        <p14:creationId xmlns:p14="http://schemas.microsoft.com/office/powerpoint/2010/main" val="222964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br>
              <a:rPr lang="es-ES" sz="3600" i="1" dirty="0">
                <a:latin typeface="Times New Roman" pitchFamily="18" charset="0"/>
                <a:cs typeface="Times New Roman" pitchFamily="18" charset="0"/>
              </a:rPr>
            </a:br>
            <a:br>
              <a:rPr lang="es-ES" sz="3600" i="1" dirty="0">
                <a:latin typeface="Times New Roman" pitchFamily="18" charset="0"/>
                <a:cs typeface="Times New Roman" pitchFamily="18" charset="0"/>
              </a:rPr>
            </a:br>
            <a:br>
              <a:rPr lang="es-ES" sz="3600" i="1" dirty="0">
                <a:latin typeface="Times New Roman" pitchFamily="18" charset="0"/>
                <a:cs typeface="Times New Roman" pitchFamily="18" charset="0"/>
              </a:rPr>
            </a:br>
            <a:br>
              <a:rPr lang="es-ES" sz="3600" i="1" dirty="0">
                <a:latin typeface="Times New Roman" pitchFamily="18" charset="0"/>
                <a:cs typeface="Times New Roman" pitchFamily="18" charset="0"/>
              </a:rPr>
            </a:br>
            <a:r>
              <a:rPr lang="es-ES" sz="3600" i="1" dirty="0">
                <a:latin typeface="Times New Roman" pitchFamily="18" charset="0"/>
                <a:cs typeface="Times New Roman" pitchFamily="18" charset="0"/>
              </a:rPr>
              <a:t>Colosenses 2:7 arraigados y sobreedificados en él, y confirmados en la fe, así como habéis sido enseñados, abundando en acciones de gracias.</a:t>
            </a:r>
            <a:br>
              <a:rPr lang="en-US" sz="3600" i="1" dirty="0">
                <a:latin typeface="Times New Roman" pitchFamily="18" charset="0"/>
                <a:cs typeface="Times New Roman" pitchFamily="18" charset="0"/>
              </a:rPr>
            </a:br>
            <a:endParaRPr lang="en-US" sz="3600" i="1" dirty="0">
              <a:latin typeface="Times New Roman" pitchFamily="18" charset="0"/>
              <a:cs typeface="Times New Roman" pitchFamily="18" charset="0"/>
            </a:endParaRPr>
          </a:p>
        </p:txBody>
      </p:sp>
      <p:sp>
        <p:nvSpPr>
          <p:cNvPr id="4" name="Subtitle 3"/>
          <p:cNvSpPr>
            <a:spLocks noGrp="1"/>
          </p:cNvSpPr>
          <p:nvPr>
            <p:ph type="subTitle" idx="1"/>
          </p:nvPr>
        </p:nvSpPr>
        <p:spPr>
          <a:xfrm>
            <a:off x="990600" y="838199"/>
            <a:ext cx="6400800" cy="1292225"/>
          </a:xfrm>
        </p:spPr>
        <p:txBody>
          <a:bodyPr>
            <a:normAutofit fontScale="92500" lnSpcReduction="20000"/>
          </a:bodyPr>
          <a:lstStyle/>
          <a:p>
            <a:endParaRPr lang="en-US" dirty="0"/>
          </a:p>
          <a:p>
            <a:r>
              <a:rPr lang="en-US" dirty="0">
                <a:solidFill>
                  <a:schemeClr val="tx1"/>
                </a:solidFill>
              </a:rPr>
              <a:t>EL, CRISTO, ES LA FUERZA RESTAURADORA </a:t>
            </a:r>
          </a:p>
        </p:txBody>
      </p:sp>
    </p:spTree>
    <p:extLst>
      <p:ext uri="{BB962C8B-B14F-4D97-AF65-F5344CB8AC3E}">
        <p14:creationId xmlns:p14="http://schemas.microsoft.com/office/powerpoint/2010/main" val="20062547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pPr marL="0" indent="0" algn="ctr">
              <a:buNone/>
            </a:pPr>
            <a:r>
              <a:rPr lang="es-ES" dirty="0">
                <a:latin typeface="Times New Roman" pitchFamily="18" charset="0"/>
                <a:cs typeface="Times New Roman" pitchFamily="18" charset="0"/>
              </a:rPr>
              <a:t>EL FIN ES QUE LA IGLESIA LLEVE FRUNTO</a:t>
            </a:r>
          </a:p>
          <a:p>
            <a:pPr marL="0" indent="0">
              <a:buNone/>
            </a:pPr>
            <a:endParaRPr lang="es-ES" i="1" dirty="0">
              <a:latin typeface="Times New Roman" pitchFamily="18" charset="0"/>
              <a:cs typeface="Times New Roman" pitchFamily="18" charset="0"/>
            </a:endParaRPr>
          </a:p>
          <a:p>
            <a:pPr marL="0" indent="0">
              <a:buNone/>
            </a:pPr>
            <a:r>
              <a:rPr lang="es-ES" i="1" dirty="0">
                <a:latin typeface="Times New Roman" pitchFamily="18" charset="0"/>
                <a:cs typeface="Times New Roman" pitchFamily="18" charset="0"/>
              </a:rPr>
              <a:t>Colosenses 1:9 Por lo cual también nosotros, desde el día que lo oímos, no cesamos de orar por vosotros, y de pedir que seáis llenos del conocimiento de su voluntad en toda sabiduría e inteligencia espiritual, 10 para que andéis como es digno del Señor, agradándole en todo, llevando fruto en toda buena obra, y creciendo en el conocimiento de Dios;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5660435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s-ES" i="1" dirty="0">
                <a:latin typeface="Times New Roman" pitchFamily="18" charset="0"/>
                <a:cs typeface="Times New Roman" pitchFamily="18" charset="0"/>
              </a:rPr>
              <a:t>11 fortalecidos con todo poder, conforme a la potencia de su gloria, para toda paciencia y longanimidad; 12 con gozo dando gracias al Padre que nos hizo aptos para participar de la herencia de los santos en luz; 13 el cual nos ha librado de la potestad de las tinieblas, y trasladado al reino de su amado Hijo, 14 en quien tenemos redención por su sangre, el perdón de pecados.</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1558547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135563"/>
          </a:xfrm>
        </p:spPr>
        <p:txBody>
          <a:bodyPr/>
          <a:lstStyle/>
          <a:p>
            <a:pPr marL="514350" lvl="0" indent="-514350">
              <a:buFont typeface="+mj-lt"/>
              <a:buAutoNum type="arabicPeriod"/>
            </a:pPr>
            <a:r>
              <a:rPr lang="es-ES" sz="3600" dirty="0">
                <a:latin typeface="Times New Roman" pitchFamily="18" charset="0"/>
                <a:cs typeface="Times New Roman" pitchFamily="18" charset="0"/>
              </a:rPr>
              <a:t>“no cesamos de orar por vosotros” </a:t>
            </a:r>
            <a:endParaRPr lang="en-US" sz="3600" dirty="0">
              <a:latin typeface="Times New Roman" pitchFamily="18" charset="0"/>
              <a:cs typeface="Times New Roman" pitchFamily="18" charset="0"/>
            </a:endParaRPr>
          </a:p>
          <a:p>
            <a:pPr marL="514350" lvl="0" indent="-514350">
              <a:buFont typeface="+mj-lt"/>
              <a:buAutoNum type="arabicPeriod"/>
            </a:pPr>
            <a:r>
              <a:rPr lang="es-ES" sz="3600" dirty="0">
                <a:latin typeface="Times New Roman" pitchFamily="18" charset="0"/>
                <a:cs typeface="Times New Roman" pitchFamily="18" charset="0"/>
              </a:rPr>
              <a:t>“pedir que seáis llenos del conocimiento de su voluntad en toda sabiduría e inteligencia espiritual.”</a:t>
            </a:r>
            <a:endParaRPr lang="en-US" sz="3600" dirty="0">
              <a:latin typeface="Times New Roman" pitchFamily="18" charset="0"/>
              <a:cs typeface="Times New Roman" pitchFamily="18" charset="0"/>
            </a:endParaRPr>
          </a:p>
          <a:p>
            <a:pPr marL="514350" lvl="0" indent="-514350">
              <a:buFont typeface="+mj-lt"/>
              <a:buAutoNum type="arabicPeriod"/>
            </a:pPr>
            <a:r>
              <a:rPr lang="es-ES" sz="3600" dirty="0">
                <a:latin typeface="Times New Roman" pitchFamily="18" charset="0"/>
                <a:cs typeface="Times New Roman" pitchFamily="18" charset="0"/>
              </a:rPr>
              <a:t>“andéis como es digno del Señor.”</a:t>
            </a:r>
            <a:endParaRPr lang="en-US" sz="3600" dirty="0">
              <a:latin typeface="Times New Roman" pitchFamily="18" charset="0"/>
              <a:cs typeface="Times New Roman" pitchFamily="18" charset="0"/>
            </a:endParaRPr>
          </a:p>
          <a:p>
            <a:pPr marL="514350" lvl="0" indent="-514350">
              <a:buFont typeface="+mj-lt"/>
              <a:buAutoNum type="arabicPeriod"/>
            </a:pPr>
            <a:r>
              <a:rPr lang="es-ES" sz="3600" dirty="0">
                <a:latin typeface="Times New Roman" pitchFamily="18" charset="0"/>
                <a:cs typeface="Times New Roman" pitchFamily="18" charset="0"/>
              </a:rPr>
              <a:t>“llevando fruto en toda buena obra.”</a:t>
            </a:r>
            <a:endParaRPr lang="en-US" sz="3600" dirty="0">
              <a:latin typeface="Times New Roman" pitchFamily="18" charset="0"/>
              <a:cs typeface="Times New Roman" pitchFamily="18" charset="0"/>
            </a:endParaRPr>
          </a:p>
          <a:p>
            <a:pPr marL="514350" lvl="0" indent="-514350">
              <a:buFont typeface="+mj-lt"/>
              <a:buAutoNum type="arabicPeriod"/>
            </a:pPr>
            <a:r>
              <a:rPr lang="es-ES" sz="3600" dirty="0">
                <a:latin typeface="Times New Roman" pitchFamily="18" charset="0"/>
                <a:cs typeface="Times New Roman" pitchFamily="18" charset="0"/>
              </a:rPr>
              <a:t>“fortalecidos con todo poder.”</a:t>
            </a:r>
            <a:endParaRPr lang="en-US" sz="3600" dirty="0">
              <a:latin typeface="Times New Roman" pitchFamily="18" charset="0"/>
              <a:cs typeface="Times New Roman" pitchFamily="18" charset="0"/>
            </a:endParaRPr>
          </a:p>
          <a:p>
            <a:pPr marL="514350" lvl="0" indent="-514350">
              <a:buFont typeface="+mj-lt"/>
              <a:buAutoNum type="arabicPeriod"/>
            </a:pPr>
            <a:r>
              <a:rPr lang="es-ES" sz="3600" dirty="0">
                <a:latin typeface="Times New Roman" pitchFamily="18" charset="0"/>
                <a:cs typeface="Times New Roman" pitchFamily="18" charset="0"/>
              </a:rPr>
              <a:t>“conforme a la potencia de su gloria.”</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9394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EDIFCAR EN AMOR</a:t>
            </a:r>
          </a:p>
        </p:txBody>
      </p:sp>
      <p:sp>
        <p:nvSpPr>
          <p:cNvPr id="3" name="Content Placeholder 2"/>
          <p:cNvSpPr>
            <a:spLocks noGrp="1"/>
          </p:cNvSpPr>
          <p:nvPr>
            <p:ph idx="1"/>
          </p:nvPr>
        </p:nvSpPr>
        <p:spPr/>
        <p:txBody>
          <a:bodyPr/>
          <a:lstStyle/>
          <a:p>
            <a:r>
              <a:rPr lang="en-US" dirty="0" err="1"/>
              <a:t>Es</a:t>
            </a:r>
            <a:r>
              <a:rPr lang="en-US" dirty="0"/>
              <a:t> </a:t>
            </a:r>
            <a:r>
              <a:rPr lang="en-US" dirty="0" err="1"/>
              <a:t>buscar</a:t>
            </a:r>
            <a:r>
              <a:rPr lang="en-US" dirty="0"/>
              <a:t> la </a:t>
            </a:r>
            <a:r>
              <a:rPr lang="en-US" dirty="0" err="1"/>
              <a:t>edificación</a:t>
            </a:r>
            <a:r>
              <a:rPr lang="en-US" dirty="0"/>
              <a:t> de la </a:t>
            </a:r>
            <a:r>
              <a:rPr lang="en-US" dirty="0" err="1"/>
              <a:t>iglesia</a:t>
            </a:r>
            <a:r>
              <a:rPr lang="en-US" dirty="0"/>
              <a:t> con un </a:t>
            </a:r>
            <a:r>
              <a:rPr lang="en-US" dirty="0" err="1"/>
              <a:t>liderazgo</a:t>
            </a:r>
            <a:r>
              <a:rPr lang="en-US" dirty="0"/>
              <a:t> </a:t>
            </a:r>
            <a:r>
              <a:rPr lang="en-US" dirty="0" err="1"/>
              <a:t>balanceado</a:t>
            </a:r>
            <a:endParaRPr lang="en-US" dirty="0"/>
          </a:p>
          <a:p>
            <a:r>
              <a:rPr lang="en-US" dirty="0" err="1"/>
              <a:t>Es</a:t>
            </a:r>
            <a:r>
              <a:rPr lang="en-US" dirty="0"/>
              <a:t> </a:t>
            </a:r>
            <a:r>
              <a:rPr lang="en-US" dirty="0" err="1"/>
              <a:t>buscar</a:t>
            </a:r>
            <a:r>
              <a:rPr lang="en-US" dirty="0"/>
              <a:t> el </a:t>
            </a:r>
            <a:r>
              <a:rPr lang="en-US" dirty="0" err="1"/>
              <a:t>crecimiento</a:t>
            </a:r>
            <a:r>
              <a:rPr lang="en-US" dirty="0"/>
              <a:t> de </a:t>
            </a:r>
            <a:r>
              <a:rPr lang="en-US" dirty="0" err="1"/>
              <a:t>los</a:t>
            </a:r>
            <a:r>
              <a:rPr lang="en-US" dirty="0"/>
              <a:t> </a:t>
            </a:r>
            <a:r>
              <a:rPr lang="en-US" dirty="0" err="1"/>
              <a:t>miembros</a:t>
            </a:r>
            <a:r>
              <a:rPr lang="en-US" dirty="0"/>
              <a:t> </a:t>
            </a:r>
          </a:p>
          <a:p>
            <a:r>
              <a:rPr lang="en-US" dirty="0" err="1"/>
              <a:t>Es</a:t>
            </a:r>
            <a:r>
              <a:rPr lang="en-US" dirty="0"/>
              <a:t> </a:t>
            </a:r>
            <a:r>
              <a:rPr lang="en-US" dirty="0" err="1"/>
              <a:t>crecer</a:t>
            </a:r>
            <a:r>
              <a:rPr lang="en-US" dirty="0"/>
              <a:t> </a:t>
            </a:r>
            <a:r>
              <a:rPr lang="en-US" dirty="0" err="1"/>
              <a:t>en</a:t>
            </a:r>
            <a:r>
              <a:rPr lang="en-US" dirty="0"/>
              <a:t> </a:t>
            </a:r>
            <a:r>
              <a:rPr lang="en-US" dirty="0" err="1"/>
              <a:t>amor</a:t>
            </a:r>
            <a:r>
              <a:rPr lang="en-US" dirty="0"/>
              <a:t> </a:t>
            </a:r>
          </a:p>
          <a:p>
            <a:r>
              <a:rPr lang="en-US" dirty="0" err="1"/>
              <a:t>Es</a:t>
            </a:r>
            <a:r>
              <a:rPr lang="en-US" dirty="0"/>
              <a:t> </a:t>
            </a:r>
            <a:r>
              <a:rPr lang="en-US" dirty="0" err="1"/>
              <a:t>llevar</a:t>
            </a:r>
            <a:r>
              <a:rPr lang="en-US" dirty="0"/>
              <a:t> a la </a:t>
            </a:r>
            <a:r>
              <a:rPr lang="en-US" dirty="0" err="1"/>
              <a:t>iglesia</a:t>
            </a:r>
            <a:r>
              <a:rPr lang="en-US" dirty="0"/>
              <a:t> </a:t>
            </a:r>
            <a:r>
              <a:rPr lang="en-US" dirty="0" err="1"/>
              <a:t>tener</a:t>
            </a:r>
            <a:r>
              <a:rPr lang="en-US" dirty="0"/>
              <a:t> mucho </a:t>
            </a:r>
            <a:r>
              <a:rPr lang="en-US" dirty="0" err="1"/>
              <a:t>fruto</a:t>
            </a:r>
            <a:r>
              <a:rPr lang="en-US" dirty="0"/>
              <a:t> </a:t>
            </a:r>
          </a:p>
        </p:txBody>
      </p:sp>
    </p:spTree>
    <p:extLst>
      <p:ext uri="{BB962C8B-B14F-4D97-AF65-F5344CB8AC3E}">
        <p14:creationId xmlns:p14="http://schemas.microsoft.com/office/powerpoint/2010/main" val="332927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7790"/>
            <a:ext cx="8229600" cy="1477962"/>
          </a:xfrm>
        </p:spPr>
        <p:txBody>
          <a:bodyPr>
            <a:normAutofit/>
          </a:bodyPr>
          <a:lstStyle/>
          <a:p>
            <a:r>
              <a:rPr lang="es-MX" sz="3600" b="1" dirty="0">
                <a:latin typeface="Times New Roman" pitchFamily="18" charset="0"/>
                <a:cs typeface="Times New Roman" pitchFamily="18" charset="0"/>
              </a:rPr>
              <a:t>3.3 MENTORIA Y ASESORAMIENTO</a:t>
            </a:r>
            <a:endParaRPr lang="en-US" sz="3600" dirty="0"/>
          </a:p>
        </p:txBody>
      </p:sp>
      <p:sp>
        <p:nvSpPr>
          <p:cNvPr id="3" name="Content Placeholder 2"/>
          <p:cNvSpPr>
            <a:spLocks noGrp="1"/>
          </p:cNvSpPr>
          <p:nvPr>
            <p:ph idx="1"/>
          </p:nvPr>
        </p:nvSpPr>
        <p:spPr/>
        <p:txBody>
          <a:bodyPr/>
          <a:lstStyle/>
          <a:p>
            <a:endParaRPr lang="es-ES" dirty="0"/>
          </a:p>
          <a:p>
            <a:r>
              <a:rPr lang="es-ES" dirty="0"/>
              <a:t>“Me lo contaron y lo olvidé. Lo vi y lo entendí. Lo hice y lo aprendí.” (Confucio, 551-479 a. C.)</a:t>
            </a:r>
          </a:p>
          <a:p>
            <a:pPr marL="514350" indent="-514350">
              <a:buFont typeface="+mj-lt"/>
              <a:buAutoNum type="arabicPeriod"/>
            </a:pPr>
            <a:r>
              <a:rPr lang="es-ES" dirty="0"/>
              <a:t>Los médicos necesitan practicar</a:t>
            </a:r>
          </a:p>
          <a:p>
            <a:pPr marL="514350" indent="-514350">
              <a:buFont typeface="+mj-lt"/>
              <a:buAutoNum type="arabicPeriod"/>
            </a:pPr>
            <a:r>
              <a:rPr lang="es-ES" dirty="0"/>
              <a:t>Los pilotos necesitan muchas horas de vuelo practicando. </a:t>
            </a:r>
            <a:endParaRPr lang="en-US" dirty="0"/>
          </a:p>
          <a:p>
            <a:endParaRPr lang="en-US" dirty="0"/>
          </a:p>
        </p:txBody>
      </p:sp>
    </p:spTree>
    <p:extLst>
      <p:ext uri="{BB962C8B-B14F-4D97-AF65-F5344CB8AC3E}">
        <p14:creationId xmlns:p14="http://schemas.microsoft.com/office/powerpoint/2010/main" val="117339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7772400" cy="1470025"/>
          </a:xfrm>
        </p:spPr>
        <p:txBody>
          <a:bodyPr>
            <a:normAutofit/>
          </a:bodyPr>
          <a:lstStyle/>
          <a:p>
            <a:r>
              <a:rPr lang="es-MX" sz="3600" b="1" dirty="0">
                <a:latin typeface="Times New Roman" pitchFamily="18" charset="0"/>
                <a:cs typeface="Times New Roman" pitchFamily="18" charset="0"/>
              </a:rPr>
              <a:t>PASA LA ANTORCHA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1623404"/>
            <a:ext cx="8458200" cy="4724400"/>
          </a:xfrm>
        </p:spPr>
        <p:txBody>
          <a:bodyPr>
            <a:normAutofit fontScale="77500" lnSpcReduction="20000"/>
          </a:bodyPr>
          <a:lstStyle/>
          <a:p>
            <a:pPr algn="l"/>
            <a:r>
              <a:rPr lang="es-MX" sz="3600" i="1" dirty="0">
                <a:solidFill>
                  <a:schemeClr val="tx1"/>
                </a:solidFill>
                <a:latin typeface="Times New Roman" pitchFamily="18" charset="0"/>
                <a:cs typeface="Times New Roman" pitchFamily="18" charset="0"/>
              </a:rPr>
              <a:t>2 </a:t>
            </a:r>
            <a:r>
              <a:rPr lang="es-ES" sz="3600" i="1" dirty="0">
                <a:solidFill>
                  <a:schemeClr val="tx1"/>
                </a:solidFill>
                <a:latin typeface="Times New Roman" pitchFamily="18" charset="0"/>
                <a:cs typeface="Times New Roman" pitchFamily="18" charset="0"/>
              </a:rPr>
              <a:t>Timoteo 2:1 Tú, pues, hijo mío, esfuérzate en la gracia que es en Cristo Jesús. 2 Lo que has oído de mí ante muchos testigos, esto encarga a hombres fieles que sean idóneos para enseñar también a otros. 3 Tú, pues, sufre penalidades como buen soldado de Jesucristo</a:t>
            </a:r>
            <a:r>
              <a:rPr lang="es-ES" sz="3600" i="1" dirty="0">
                <a:latin typeface="Times New Roman" pitchFamily="18" charset="0"/>
                <a:cs typeface="Times New Roman" pitchFamily="18" charset="0"/>
              </a:rPr>
              <a:t>.</a:t>
            </a:r>
            <a:endParaRPr lang="en-US" sz="3600" i="1"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pPr marL="514350" indent="-514350" algn="l">
              <a:buFont typeface="+mj-lt"/>
              <a:buAutoNum type="arabicPeriod"/>
            </a:pPr>
            <a:r>
              <a:rPr lang="es-ES" sz="3600" dirty="0">
                <a:solidFill>
                  <a:schemeClr val="tx1"/>
                </a:solidFill>
                <a:latin typeface="Times New Roman" pitchFamily="18" charset="0"/>
                <a:cs typeface="Times New Roman" pitchFamily="18" charset="0"/>
              </a:rPr>
              <a:t>Timoteo </a:t>
            </a:r>
            <a:r>
              <a:rPr lang="es-ES" sz="3600" dirty="0" err="1">
                <a:solidFill>
                  <a:schemeClr val="tx1"/>
                </a:solidFill>
                <a:latin typeface="Times New Roman" pitchFamily="18" charset="0"/>
                <a:cs typeface="Times New Roman" pitchFamily="18" charset="0"/>
              </a:rPr>
              <a:t>debía________________lo</a:t>
            </a:r>
            <a:r>
              <a:rPr lang="es-ES" sz="3600" dirty="0">
                <a:solidFill>
                  <a:schemeClr val="tx1"/>
                </a:solidFill>
                <a:latin typeface="Times New Roman" pitchFamily="18" charset="0"/>
                <a:cs typeface="Times New Roman" pitchFamily="18" charset="0"/>
              </a:rPr>
              <a:t> que había aprendido de Pablo</a:t>
            </a:r>
          </a:p>
          <a:p>
            <a:pPr marL="514350" indent="-514350" algn="l">
              <a:buFont typeface="+mj-lt"/>
              <a:buAutoNum type="arabicPeriod"/>
            </a:pPr>
            <a:endParaRPr lang="es-ES" sz="3600" dirty="0">
              <a:solidFill>
                <a:srgbClr val="FF0000"/>
              </a:solidFill>
              <a:latin typeface="Times New Roman" pitchFamily="18" charset="0"/>
              <a:cs typeface="Times New Roman" pitchFamily="18" charset="0"/>
            </a:endParaRPr>
          </a:p>
          <a:p>
            <a:pPr marL="514350" indent="-514350" algn="l">
              <a:buFont typeface="+mj-lt"/>
              <a:buAutoNum type="arabicPeriod"/>
            </a:pPr>
            <a:r>
              <a:rPr lang="es-ES" sz="3600" dirty="0">
                <a:solidFill>
                  <a:schemeClr val="tx1"/>
                </a:solidFill>
                <a:latin typeface="Times New Roman" pitchFamily="18" charset="0"/>
                <a:cs typeface="Times New Roman" pitchFamily="18" charset="0"/>
              </a:rPr>
              <a:t>Debía encargarlo a_______________</a:t>
            </a:r>
            <a:endParaRPr lang="es-ES" sz="3600" dirty="0">
              <a:solidFill>
                <a:srgbClr val="FF0000"/>
              </a:solidFill>
              <a:latin typeface="Times New Roman" pitchFamily="18" charset="0"/>
              <a:cs typeface="Times New Roman" pitchFamily="18" charset="0"/>
            </a:endParaRPr>
          </a:p>
          <a:p>
            <a:r>
              <a:rPr lang="es-ES"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
        <p:nvSpPr>
          <p:cNvPr id="4" name="Rectangle 3"/>
          <p:cNvSpPr/>
          <p:nvPr/>
        </p:nvSpPr>
        <p:spPr>
          <a:xfrm>
            <a:off x="3048000" y="3581400"/>
            <a:ext cx="275107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enseñar a otros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5" name="Rectangle 4"/>
          <p:cNvSpPr/>
          <p:nvPr/>
        </p:nvSpPr>
        <p:spPr>
          <a:xfrm>
            <a:off x="3733800" y="4800600"/>
            <a:ext cx="271741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personas fieles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Tree>
    <p:extLst>
      <p:ext uri="{BB962C8B-B14F-4D97-AF65-F5344CB8AC3E}">
        <p14:creationId xmlns:p14="http://schemas.microsoft.com/office/powerpoint/2010/main" val="301054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5306"/>
            <a:ext cx="7772400" cy="990600"/>
          </a:xfrm>
        </p:spPr>
        <p:txBody>
          <a:bodyPr>
            <a:normAutofit/>
          </a:bodyPr>
          <a:lstStyle/>
          <a:p>
            <a:pPr lvl="0"/>
            <a:r>
              <a:rPr lang="es-MX" sz="3600" b="1" dirty="0">
                <a:latin typeface="Times New Roman" pitchFamily="18" charset="0"/>
                <a:cs typeface="Times New Roman" pitchFamily="18" charset="0"/>
              </a:rPr>
              <a:t>Moisés y Josué </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1447800"/>
            <a:ext cx="8382000" cy="4953000"/>
          </a:xfrm>
        </p:spPr>
        <p:txBody>
          <a:bodyPr>
            <a:normAutofit fontScale="77500" lnSpcReduction="20000"/>
          </a:bodyPr>
          <a:lstStyle/>
          <a:p>
            <a:pPr algn="l"/>
            <a:r>
              <a:rPr lang="es-ES" sz="4500" i="1" dirty="0" err="1">
                <a:solidFill>
                  <a:schemeClr val="tx1"/>
                </a:solidFill>
                <a:latin typeface="Times New Roman" pitchFamily="18" charset="0"/>
                <a:cs typeface="Times New Roman" pitchFamily="18" charset="0"/>
              </a:rPr>
              <a:t>Exodos</a:t>
            </a:r>
            <a:r>
              <a:rPr lang="es-ES" sz="4500" i="1" dirty="0">
                <a:solidFill>
                  <a:schemeClr val="tx1"/>
                </a:solidFill>
                <a:latin typeface="Times New Roman" pitchFamily="18" charset="0"/>
                <a:cs typeface="Times New Roman" pitchFamily="18" charset="0"/>
              </a:rPr>
              <a:t> 17:9 Y dijo Moisés a Josué: Escógenos varones, y sal a pelear contra </a:t>
            </a:r>
            <a:r>
              <a:rPr lang="es-ES" sz="4500" i="1" dirty="0" err="1">
                <a:solidFill>
                  <a:schemeClr val="tx1"/>
                </a:solidFill>
                <a:latin typeface="Times New Roman" pitchFamily="18" charset="0"/>
                <a:cs typeface="Times New Roman" pitchFamily="18" charset="0"/>
              </a:rPr>
              <a:t>Amalec</a:t>
            </a:r>
            <a:r>
              <a:rPr lang="es-ES" sz="4500" i="1" dirty="0">
                <a:solidFill>
                  <a:schemeClr val="tx1"/>
                </a:solidFill>
                <a:latin typeface="Times New Roman" pitchFamily="18" charset="0"/>
                <a:cs typeface="Times New Roman" pitchFamily="18" charset="0"/>
              </a:rPr>
              <a:t>; mañana yo estaré sobre la cumbre del collado, y la vara de Dios en mi mano. 10 E hizo Josué como le dijo Moisés, peleando contra </a:t>
            </a:r>
            <a:r>
              <a:rPr lang="es-ES" sz="4500" i="1" dirty="0" err="1">
                <a:solidFill>
                  <a:schemeClr val="tx1"/>
                </a:solidFill>
                <a:latin typeface="Times New Roman" pitchFamily="18" charset="0"/>
                <a:cs typeface="Times New Roman" pitchFamily="18" charset="0"/>
              </a:rPr>
              <a:t>Amalec</a:t>
            </a:r>
            <a:r>
              <a:rPr lang="es-ES" sz="4500" i="1" dirty="0">
                <a:solidFill>
                  <a:schemeClr val="tx1"/>
                </a:solidFill>
                <a:latin typeface="Times New Roman" pitchFamily="18" charset="0"/>
                <a:cs typeface="Times New Roman" pitchFamily="18" charset="0"/>
              </a:rPr>
              <a:t>; y Moisés y Aarón y </a:t>
            </a:r>
            <a:r>
              <a:rPr lang="es-ES" sz="4500" i="1" dirty="0" err="1">
                <a:solidFill>
                  <a:schemeClr val="tx1"/>
                </a:solidFill>
                <a:latin typeface="Times New Roman" pitchFamily="18" charset="0"/>
                <a:cs typeface="Times New Roman" pitchFamily="18" charset="0"/>
              </a:rPr>
              <a:t>Hur</a:t>
            </a:r>
            <a:r>
              <a:rPr lang="es-ES" sz="4500" i="1" dirty="0">
                <a:solidFill>
                  <a:schemeClr val="tx1"/>
                </a:solidFill>
                <a:latin typeface="Times New Roman" pitchFamily="18" charset="0"/>
                <a:cs typeface="Times New Roman" pitchFamily="18" charset="0"/>
              </a:rPr>
              <a:t> subieron a la cumbre del collado. 11 Y sucedía que cuando alzaba Moisés su mano, Israel prevalecía; mas cuando él bajaba su  mano, prevalecía </a:t>
            </a:r>
            <a:r>
              <a:rPr lang="es-ES" sz="4500" i="1" dirty="0" err="1">
                <a:solidFill>
                  <a:schemeClr val="tx1"/>
                </a:solidFill>
                <a:latin typeface="Times New Roman" pitchFamily="18" charset="0"/>
                <a:cs typeface="Times New Roman" pitchFamily="18" charset="0"/>
              </a:rPr>
              <a:t>Amalec</a:t>
            </a:r>
            <a:r>
              <a:rPr lang="es-ES" sz="4500" i="1" dirty="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1096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8534400" cy="5105400"/>
          </a:xfrm>
        </p:spPr>
        <p:txBody>
          <a:bodyPr>
            <a:noAutofit/>
          </a:bodyPr>
          <a:lstStyle/>
          <a:p>
            <a:pPr algn="l"/>
            <a:r>
              <a:rPr lang="es-ES" sz="2800" i="1" dirty="0">
                <a:solidFill>
                  <a:schemeClr val="tx1"/>
                </a:solidFill>
                <a:latin typeface="Times New Roman" panose="02020603050405020304" pitchFamily="18" charset="0"/>
                <a:cs typeface="Times New Roman" panose="02020603050405020304" pitchFamily="18" charset="0"/>
              </a:rPr>
              <a:t>“Y sanad a los enfermos que en ella haya, y decidles: </a:t>
            </a:r>
          </a:p>
          <a:p>
            <a:pPr algn="l"/>
            <a:r>
              <a:rPr lang="es-ES" sz="2800" i="1" dirty="0">
                <a:solidFill>
                  <a:schemeClr val="tx1"/>
                </a:solidFill>
                <a:latin typeface="Times New Roman" panose="02020603050405020304" pitchFamily="18" charset="0"/>
                <a:cs typeface="Times New Roman" panose="02020603050405020304" pitchFamily="18" charset="0"/>
              </a:rPr>
              <a:t>Se ha acercado a vosotros el reino de Dios. 10 Más en cualquier ciudad donde entréis, y no os reciban, saliendo por sus calles, decid: 11 Aun el polvo de vuestra ciudad, que se ha pegado a nuestros pies, lo sacudimos contra vosotros. Pero esto sabed, que el reino de Dios se ha acercado a vosotros.” (Lucas 10:9-11)</a:t>
            </a:r>
            <a:endParaRPr lang="en-US" sz="2800" dirty="0">
              <a:solidFill>
                <a:schemeClr val="tx1"/>
              </a:solidFill>
              <a:latin typeface="Times New Roman" panose="02020603050405020304" pitchFamily="18" charset="0"/>
              <a:cs typeface="Times New Roman" panose="02020603050405020304" pitchFamily="18" charset="0"/>
            </a:endParaRPr>
          </a:p>
          <a:p>
            <a:pPr algn="l"/>
            <a:endParaRPr lang="es-ES" i="1" dirty="0">
              <a:solidFill>
                <a:schemeClr val="tx1"/>
              </a:solidFill>
              <a:latin typeface="Times New Roman" panose="02020603050405020304" pitchFamily="18" charset="0"/>
              <a:cs typeface="Times New Roman" panose="02020603050405020304" pitchFamily="18" charset="0"/>
            </a:endParaRPr>
          </a:p>
          <a:p>
            <a:pPr lvl="1" algn="l"/>
            <a:r>
              <a:rPr lang="es-ES" sz="3200" dirty="0">
                <a:solidFill>
                  <a:schemeClr val="tx1"/>
                </a:solidFill>
                <a:latin typeface="Times New Roman" panose="02020603050405020304" pitchFamily="18" charset="0"/>
                <a:cs typeface="Times New Roman" panose="02020603050405020304" pitchFamily="18" charset="0"/>
              </a:rPr>
              <a:t>1. Cristo dio instrucciones a los discípulos de hacer dos cosas          y anunciar el</a:t>
            </a:r>
            <a:endParaRPr lang="es-MX" dirty="0">
              <a:solidFill>
                <a:schemeClr val="tx1"/>
              </a:solidFill>
              <a:latin typeface="Times New Roman" panose="02020603050405020304" pitchFamily="18" charset="0"/>
              <a:cs typeface="Times New Roman" panose="02020603050405020304" pitchFamily="18" charset="0"/>
            </a:endParaRPr>
          </a:p>
          <a:p>
            <a:pPr algn="l"/>
            <a:endParaRPr lang="es-MX"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0E5E1E3-9283-4474-9D6B-5E3FEEBD0FEC}"/>
              </a:ext>
            </a:extLst>
          </p:cNvPr>
          <p:cNvSpPr/>
          <p:nvPr/>
        </p:nvSpPr>
        <p:spPr>
          <a:xfrm>
            <a:off x="3352800" y="5105400"/>
            <a:ext cx="1051891" cy="584775"/>
          </a:xfrm>
          <a:prstGeom prst="rect">
            <a:avLst/>
          </a:prstGeom>
          <a:noFill/>
        </p:spPr>
        <p:txBody>
          <a:bodyPr wrap="none" lIns="91440" tIns="45720" rIns="91440" bIns="45720">
            <a:spAutoFit/>
          </a:bodyPr>
          <a:lstStyle/>
          <a:p>
            <a:pPr algn="ctr"/>
            <a:r>
              <a:rPr lang="es-ES"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sanar</a:t>
            </a:r>
            <a:endParaRPr lang="en-US" sz="3200" b="0" cap="none" spc="0" dirty="0">
              <a:ln w="0"/>
              <a:solidFill>
                <a:srgbClr val="800000"/>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AB15AA26-65C7-4A95-ACFD-A0ED073FCDCA}"/>
              </a:ext>
            </a:extLst>
          </p:cNvPr>
          <p:cNvSpPr/>
          <p:nvPr/>
        </p:nvSpPr>
        <p:spPr>
          <a:xfrm>
            <a:off x="6553200" y="5068019"/>
            <a:ext cx="1233030" cy="584775"/>
          </a:xfrm>
          <a:prstGeom prst="rect">
            <a:avLst/>
          </a:prstGeom>
          <a:noFill/>
        </p:spPr>
        <p:txBody>
          <a:bodyPr wrap="none" lIns="91440" tIns="45720" rIns="91440" bIns="45720">
            <a:spAutoFit/>
          </a:bodyPr>
          <a:lstStyle/>
          <a:p>
            <a:pPr algn="ctr"/>
            <a:r>
              <a:rPr lang="es-MX" sz="3200" b="0" u="sng"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reino</a:t>
            </a:r>
            <a:r>
              <a:rPr lang="es-ES" sz="3200" b="0" cap="none" spc="0" dirty="0">
                <a:ln w="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3200" b="0" cap="none" spc="0" dirty="0">
              <a:ln w="0"/>
              <a:solidFill>
                <a:srgbClr val="8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0620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7772400" cy="990600"/>
          </a:xfrm>
        </p:spPr>
        <p:txBody>
          <a:bodyPr>
            <a:normAutofit/>
          </a:bodyPr>
          <a:lstStyle/>
          <a:p>
            <a:pPr lvl="0"/>
            <a:r>
              <a:rPr lang="es-MX" sz="3200" b="1" dirty="0">
                <a:effectLst>
                  <a:outerShdw blurRad="38100" dist="38100" dir="2700000" algn="tl">
                    <a:srgbClr val="000000">
                      <a:alpha val="43137"/>
                    </a:srgbClr>
                  </a:outerShdw>
                </a:effectLst>
                <a:latin typeface="Times New Roman" pitchFamily="18" charset="0"/>
                <a:cs typeface="Times New Roman" pitchFamily="18" charset="0"/>
              </a:rPr>
              <a:t>Moisés y Josué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381000" y="1257300"/>
            <a:ext cx="8610600" cy="5410200"/>
          </a:xfrm>
        </p:spPr>
        <p:txBody>
          <a:bodyPr>
            <a:normAutofit fontScale="55000" lnSpcReduction="20000"/>
          </a:bodyPr>
          <a:lstStyle/>
          <a:p>
            <a:pPr algn="l"/>
            <a:r>
              <a:rPr lang="es-ES" sz="5100" i="1" dirty="0">
                <a:solidFill>
                  <a:schemeClr val="tx1"/>
                </a:solidFill>
                <a:latin typeface="Times New Roman" pitchFamily="18" charset="0"/>
                <a:cs typeface="Times New Roman" pitchFamily="18" charset="0"/>
              </a:rPr>
              <a:t>11 Y sucedía que cuando alzaba Moisés su mano, Israel prevalecía; mas cuando él bajaba su  mano, prevalecía </a:t>
            </a:r>
            <a:r>
              <a:rPr lang="es-ES" sz="5100" i="1" dirty="0" err="1">
                <a:solidFill>
                  <a:schemeClr val="tx1"/>
                </a:solidFill>
                <a:latin typeface="Times New Roman" pitchFamily="18" charset="0"/>
                <a:cs typeface="Times New Roman" pitchFamily="18" charset="0"/>
              </a:rPr>
              <a:t>Amalec</a:t>
            </a:r>
            <a:r>
              <a:rPr lang="es-ES" sz="5100" i="1" dirty="0">
                <a:solidFill>
                  <a:schemeClr val="tx1"/>
                </a:solidFill>
                <a:latin typeface="Times New Roman" pitchFamily="18" charset="0"/>
                <a:cs typeface="Times New Roman" pitchFamily="18" charset="0"/>
              </a:rPr>
              <a:t>. 12 Y las manos de Moisés se cansaban; por lo que tomaron una piedra, y la pusieron debajo de él, y se sentó sobre ella; y Aarón y </a:t>
            </a:r>
            <a:r>
              <a:rPr lang="es-ES" sz="5100" i="1" dirty="0" err="1">
                <a:solidFill>
                  <a:schemeClr val="tx1"/>
                </a:solidFill>
                <a:latin typeface="Times New Roman" pitchFamily="18" charset="0"/>
                <a:cs typeface="Times New Roman" pitchFamily="18" charset="0"/>
              </a:rPr>
              <a:t>Hur</a:t>
            </a:r>
            <a:r>
              <a:rPr lang="es-ES" sz="5100" i="1" dirty="0">
                <a:solidFill>
                  <a:schemeClr val="tx1"/>
                </a:solidFill>
                <a:latin typeface="Times New Roman" pitchFamily="18" charset="0"/>
                <a:cs typeface="Times New Roman" pitchFamily="18" charset="0"/>
              </a:rPr>
              <a:t> sostenían sus manos, el uno de un lado y el otro de otro; así hubo en sus manos firmeza hasta que se puso el sol. 13 Y Josué deshizo a </a:t>
            </a:r>
            <a:r>
              <a:rPr lang="es-ES" sz="5100" i="1" dirty="0" err="1">
                <a:solidFill>
                  <a:schemeClr val="tx1"/>
                </a:solidFill>
                <a:latin typeface="Times New Roman" pitchFamily="18" charset="0"/>
                <a:cs typeface="Times New Roman" pitchFamily="18" charset="0"/>
              </a:rPr>
              <a:t>Amalec</a:t>
            </a:r>
            <a:r>
              <a:rPr lang="es-ES" sz="5100" i="1" dirty="0">
                <a:solidFill>
                  <a:schemeClr val="tx1"/>
                </a:solidFill>
                <a:latin typeface="Times New Roman" pitchFamily="18" charset="0"/>
                <a:cs typeface="Times New Roman" pitchFamily="18" charset="0"/>
              </a:rPr>
              <a:t> y a su pueblo a filo de espada.</a:t>
            </a:r>
          </a:p>
          <a:p>
            <a:pPr marL="514350" indent="-514350" algn="l">
              <a:buFont typeface="+mj-lt"/>
              <a:buAutoNum type="arabicPeriod"/>
            </a:pPr>
            <a:r>
              <a:rPr lang="es-ES" sz="5100" dirty="0">
                <a:solidFill>
                  <a:schemeClr val="tx1"/>
                </a:solidFill>
                <a:latin typeface="Times New Roman" pitchFamily="18" charset="0"/>
                <a:cs typeface="Times New Roman" pitchFamily="18" charset="0"/>
              </a:rPr>
              <a:t>Dios usa a </a:t>
            </a:r>
            <a:r>
              <a:rPr lang="es-ES" sz="5100" dirty="0" err="1">
                <a:solidFill>
                  <a:schemeClr val="tx1"/>
                </a:solidFill>
                <a:latin typeface="Times New Roman" pitchFamily="18" charset="0"/>
                <a:cs typeface="Times New Roman" pitchFamily="18" charset="0"/>
              </a:rPr>
              <a:t>los________________para</a:t>
            </a:r>
            <a:r>
              <a:rPr lang="es-ES" sz="5100" dirty="0">
                <a:solidFill>
                  <a:schemeClr val="tx1"/>
                </a:solidFill>
                <a:latin typeface="Times New Roman" pitchFamily="18" charset="0"/>
                <a:cs typeface="Times New Roman" pitchFamily="18" charset="0"/>
              </a:rPr>
              <a:t> preparar nuevos líderes </a:t>
            </a:r>
          </a:p>
          <a:p>
            <a:pPr marL="514350" indent="-514350" algn="l">
              <a:buFont typeface="+mj-lt"/>
              <a:buAutoNum type="arabicPeriod"/>
            </a:pPr>
            <a:endParaRPr lang="es-ES" sz="2200" dirty="0">
              <a:solidFill>
                <a:schemeClr val="tx1"/>
              </a:solidFill>
              <a:latin typeface="Times New Roman" pitchFamily="18" charset="0"/>
              <a:cs typeface="Times New Roman" pitchFamily="18" charset="0"/>
            </a:endParaRPr>
          </a:p>
          <a:p>
            <a:pPr marL="514350" indent="-514350" algn="l">
              <a:buFont typeface="+mj-lt"/>
              <a:buAutoNum type="arabicPeriod"/>
            </a:pPr>
            <a:r>
              <a:rPr lang="es-ES" sz="5100" dirty="0">
                <a:solidFill>
                  <a:schemeClr val="tx1"/>
                </a:solidFill>
                <a:latin typeface="Times New Roman" pitchFamily="18" charset="0"/>
                <a:cs typeface="Times New Roman" pitchFamily="18" charset="0"/>
              </a:rPr>
              <a:t>Josué derrota a </a:t>
            </a:r>
            <a:r>
              <a:rPr lang="es-ES" sz="5100" dirty="0" err="1">
                <a:solidFill>
                  <a:schemeClr val="tx1"/>
                </a:solidFill>
                <a:latin typeface="Times New Roman" pitchFamily="18" charset="0"/>
                <a:cs typeface="Times New Roman" pitchFamily="18" charset="0"/>
              </a:rPr>
              <a:t>Amalec</a:t>
            </a:r>
            <a:r>
              <a:rPr lang="es-ES" sz="5100" dirty="0">
                <a:solidFill>
                  <a:schemeClr val="tx1"/>
                </a:solidFill>
                <a:latin typeface="Times New Roman" pitchFamily="18" charset="0"/>
                <a:cs typeface="Times New Roman" pitchFamily="18" charset="0"/>
              </a:rPr>
              <a:t> pero ________quien le da la victoria </a:t>
            </a:r>
          </a:p>
          <a:p>
            <a:pPr algn="l"/>
            <a:endParaRPr lang="es-ES" sz="3600" dirty="0">
              <a:latin typeface="Times New Roman" pitchFamily="18" charset="0"/>
              <a:cs typeface="Times New Roman" pitchFamily="18" charset="0"/>
            </a:endParaRPr>
          </a:p>
          <a:p>
            <a:pPr algn="l"/>
            <a:endParaRPr lang="en-US" sz="3600" dirty="0">
              <a:solidFill>
                <a:schemeClr val="tx1"/>
              </a:solidFill>
              <a:latin typeface="Times New Roman" pitchFamily="18" charset="0"/>
              <a:cs typeface="Times New Roman" pitchFamily="18" charset="0"/>
            </a:endParaRPr>
          </a:p>
        </p:txBody>
      </p:sp>
      <p:sp>
        <p:nvSpPr>
          <p:cNvPr id="4" name="Rectangle 3"/>
          <p:cNvSpPr/>
          <p:nvPr/>
        </p:nvSpPr>
        <p:spPr>
          <a:xfrm>
            <a:off x="2968312" y="3962400"/>
            <a:ext cx="287610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líderes mayores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5" name="Rectangle 4"/>
          <p:cNvSpPr/>
          <p:nvPr/>
        </p:nvSpPr>
        <p:spPr>
          <a:xfrm>
            <a:off x="4800600" y="4953000"/>
            <a:ext cx="1905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es Dios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Tree>
    <p:extLst>
      <p:ext uri="{BB962C8B-B14F-4D97-AF65-F5344CB8AC3E}">
        <p14:creationId xmlns:p14="http://schemas.microsoft.com/office/powerpoint/2010/main" val="13065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7772400" cy="1470025"/>
          </a:xfrm>
        </p:spPr>
        <p:txBody>
          <a:bodyPr/>
          <a:lstStyle/>
          <a:p>
            <a:pPr lvl="0"/>
            <a:r>
              <a:rPr lang="es-MX" sz="3600" b="1" dirty="0" err="1">
                <a:latin typeface="Times New Roman" pitchFamily="18" charset="0"/>
                <a:cs typeface="Times New Roman" pitchFamily="18" charset="0"/>
              </a:rPr>
              <a:t>Elias</a:t>
            </a:r>
            <a:r>
              <a:rPr lang="es-MX" sz="3600" b="1" dirty="0">
                <a:latin typeface="Times New Roman" pitchFamily="18" charset="0"/>
                <a:cs typeface="Times New Roman" pitchFamily="18" charset="0"/>
              </a:rPr>
              <a:t> y Eliseo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2057400"/>
            <a:ext cx="7848600" cy="4648200"/>
          </a:xfrm>
        </p:spPr>
        <p:txBody>
          <a:bodyPr>
            <a:normAutofit/>
          </a:bodyPr>
          <a:lstStyle/>
          <a:p>
            <a:pPr algn="l"/>
            <a:r>
              <a:rPr lang="es-MX" sz="2800" i="1" dirty="0">
                <a:solidFill>
                  <a:schemeClr val="tx1"/>
                </a:solidFill>
                <a:latin typeface="Times New Roman" pitchFamily="18" charset="0"/>
                <a:cs typeface="Times New Roman" pitchFamily="18" charset="0"/>
              </a:rPr>
              <a:t>I Reyes 17:</a:t>
            </a:r>
            <a:r>
              <a:rPr lang="es-ES" sz="2800" i="1" dirty="0">
                <a:solidFill>
                  <a:schemeClr val="tx1"/>
                </a:solidFill>
                <a:latin typeface="Times New Roman" pitchFamily="18" charset="0"/>
                <a:cs typeface="Times New Roman" pitchFamily="18" charset="0"/>
              </a:rPr>
              <a:t>16 A </a:t>
            </a:r>
            <a:r>
              <a:rPr lang="es-ES" sz="2800" i="1" dirty="0" err="1">
                <a:solidFill>
                  <a:schemeClr val="tx1"/>
                </a:solidFill>
                <a:latin typeface="Times New Roman" pitchFamily="18" charset="0"/>
                <a:cs typeface="Times New Roman" pitchFamily="18" charset="0"/>
              </a:rPr>
              <a:t>Jehú</a:t>
            </a:r>
            <a:r>
              <a:rPr lang="es-ES" sz="2800" i="1" dirty="0">
                <a:solidFill>
                  <a:schemeClr val="tx1"/>
                </a:solidFill>
                <a:latin typeface="Times New Roman" pitchFamily="18" charset="0"/>
                <a:cs typeface="Times New Roman" pitchFamily="18" charset="0"/>
              </a:rPr>
              <a:t> hijo de </a:t>
            </a:r>
            <a:r>
              <a:rPr lang="es-ES" sz="2800" i="1" dirty="0" err="1">
                <a:solidFill>
                  <a:schemeClr val="tx1"/>
                </a:solidFill>
                <a:latin typeface="Times New Roman" pitchFamily="18" charset="0"/>
                <a:cs typeface="Times New Roman" pitchFamily="18" charset="0"/>
              </a:rPr>
              <a:t>Nimsi</a:t>
            </a:r>
            <a:r>
              <a:rPr lang="es-ES" sz="2800" i="1" dirty="0">
                <a:solidFill>
                  <a:schemeClr val="tx1"/>
                </a:solidFill>
                <a:latin typeface="Times New Roman" pitchFamily="18" charset="0"/>
                <a:cs typeface="Times New Roman" pitchFamily="18" charset="0"/>
              </a:rPr>
              <a:t> ungirás por rey sobre Israel; y a Eliseo hijo de </a:t>
            </a:r>
            <a:r>
              <a:rPr lang="es-ES" sz="2800" i="1" dirty="0" err="1">
                <a:solidFill>
                  <a:schemeClr val="tx1"/>
                </a:solidFill>
                <a:latin typeface="Times New Roman" pitchFamily="18" charset="0"/>
                <a:cs typeface="Times New Roman" pitchFamily="18" charset="0"/>
              </a:rPr>
              <a:t>Safat</a:t>
            </a:r>
            <a:r>
              <a:rPr lang="es-ES" sz="2800" i="1" dirty="0">
                <a:solidFill>
                  <a:schemeClr val="tx1"/>
                </a:solidFill>
                <a:latin typeface="Times New Roman" pitchFamily="18" charset="0"/>
                <a:cs typeface="Times New Roman" pitchFamily="18" charset="0"/>
              </a:rPr>
              <a:t>, de Abel-</a:t>
            </a:r>
            <a:r>
              <a:rPr lang="es-ES" sz="2800" i="1" dirty="0" err="1">
                <a:solidFill>
                  <a:schemeClr val="tx1"/>
                </a:solidFill>
                <a:latin typeface="Times New Roman" pitchFamily="18" charset="0"/>
                <a:cs typeface="Times New Roman" pitchFamily="18" charset="0"/>
              </a:rPr>
              <a:t>mehola</a:t>
            </a:r>
            <a:r>
              <a:rPr lang="es-ES" sz="2800" i="1" dirty="0">
                <a:solidFill>
                  <a:schemeClr val="tx1"/>
                </a:solidFill>
                <a:latin typeface="Times New Roman" pitchFamily="18" charset="0"/>
                <a:cs typeface="Times New Roman" pitchFamily="18" charset="0"/>
              </a:rPr>
              <a:t>, ungirás para que sea profeta en tu lugar. ..19 Partiendo él de allí, halló a Eliseo hijo de </a:t>
            </a:r>
            <a:r>
              <a:rPr lang="es-ES" sz="2800" i="1" dirty="0" err="1">
                <a:solidFill>
                  <a:schemeClr val="tx1"/>
                </a:solidFill>
                <a:latin typeface="Times New Roman" pitchFamily="18" charset="0"/>
                <a:cs typeface="Times New Roman" pitchFamily="18" charset="0"/>
              </a:rPr>
              <a:t>Safat</a:t>
            </a:r>
            <a:r>
              <a:rPr lang="es-ES" sz="2800" i="1" dirty="0">
                <a:solidFill>
                  <a:schemeClr val="tx1"/>
                </a:solidFill>
                <a:latin typeface="Times New Roman" pitchFamily="18" charset="0"/>
                <a:cs typeface="Times New Roman" pitchFamily="18" charset="0"/>
              </a:rPr>
              <a:t>, que araba con doce yuntas delante de sí, y él tenía la última. Y pasando Elías por delante de él, echó sobre él su manto.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842228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60387"/>
            <a:ext cx="7772400" cy="1470025"/>
          </a:xfrm>
        </p:spPr>
        <p:txBody>
          <a:bodyPr/>
          <a:lstStyle/>
          <a:p>
            <a:pPr lvl="0"/>
            <a:r>
              <a:rPr lang="es-MX" sz="3200" b="1" dirty="0" err="1">
                <a:effectLst>
                  <a:outerShdw blurRad="38100" dist="38100" dir="2700000" algn="tl">
                    <a:srgbClr val="000000">
                      <a:alpha val="43137"/>
                    </a:srgbClr>
                  </a:outerShdw>
                </a:effectLst>
                <a:latin typeface="Times New Roman" pitchFamily="18" charset="0"/>
                <a:cs typeface="Times New Roman" pitchFamily="18" charset="0"/>
              </a:rPr>
              <a:t>Elias</a:t>
            </a:r>
            <a:r>
              <a:rPr lang="es-MX" sz="3200" b="1" dirty="0">
                <a:effectLst>
                  <a:outerShdw blurRad="38100" dist="38100" dir="2700000" algn="tl">
                    <a:srgbClr val="000000">
                      <a:alpha val="43137"/>
                    </a:srgbClr>
                  </a:outerShdw>
                </a:effectLst>
                <a:latin typeface="Times New Roman" pitchFamily="18" charset="0"/>
                <a:cs typeface="Times New Roman" pitchFamily="18" charset="0"/>
              </a:rPr>
              <a:t> y Eliseo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342900" y="1295400"/>
            <a:ext cx="7848600" cy="4876800"/>
          </a:xfrm>
        </p:spPr>
        <p:txBody>
          <a:bodyPr>
            <a:normAutofit fontScale="85000" lnSpcReduction="20000"/>
          </a:bodyPr>
          <a:lstStyle/>
          <a:p>
            <a:pPr algn="l"/>
            <a:r>
              <a:rPr lang="es-ES" sz="3600" i="1" dirty="0">
                <a:solidFill>
                  <a:schemeClr val="tx1"/>
                </a:solidFill>
                <a:latin typeface="Times New Roman" pitchFamily="18" charset="0"/>
                <a:cs typeface="Times New Roman" pitchFamily="18" charset="0"/>
              </a:rPr>
              <a:t>20 Entonces dejando él los bueyes, vino corriendo en pos de Elías, y dijo: Te ruego que me dejes besar a mi padre y a mi madre, y luego te seguiré. Y él le dijo: </a:t>
            </a:r>
            <a:r>
              <a:rPr lang="es-ES" sz="3600" i="1" dirty="0" err="1">
                <a:solidFill>
                  <a:schemeClr val="tx1"/>
                </a:solidFill>
                <a:latin typeface="Times New Roman" pitchFamily="18" charset="0"/>
                <a:cs typeface="Times New Roman" pitchFamily="18" charset="0"/>
              </a:rPr>
              <a:t>Vé</a:t>
            </a:r>
            <a:r>
              <a:rPr lang="es-ES" sz="3600" i="1" dirty="0">
                <a:solidFill>
                  <a:schemeClr val="tx1"/>
                </a:solidFill>
                <a:latin typeface="Times New Roman" pitchFamily="18" charset="0"/>
                <a:cs typeface="Times New Roman" pitchFamily="18" charset="0"/>
              </a:rPr>
              <a:t>, vuelve; ¿qué te he hecho yo? 21 Y se volvió, y tomó un par de bueyes y los mató, y con el arado de los bueyes coció la carne, y la dio al pueblo para que comiesen. Después se levantó y fue tras Elías, y le servía</a:t>
            </a:r>
          </a:p>
          <a:p>
            <a:endParaRPr lang="es-ES" sz="2100" dirty="0">
              <a:latin typeface="Times New Roman" pitchFamily="18" charset="0"/>
              <a:cs typeface="Times New Roman" pitchFamily="18" charset="0"/>
            </a:endParaRPr>
          </a:p>
          <a:p>
            <a:pPr marL="514350" indent="-514350" algn="l">
              <a:buFont typeface="+mj-lt"/>
              <a:buAutoNum type="arabicPeriod"/>
            </a:pPr>
            <a:r>
              <a:rPr lang="es-ES" sz="3600" dirty="0">
                <a:solidFill>
                  <a:schemeClr val="tx1"/>
                </a:solidFill>
                <a:latin typeface="Times New Roman" pitchFamily="18" charset="0"/>
                <a:cs typeface="Times New Roman" pitchFamily="18" charset="0"/>
              </a:rPr>
              <a:t>Los líderes en </a:t>
            </a:r>
            <a:r>
              <a:rPr lang="es-ES" sz="3600" dirty="0" err="1">
                <a:solidFill>
                  <a:schemeClr val="tx1"/>
                </a:solidFill>
                <a:latin typeface="Times New Roman" pitchFamily="18" charset="0"/>
                <a:cs typeface="Times New Roman" pitchFamily="18" charset="0"/>
              </a:rPr>
              <a:t>desarrollo</a:t>
            </a:r>
            <a:r>
              <a:rPr lang="es-ES" sz="2400" dirty="0" err="1">
                <a:solidFill>
                  <a:schemeClr val="tx1"/>
                </a:solidFill>
                <a:latin typeface="Times New Roman" pitchFamily="18" charset="0"/>
                <a:cs typeface="Times New Roman" pitchFamily="18" charset="0"/>
              </a:rPr>
              <a:t>___________</a:t>
            </a:r>
            <a:r>
              <a:rPr lang="es-ES" sz="3600" dirty="0" err="1">
                <a:solidFill>
                  <a:schemeClr val="tx1"/>
                </a:solidFill>
                <a:latin typeface="Times New Roman" pitchFamily="18" charset="0"/>
                <a:cs typeface="Times New Roman" pitchFamily="18" charset="0"/>
              </a:rPr>
              <a:t>a</a:t>
            </a:r>
            <a:r>
              <a:rPr lang="es-ES" sz="3600" dirty="0">
                <a:solidFill>
                  <a:schemeClr val="tx1"/>
                </a:solidFill>
                <a:latin typeface="Times New Roman" pitchFamily="18" charset="0"/>
                <a:cs typeface="Times New Roman" pitchFamily="18" charset="0"/>
              </a:rPr>
              <a:t> sus mayores </a:t>
            </a:r>
          </a:p>
          <a:p>
            <a:pPr algn="l"/>
            <a:endParaRPr lang="es-E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
        <p:nvSpPr>
          <p:cNvPr id="4" name="Rectangle 3"/>
          <p:cNvSpPr/>
          <p:nvPr/>
        </p:nvSpPr>
        <p:spPr>
          <a:xfrm>
            <a:off x="4724400" y="4984310"/>
            <a:ext cx="1600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sirven</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Tree>
    <p:extLst>
      <p:ext uri="{BB962C8B-B14F-4D97-AF65-F5344CB8AC3E}">
        <p14:creationId xmlns:p14="http://schemas.microsoft.com/office/powerpoint/2010/main" val="10830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14400"/>
            <a:ext cx="8077200" cy="5029200"/>
          </a:xfrm>
        </p:spPr>
        <p:txBody>
          <a:bodyPr>
            <a:normAutofit fontScale="85000" lnSpcReduction="20000"/>
          </a:bodyPr>
          <a:lstStyle/>
          <a:p>
            <a:pPr algn="l"/>
            <a:r>
              <a:rPr lang="es-ES" sz="3600" i="1" dirty="0">
                <a:solidFill>
                  <a:schemeClr val="tx1"/>
                </a:solidFill>
                <a:latin typeface="Times New Roman" pitchFamily="18" charset="0"/>
                <a:cs typeface="Times New Roman" pitchFamily="18" charset="0"/>
              </a:rPr>
              <a:t>2 Reyes 2:8 Tomando entonces Elías su manto, lo dobló, y golpeó las aguas, las cuales se apartaron a uno y a otro lado, y pasaron ambos por lo seco. 9 Cuando habían pasado, Elías dijo a Eliseo: Pide lo que quieras que haga por ti, antes que yo sea quitado de ti. Y dijo Eliseo: Te ruego que una doble porción de tu espíritu sea sobre mí. 10 El le dijo: Cosa difícil has pedido. Si me vieres cuando fuere quitado de ti, te será hecho así; mas si no, no.</a:t>
            </a:r>
          </a:p>
          <a:p>
            <a:pPr marL="514350" lvl="0" indent="-514350" algn="l">
              <a:buFont typeface="+mj-lt"/>
              <a:buAutoNum type="arabicPeriod"/>
            </a:pPr>
            <a:r>
              <a:rPr lang="es-ES" sz="3600" dirty="0">
                <a:solidFill>
                  <a:schemeClr val="tx1"/>
                </a:solidFill>
                <a:latin typeface="Times New Roman" pitchFamily="18" charset="0"/>
                <a:cs typeface="Times New Roman" pitchFamily="18" charset="0"/>
              </a:rPr>
              <a:t>Los líderes deben _______el Espíritu Santo </a:t>
            </a:r>
            <a:endParaRPr lang="en-US" sz="3600" dirty="0">
              <a:solidFill>
                <a:schemeClr val="tx1"/>
              </a:solidFill>
              <a:latin typeface="Times New Roman" pitchFamily="18" charset="0"/>
              <a:cs typeface="Times New Roman" pitchFamily="18" charset="0"/>
            </a:endParaRPr>
          </a:p>
          <a:p>
            <a:pPr marL="514350" lvl="0" indent="-514350" algn="l">
              <a:buFont typeface="+mj-lt"/>
              <a:buAutoNum type="arabicPeriod"/>
            </a:pPr>
            <a:r>
              <a:rPr lang="es-ES" sz="3600" dirty="0">
                <a:solidFill>
                  <a:schemeClr val="tx1"/>
                </a:solidFill>
                <a:latin typeface="Times New Roman" pitchFamily="18" charset="0"/>
                <a:cs typeface="Times New Roman" pitchFamily="18" charset="0"/>
              </a:rPr>
              <a:t>No es fácil_______ pero no imposible </a:t>
            </a:r>
            <a:endParaRPr lang="en-US" sz="3600" dirty="0">
              <a:solidFill>
                <a:schemeClr val="tx1"/>
              </a:solidFill>
              <a:latin typeface="Times New Roman" pitchFamily="18" charset="0"/>
              <a:cs typeface="Times New Roman" pitchFamily="18" charset="0"/>
            </a:endParaRPr>
          </a:p>
          <a:p>
            <a:endParaRPr lang="es-ES" sz="3600" dirty="0">
              <a:latin typeface="Times New Roman" pitchFamily="18" charset="0"/>
              <a:cs typeface="Times New Roman" pitchFamily="18" charset="0"/>
            </a:endParaRPr>
          </a:p>
          <a:p>
            <a:endParaRPr lang="es-ES" sz="3600" dirty="0">
              <a:latin typeface="Times New Roman" pitchFamily="18" charset="0"/>
              <a:cs typeface="Times New Roman" pitchFamily="18" charset="0"/>
            </a:endParaRPr>
          </a:p>
          <a:p>
            <a:endParaRPr lang="es-ES" sz="3600" dirty="0">
              <a:latin typeface="Times New Roman" pitchFamily="18" charset="0"/>
              <a:cs typeface="Times New Roman" pitchFamily="18" charset="0"/>
            </a:endParaRPr>
          </a:p>
          <a:p>
            <a:endParaRPr lang="es-ES" sz="3600" dirty="0">
              <a:latin typeface="Times New Roman" pitchFamily="18" charset="0"/>
              <a:cs typeface="Times New Roman" pitchFamily="18" charset="0"/>
            </a:endParaRPr>
          </a:p>
          <a:p>
            <a:endParaRPr lang="es-ES" sz="3600" dirty="0">
              <a:latin typeface="Times New Roman" pitchFamily="18" charset="0"/>
              <a:cs typeface="Times New Roman" pitchFamily="18" charset="0"/>
            </a:endParaRPr>
          </a:p>
          <a:p>
            <a:endParaRPr lang="es-E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
        <p:nvSpPr>
          <p:cNvPr id="4" name="Rectangle 3"/>
          <p:cNvSpPr/>
          <p:nvPr/>
        </p:nvSpPr>
        <p:spPr>
          <a:xfrm>
            <a:off x="3962400" y="4572000"/>
            <a:ext cx="116891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pedir</a:t>
            </a:r>
            <a:r>
              <a:rPr kumimoji="0" lang="es-ES" sz="4400" b="1"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endParaRPr kumimoji="0" lang="en-US" sz="4400" b="1"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n-ea"/>
              <a:cs typeface="+mn-cs"/>
            </a:endParaRPr>
          </a:p>
        </p:txBody>
      </p:sp>
      <p:sp>
        <p:nvSpPr>
          <p:cNvPr id="5" name="Rectangle 4"/>
          <p:cNvSpPr/>
          <p:nvPr/>
        </p:nvSpPr>
        <p:spPr>
          <a:xfrm>
            <a:off x="2819400" y="5257800"/>
            <a:ext cx="132119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lograrlo</a:t>
            </a:r>
            <a:endParaRPr kumimoji="0" lang="en-US" sz="28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Tree>
    <p:extLst>
      <p:ext uri="{BB962C8B-B14F-4D97-AF65-F5344CB8AC3E}">
        <p14:creationId xmlns:p14="http://schemas.microsoft.com/office/powerpoint/2010/main" val="33385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36587"/>
            <a:ext cx="7772400" cy="1470025"/>
          </a:xfrm>
        </p:spPr>
        <p:txBody>
          <a:bodyPr/>
          <a:lstStyle/>
          <a:p>
            <a:pPr lvl="0"/>
            <a:r>
              <a:rPr lang="es-MX" sz="3600" b="1" dirty="0">
                <a:effectLst>
                  <a:outerShdw blurRad="38100" dist="38100" dir="2700000" algn="tl">
                    <a:srgbClr val="000000">
                      <a:alpha val="43137"/>
                    </a:srgbClr>
                  </a:outerShdw>
                </a:effectLst>
                <a:latin typeface="Times New Roman" pitchFamily="18" charset="0"/>
                <a:cs typeface="Times New Roman" pitchFamily="18" charset="0"/>
              </a:rPr>
              <a:t>Cristo y sus 12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1371600"/>
            <a:ext cx="8305800" cy="5486400"/>
          </a:xfrm>
        </p:spPr>
        <p:txBody>
          <a:bodyPr>
            <a:noAutofit/>
          </a:bodyPr>
          <a:lstStyle/>
          <a:p>
            <a:pPr algn="l"/>
            <a:r>
              <a:rPr lang="es-MX" sz="2800" i="1" dirty="0">
                <a:solidFill>
                  <a:schemeClr val="tx1"/>
                </a:solidFill>
                <a:latin typeface="Times New Roman" pitchFamily="18" charset="0"/>
                <a:cs typeface="Times New Roman" pitchFamily="18" charset="0"/>
              </a:rPr>
              <a:t>Lucas 6:</a:t>
            </a:r>
            <a:r>
              <a:rPr lang="es-ES" sz="2800" i="1" dirty="0">
                <a:solidFill>
                  <a:schemeClr val="tx1"/>
                </a:solidFill>
                <a:latin typeface="Times New Roman" pitchFamily="18" charset="0"/>
                <a:cs typeface="Times New Roman" pitchFamily="18" charset="0"/>
              </a:rPr>
              <a:t>12 En aquellos días él fue al monte a orar, y pasó la noche orando a Dios. 13 Y cuando era de día, llamó a sus discípulos, y escogió a doce de ellos, a los cuales también llamó apóstoles.</a:t>
            </a:r>
          </a:p>
          <a:p>
            <a:pPr algn="l"/>
            <a:endParaRPr lang="es-ES" sz="1000" i="1" dirty="0">
              <a:solidFill>
                <a:schemeClr val="tx1"/>
              </a:solidFill>
              <a:latin typeface="Times New Roman" pitchFamily="18" charset="0"/>
              <a:cs typeface="Times New Roman" pitchFamily="18" charset="0"/>
            </a:endParaRPr>
          </a:p>
          <a:p>
            <a:pPr algn="l"/>
            <a:r>
              <a:rPr lang="es-ES" sz="2800" i="1" dirty="0">
                <a:solidFill>
                  <a:schemeClr val="tx1"/>
                </a:solidFill>
                <a:latin typeface="Times New Roman" pitchFamily="18" charset="0"/>
                <a:cs typeface="Times New Roman" pitchFamily="18" charset="0"/>
              </a:rPr>
              <a:t>Lucas 9:1 Habiendo reunido a sus doce discípulos, les dio poder y autoridad sobre todos los demonios, y para sanar enfermedades. 2 Y los envió a predicar el reino de Dios, y a sanar a los enfermos.</a:t>
            </a:r>
          </a:p>
        </p:txBody>
      </p:sp>
    </p:spTree>
    <p:extLst>
      <p:ext uri="{BB962C8B-B14F-4D97-AF65-F5344CB8AC3E}">
        <p14:creationId xmlns:p14="http://schemas.microsoft.com/office/powerpoint/2010/main" val="22730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610600" cy="457200"/>
          </a:xfrm>
        </p:spPr>
        <p:txBody>
          <a:bodyPr>
            <a:noAutofit/>
          </a:bodyPr>
          <a:lstStyle/>
          <a:p>
            <a:r>
              <a:rPr lang="es-ES" sz="3600" dirty="0">
                <a:solidFill>
                  <a:schemeClr val="bg2"/>
                </a:solidFill>
                <a:latin typeface="Times New Roman" pitchFamily="18" charset="0"/>
                <a:cs typeface="Times New Roman" pitchFamily="18" charset="0"/>
              </a:rPr>
              <a:t> </a:t>
            </a:r>
            <a:br>
              <a:rPr lang="en-US" sz="3600" dirty="0">
                <a:solidFill>
                  <a:schemeClr val="bg2"/>
                </a:solidFill>
                <a:latin typeface="Times New Roman" pitchFamily="18" charset="0"/>
                <a:cs typeface="Times New Roman" pitchFamily="18" charset="0"/>
              </a:rPr>
            </a:br>
            <a:r>
              <a:rPr lang="es-MX" sz="3600" b="1" dirty="0">
                <a:latin typeface="Times New Roman" pitchFamily="18" charset="0"/>
                <a:cs typeface="Times New Roman" pitchFamily="18" charset="0"/>
              </a:rPr>
              <a:t>Pablo y Timoteo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752600"/>
            <a:ext cx="8229600" cy="4525963"/>
          </a:xfrm>
        </p:spPr>
        <p:txBody>
          <a:bodyPr>
            <a:normAutofit/>
          </a:bodyPr>
          <a:lstStyle/>
          <a:p>
            <a:pPr marL="0" indent="0">
              <a:buNone/>
            </a:pPr>
            <a:r>
              <a:rPr lang="es-MX" sz="3600" i="1" dirty="0">
                <a:latin typeface="Times New Roman" pitchFamily="18" charset="0"/>
                <a:cs typeface="Times New Roman" pitchFamily="18" charset="0"/>
              </a:rPr>
              <a:t>2 </a:t>
            </a:r>
            <a:r>
              <a:rPr lang="es-ES" sz="3600" i="1" dirty="0">
                <a:latin typeface="Times New Roman" pitchFamily="18" charset="0"/>
                <a:cs typeface="Times New Roman" pitchFamily="18" charset="0"/>
              </a:rPr>
              <a:t>Timoteo 2:1 Tú, pues, hijo mío, esfuérzate en la gracia que es en Cristo Jesús. 2 Lo que has oído de mí ante muchos testigos, esto encarga a hombres fieles que sean idóneos para enseñar también a otros. 3 Tú, pues, sufre penalidades como buen soldado de Jesucristo.</a:t>
            </a:r>
            <a:endParaRPr lang="en-US" sz="3600" i="1" dirty="0">
              <a:latin typeface="Times New Roman" pitchFamily="18" charset="0"/>
              <a:cs typeface="Times New Roman" pitchFamily="18" charset="0"/>
            </a:endParaRPr>
          </a:p>
          <a:p>
            <a:pPr>
              <a:buNone/>
            </a:pPr>
            <a:endParaRPr lang="en-US" sz="3600" i="1" dirty="0">
              <a:latin typeface="Times New Roman" pitchFamily="18" charset="0"/>
              <a:cs typeface="Times New Roman" pitchFamily="18" charset="0"/>
            </a:endParaRPr>
          </a:p>
        </p:txBody>
      </p:sp>
    </p:spTree>
    <p:extLst>
      <p:ext uri="{BB962C8B-B14F-4D97-AF65-F5344CB8AC3E}">
        <p14:creationId xmlns:p14="http://schemas.microsoft.com/office/powerpoint/2010/main" val="35132563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normAutofit/>
          </a:bodyPr>
          <a:lstStyle/>
          <a:p>
            <a:r>
              <a:rPr lang="es-MX" sz="3200" b="1" dirty="0">
                <a:latin typeface="Times New Roman" pitchFamily="18" charset="0"/>
                <a:cs typeface="Times New Roman" pitchFamily="18" charset="0"/>
              </a:rPr>
              <a:t>MENTOR Y ASESOR -</a:t>
            </a:r>
            <a:r>
              <a:rPr lang="es-MX" sz="3200" b="1" dirty="0" err="1">
                <a:latin typeface="Times New Roman" pitchFamily="18" charset="0"/>
                <a:cs typeface="Times New Roman" pitchFamily="18" charset="0"/>
              </a:rPr>
              <a:t>Mentoría</a:t>
            </a:r>
            <a:r>
              <a:rPr lang="es-MX" sz="3200" b="1" dirty="0">
                <a:latin typeface="Times New Roman" pitchFamily="18" charset="0"/>
                <a:cs typeface="Times New Roman" pitchFamily="18" charset="0"/>
              </a:rPr>
              <a:t> es una relación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525963"/>
          </a:xfrm>
        </p:spPr>
        <p:txBody>
          <a:bodyPr>
            <a:normAutofit lnSpcReduction="10000"/>
          </a:bodyPr>
          <a:lstStyle/>
          <a:p>
            <a:pPr marL="742950" indent="-742950">
              <a:buFont typeface="+mj-lt"/>
              <a:buAutoNum type="arabicPeriod"/>
            </a:pPr>
            <a:r>
              <a:rPr lang="es-ES" sz="3600" dirty="0">
                <a:latin typeface="Times New Roman" pitchFamily="18" charset="0"/>
                <a:cs typeface="Times New Roman" pitchFamily="18" charset="0"/>
              </a:rPr>
              <a:t>No es ser el__________</a:t>
            </a:r>
            <a:endParaRPr lang="es-ES" sz="3600" dirty="0">
              <a:solidFill>
                <a:srgbClr val="FF0000"/>
              </a:solidFill>
              <a:latin typeface="Times New Roman" pitchFamily="18" charset="0"/>
              <a:cs typeface="Times New Roman" pitchFamily="18" charset="0"/>
            </a:endParaRPr>
          </a:p>
          <a:p>
            <a:pPr marL="742950" indent="-742950">
              <a:buFont typeface="+mj-lt"/>
              <a:buAutoNum type="arabicPeriod"/>
            </a:pPr>
            <a:r>
              <a:rPr lang="es-MX" sz="3600" dirty="0">
                <a:latin typeface="Times New Roman" pitchFamily="18" charset="0"/>
                <a:cs typeface="Times New Roman" pitchFamily="18" charset="0"/>
              </a:rPr>
              <a:t>Relación con</a:t>
            </a:r>
            <a:r>
              <a:rPr lang="es-ES" sz="3600" dirty="0">
                <a:latin typeface="Times New Roman" pitchFamily="18" charset="0"/>
                <a:cs typeface="Times New Roman" pitchFamily="18" charset="0"/>
              </a:rPr>
              <a:t> _____</a:t>
            </a:r>
            <a:endParaRPr lang="es-MX" sz="3600" dirty="0">
              <a:solidFill>
                <a:srgbClr val="FF0000"/>
              </a:solidFill>
              <a:latin typeface="Times New Roman" pitchFamily="18" charset="0"/>
              <a:cs typeface="Times New Roman" pitchFamily="18" charset="0"/>
            </a:endParaRPr>
          </a:p>
          <a:p>
            <a:pPr marL="742950" indent="-742950">
              <a:buFont typeface="+mj-lt"/>
              <a:buAutoNum type="arabicPeriod"/>
            </a:pPr>
            <a:r>
              <a:rPr lang="es-MX" sz="3600" dirty="0">
                <a:latin typeface="Times New Roman" pitchFamily="18" charset="0"/>
                <a:cs typeface="Times New Roman" pitchFamily="18" charset="0"/>
              </a:rPr>
              <a:t>Relación con la</a:t>
            </a:r>
            <a:r>
              <a:rPr lang="es-ES" sz="3600" dirty="0">
                <a:latin typeface="Times New Roman" pitchFamily="18" charset="0"/>
                <a:cs typeface="Times New Roman" pitchFamily="18" charset="0"/>
              </a:rPr>
              <a:t> ______</a:t>
            </a:r>
            <a:endParaRPr lang="es-MX" sz="3600" dirty="0">
              <a:solidFill>
                <a:srgbClr val="FF0000"/>
              </a:solidFill>
              <a:latin typeface="Times New Roman" pitchFamily="18" charset="0"/>
              <a:cs typeface="Times New Roman" pitchFamily="18" charset="0"/>
            </a:endParaRPr>
          </a:p>
          <a:p>
            <a:pPr marL="742950" indent="-742950">
              <a:buFont typeface="+mj-lt"/>
              <a:buAutoNum type="arabicPeriod"/>
            </a:pPr>
            <a:r>
              <a:rPr lang="es-MX" sz="3600" dirty="0">
                <a:latin typeface="Times New Roman" pitchFamily="18" charset="0"/>
                <a:cs typeface="Times New Roman" pitchFamily="18" charset="0"/>
              </a:rPr>
              <a:t>Relación con la</a:t>
            </a:r>
            <a:r>
              <a:rPr lang="es-ES" sz="3600" dirty="0">
                <a:latin typeface="Times New Roman" pitchFamily="18" charset="0"/>
                <a:cs typeface="Times New Roman" pitchFamily="18" charset="0"/>
              </a:rPr>
              <a:t> __________</a:t>
            </a:r>
            <a:endParaRPr lang="es-MX" sz="3600" dirty="0">
              <a:solidFill>
                <a:srgbClr val="FF0000"/>
              </a:solidFill>
              <a:latin typeface="Times New Roman" pitchFamily="18" charset="0"/>
              <a:cs typeface="Times New Roman" pitchFamily="18" charset="0"/>
            </a:endParaRPr>
          </a:p>
          <a:p>
            <a:pPr marL="742950" indent="-742950">
              <a:buFont typeface="+mj-lt"/>
              <a:buAutoNum type="arabicPeriod"/>
            </a:pPr>
            <a:r>
              <a:rPr lang="es-MX" sz="3600" dirty="0">
                <a:latin typeface="Times New Roman" pitchFamily="18" charset="0"/>
                <a:cs typeface="Times New Roman" pitchFamily="18" charset="0"/>
              </a:rPr>
              <a:t>Relación con el</a:t>
            </a:r>
            <a:r>
              <a:rPr lang="es-ES" sz="3600" dirty="0">
                <a:latin typeface="Times New Roman" pitchFamily="18" charset="0"/>
                <a:cs typeface="Times New Roman" pitchFamily="18" charset="0"/>
              </a:rPr>
              <a:t> _________</a:t>
            </a:r>
            <a:endParaRPr lang="es-MX" sz="3600" dirty="0">
              <a:solidFill>
                <a:srgbClr val="FF0000"/>
              </a:solidFill>
              <a:latin typeface="Times New Roman" pitchFamily="18" charset="0"/>
              <a:cs typeface="Times New Roman" pitchFamily="18" charset="0"/>
            </a:endParaRPr>
          </a:p>
          <a:p>
            <a:pPr marL="742950" indent="-742950">
              <a:buFont typeface="+mj-lt"/>
              <a:buAutoNum type="arabicPeriod"/>
            </a:pPr>
            <a:r>
              <a:rPr lang="es-MX" sz="3600" dirty="0">
                <a:latin typeface="Times New Roman" pitchFamily="18" charset="0"/>
                <a:cs typeface="Times New Roman" pitchFamily="18" charset="0"/>
              </a:rPr>
              <a:t>Relación con el</a:t>
            </a:r>
            <a:r>
              <a:rPr lang="es-ES" sz="3600" dirty="0">
                <a:latin typeface="Times New Roman" pitchFamily="18" charset="0"/>
                <a:cs typeface="Times New Roman" pitchFamily="18" charset="0"/>
              </a:rPr>
              <a:t> ______</a:t>
            </a:r>
            <a:endParaRPr lang="es-MX" sz="3600" dirty="0">
              <a:solidFill>
                <a:srgbClr val="FF0000"/>
              </a:solidFill>
              <a:latin typeface="Times New Roman" pitchFamily="18" charset="0"/>
              <a:cs typeface="Times New Roman" pitchFamily="18" charset="0"/>
            </a:endParaRPr>
          </a:p>
          <a:p>
            <a:pPr marL="742950" indent="-742950">
              <a:buFont typeface="+mj-lt"/>
              <a:buAutoNum type="arabicPeriod"/>
            </a:pPr>
            <a:r>
              <a:rPr lang="es-MX" sz="3600" dirty="0">
                <a:latin typeface="Times New Roman" pitchFamily="18" charset="0"/>
                <a:cs typeface="Times New Roman" pitchFamily="18" charset="0"/>
              </a:rPr>
              <a:t>Relación con uno</a:t>
            </a:r>
            <a:r>
              <a:rPr lang="es-ES" sz="3600" dirty="0">
                <a:latin typeface="Times New Roman" pitchFamily="18" charset="0"/>
                <a:cs typeface="Times New Roman" pitchFamily="18" charset="0"/>
              </a:rPr>
              <a:t> ______</a:t>
            </a:r>
            <a:endParaRPr lang="es-MX" sz="3600" dirty="0">
              <a:solidFill>
                <a:srgbClr val="FF0000"/>
              </a:solidFill>
              <a:latin typeface="Times New Roman" pitchFamily="18" charset="0"/>
              <a:cs typeface="Times New Roman" pitchFamily="18" charset="0"/>
            </a:endParaRPr>
          </a:p>
        </p:txBody>
      </p:sp>
      <p:sp>
        <p:nvSpPr>
          <p:cNvPr id="4" name="Rectangle 3"/>
          <p:cNvSpPr/>
          <p:nvPr/>
        </p:nvSpPr>
        <p:spPr>
          <a:xfrm>
            <a:off x="3505200" y="1676400"/>
            <a:ext cx="196239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patrón/jefe</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5" name="Rectangle 4"/>
          <p:cNvSpPr/>
          <p:nvPr/>
        </p:nvSpPr>
        <p:spPr>
          <a:xfrm>
            <a:off x="3733800" y="2362200"/>
            <a:ext cx="11657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Dios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6" name="Rectangle 5"/>
          <p:cNvSpPr/>
          <p:nvPr/>
        </p:nvSpPr>
        <p:spPr>
          <a:xfrm>
            <a:off x="4191000" y="2895600"/>
            <a:ext cx="134684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familia</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7" name="Rectangle 6"/>
          <p:cNvSpPr/>
          <p:nvPr/>
        </p:nvSpPr>
        <p:spPr>
          <a:xfrm>
            <a:off x="4191000" y="3505200"/>
            <a:ext cx="221406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 comunidad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8" name="Rectangle 7"/>
          <p:cNvSpPr/>
          <p:nvPr/>
        </p:nvSpPr>
        <p:spPr>
          <a:xfrm>
            <a:off x="4267200" y="4114800"/>
            <a:ext cx="195117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ministerio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9" name="Rectangle 8"/>
          <p:cNvSpPr/>
          <p:nvPr/>
        </p:nvSpPr>
        <p:spPr>
          <a:xfrm>
            <a:off x="4343400" y="4724400"/>
            <a:ext cx="132440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trabajo</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
        <p:nvSpPr>
          <p:cNvPr id="10" name="Rectangle 9"/>
          <p:cNvSpPr/>
          <p:nvPr/>
        </p:nvSpPr>
        <p:spPr>
          <a:xfrm>
            <a:off x="4495800" y="5257800"/>
            <a:ext cx="144943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Times New Roman" pitchFamily="18" charset="0"/>
                <a:ea typeface="+mn-ea"/>
                <a:cs typeface="Times New Roman" pitchFamily="18" charset="0"/>
              </a:rPr>
              <a:t>mismo </a:t>
            </a:r>
            <a:endParaRPr kumimoji="0" lang="en-US" sz="3200" b="0"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uLnTx/>
              <a:uFillTx/>
              <a:latin typeface="Arial" pitchFamily="34" charset="0"/>
              <a:ea typeface="+mn-ea"/>
              <a:cs typeface="+mn-cs"/>
            </a:endParaRPr>
          </a:p>
        </p:txBody>
      </p:sp>
    </p:spTree>
    <p:extLst>
      <p:ext uri="{BB962C8B-B14F-4D97-AF65-F5344CB8AC3E}">
        <p14:creationId xmlns:p14="http://schemas.microsoft.com/office/powerpoint/2010/main" val="24438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linds(horizont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blinds(horizontal)">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blinds(horizontal)">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linds(horizontal)">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sz="4000" b="1" dirty="0"/>
              <a:t>LOS DISCIPULOS NECESITAN UN MODELO</a:t>
            </a:r>
          </a:p>
        </p:txBody>
      </p:sp>
      <p:sp>
        <p:nvSpPr>
          <p:cNvPr id="3" name="Content Placeholder 2"/>
          <p:cNvSpPr>
            <a:spLocks noGrp="1"/>
          </p:cNvSpPr>
          <p:nvPr>
            <p:ph idx="1"/>
          </p:nvPr>
        </p:nvSpPr>
        <p:spPr/>
        <p:txBody>
          <a:bodyPr/>
          <a:lstStyle/>
          <a:p>
            <a:pPr lvl="0"/>
            <a:endParaRPr lang="es-PA" dirty="0"/>
          </a:p>
          <a:p>
            <a:pPr lvl="0"/>
            <a:r>
              <a:rPr lang="es-PA" dirty="0"/>
              <a:t>Moisés lo fue para Josué</a:t>
            </a:r>
            <a:endParaRPr lang="en-US" dirty="0"/>
          </a:p>
          <a:p>
            <a:pPr lvl="0"/>
            <a:r>
              <a:rPr lang="es-PA" dirty="0"/>
              <a:t>Elías lo fue para Eliseo</a:t>
            </a:r>
            <a:endParaRPr lang="en-US" dirty="0"/>
          </a:p>
          <a:p>
            <a:pPr lvl="0"/>
            <a:r>
              <a:rPr lang="es-PA" dirty="0"/>
              <a:t>Cristo lo fue para los 12 discípulos y para ti y para mi.</a:t>
            </a:r>
            <a:endParaRPr lang="en-US" dirty="0"/>
          </a:p>
          <a:p>
            <a:pPr lvl="0"/>
            <a:r>
              <a:rPr lang="es-PA" dirty="0"/>
              <a:t>¿Para quién eres tu un modelo?</a:t>
            </a:r>
            <a:endParaRPr lang="en-US" dirty="0"/>
          </a:p>
          <a:p>
            <a:endParaRPr lang="en-US" dirty="0"/>
          </a:p>
        </p:txBody>
      </p:sp>
    </p:spTree>
    <p:extLst>
      <p:ext uri="{BB962C8B-B14F-4D97-AF65-F5344CB8AC3E}">
        <p14:creationId xmlns:p14="http://schemas.microsoft.com/office/powerpoint/2010/main" val="8534382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470025"/>
          </a:xfrm>
        </p:spPr>
        <p:txBody>
          <a:bodyPr>
            <a:normAutofit/>
          </a:bodyPr>
          <a:lstStyle/>
          <a:p>
            <a:r>
              <a:rPr lang="es-ES" sz="3200" b="1" dirty="0">
                <a:latin typeface="Times New Roman" pitchFamily="18" charset="0"/>
                <a:cs typeface="Times New Roman" pitchFamily="18" charset="0"/>
              </a:rPr>
              <a:t>3.4 PLAN EXTRATEGICO DE MENTORIA </a:t>
            </a:r>
            <a:endParaRPr lang="en-US" sz="3200"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1981200"/>
            <a:ext cx="8153400" cy="4038600"/>
          </a:xfrm>
        </p:spPr>
        <p:txBody>
          <a:bodyPr>
            <a:normAutofit/>
          </a:bodyPr>
          <a:lstStyle/>
          <a:p>
            <a:pPr marL="742950" lvl="0" indent="-742950" algn="l">
              <a:buFont typeface="+mj-lt"/>
              <a:buAutoNum type="arabicPeriod"/>
            </a:pPr>
            <a:r>
              <a:rPr lang="es-MX" sz="3600" dirty="0">
                <a:solidFill>
                  <a:schemeClr val="tx1"/>
                </a:solidFill>
                <a:latin typeface="Times New Roman" pitchFamily="18" charset="0"/>
                <a:cs typeface="Times New Roman" pitchFamily="18" charset="0"/>
              </a:rPr>
              <a:t>La causa y resultado-Dios Salva y nosotros evangelizamos.</a:t>
            </a:r>
          </a:p>
          <a:p>
            <a:pPr algn="l"/>
            <a:r>
              <a:rPr lang="es-PA" i="1" baseline="30000" dirty="0">
                <a:solidFill>
                  <a:schemeClr val="tx1"/>
                </a:solidFill>
              </a:rPr>
              <a:t>	“</a:t>
            </a:r>
            <a:r>
              <a:rPr lang="es-PA" i="1" dirty="0">
                <a:solidFill>
                  <a:schemeClr val="tx1"/>
                </a:solidFill>
              </a:rPr>
              <a:t>Ninguno puede venir a mí, si el Padre que 	me envió no le trajere; y yo le resucitaré en 	el día postrero.” (Juan 6:44). </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674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pPr lvl="0"/>
            <a:br>
              <a:rPr lang="es-MX" dirty="0">
                <a:latin typeface="Times New Roman" pitchFamily="18" charset="0"/>
                <a:cs typeface="Times New Roman" pitchFamily="18" charset="0"/>
              </a:rPr>
            </a:br>
            <a:r>
              <a:rPr lang="es-MX" dirty="0">
                <a:latin typeface="Times New Roman" pitchFamily="18" charset="0"/>
                <a:cs typeface="Times New Roman" pitchFamily="18" charset="0"/>
              </a:rPr>
              <a:t>Dios inicia las iglesias y nosotros hacemos discípulos obedientes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752600"/>
            <a:ext cx="8229600" cy="4373563"/>
          </a:xfrm>
        </p:spPr>
        <p:txBody>
          <a:bodyPr/>
          <a:lstStyle/>
          <a:p>
            <a:endParaRPr lang="es-AR" i="1" dirty="0"/>
          </a:p>
          <a:p>
            <a:endParaRPr lang="es-AR" i="1" dirty="0"/>
          </a:p>
          <a:p>
            <a:r>
              <a:rPr lang="es-AR" i="1" dirty="0"/>
              <a:t>“Si el Señor no edifica la casa, en vano trabajan los que la edifican; si el Señor no guarda la ciudad, en vano vela la guardia.” </a:t>
            </a:r>
            <a:r>
              <a:rPr lang="es-AR" dirty="0"/>
              <a:t>(Salmos 127:1).</a:t>
            </a:r>
            <a:endParaRPr lang="en-US" dirty="0"/>
          </a:p>
        </p:txBody>
      </p:sp>
    </p:spTree>
    <p:extLst>
      <p:ext uri="{BB962C8B-B14F-4D97-AF65-F5344CB8AC3E}">
        <p14:creationId xmlns:p14="http://schemas.microsoft.com/office/powerpoint/2010/main" val="1869767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14431</TotalTime>
  <Words>6042</Words>
  <Application>Microsoft Office PowerPoint</Application>
  <PresentationFormat>On-screen Show (4:3)</PresentationFormat>
  <Paragraphs>693</Paragraphs>
  <Slides>127</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127</vt:i4>
      </vt:variant>
    </vt:vector>
  </HeadingPairs>
  <TitlesOfParts>
    <vt:vector size="135" baseType="lpstr">
      <vt:lpstr>Arial</vt:lpstr>
      <vt:lpstr>Bookman Old Style</vt:lpstr>
      <vt:lpstr>Calibri</vt:lpstr>
      <vt:lpstr>Symbol</vt:lpstr>
      <vt:lpstr>Times New Roman</vt:lpstr>
      <vt:lpstr>Office Theme</vt:lpstr>
      <vt:lpstr>1_Office Theme</vt:lpstr>
      <vt:lpstr>2_Office Theme</vt:lpstr>
      <vt:lpstr>PowerPoint Presentation</vt:lpstr>
      <vt:lpstr>1. COMIENZA, ENTRA EN ORACION </vt:lpstr>
      <vt:lpstr> 12x6=72 MULTIPLICACION DE DISCIPULOS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COMO ORAR POR NUEVOS OBREROS-PLAN JERICO  </vt:lpstr>
      <vt:lpstr>PowerPoint Presentation</vt:lpstr>
      <vt:lpstr>PowerPoint Presentation</vt:lpstr>
      <vt:lpstr>PowerPoint Presentation</vt:lpstr>
      <vt:lpstr>PowerPoint Presentation</vt:lpstr>
      <vt:lpstr>E. PLAN JERICO    </vt:lpstr>
      <vt:lpstr>4.ESTUDIO BIBLICO DE DESCUBRIMIENTO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Tú puedes si dejas que Cristo se forme en ti.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MENTORIA Y ASESORAMIENTO</vt:lpstr>
      <vt:lpstr>PowerPoint Presentation</vt:lpstr>
      <vt:lpstr>DE BUENO A MEJOR </vt:lpstr>
      <vt:lpstr>PowerPoint Presentation</vt:lpstr>
      <vt:lpstr>DE INCONSCIENTEMENTE INCOMPETENTE-Proceso de formación espiritual</vt:lpstr>
      <vt:lpstr>2. CONSCIENTEMENTE INCOMPETENTE </vt:lpstr>
      <vt:lpstr> </vt:lpstr>
      <vt:lpstr>3. CONSCIENTEMENTE COMPETENTE </vt:lpstr>
      <vt:lpstr>4. Inconscientemente Incompetente</vt:lpstr>
      <vt:lpstr>DEBES MORIR</vt:lpstr>
      <vt:lpstr>PowerPoint Presentation</vt:lpstr>
      <vt:lpstr>PowerPoint Presentation</vt:lpstr>
      <vt:lpstr>PowerPoint Presentation</vt:lpstr>
      <vt:lpstr>Dios Dirigiendo la Misión</vt:lpstr>
      <vt:lpstr> 3.2 EL LIDER DEBE PERFECCIONAR A LOS SANTOS PARA EL MINISTERIO  </vt:lpstr>
      <vt:lpstr>PowerPoint Presentation</vt:lpstr>
      <vt:lpstr>PowerPoint Presentation</vt:lpstr>
      <vt:lpstr>PowerPoint Presentation</vt:lpstr>
      <vt:lpstr>    Colosenses 2:7 arraigados y sobreedificados en él, y confirmados en la fe, así como habéis sido enseñados, abundando en acciones de gracias. </vt:lpstr>
      <vt:lpstr>PowerPoint Presentation</vt:lpstr>
      <vt:lpstr>PowerPoint Presentation</vt:lpstr>
      <vt:lpstr>PowerPoint Presentation</vt:lpstr>
      <vt:lpstr> EDIFCAR EN AMOR</vt:lpstr>
      <vt:lpstr>3.3 MENTORIA Y ASESORAMIENTO</vt:lpstr>
      <vt:lpstr>PASA LA ANTORCHA  </vt:lpstr>
      <vt:lpstr>Moisés y Josué </vt:lpstr>
      <vt:lpstr>Moisés y Josué </vt:lpstr>
      <vt:lpstr>Elias y Eliseo  </vt:lpstr>
      <vt:lpstr>Elias y Eliseo  </vt:lpstr>
      <vt:lpstr>PowerPoint Presentation</vt:lpstr>
      <vt:lpstr>Cristo y sus 12  </vt:lpstr>
      <vt:lpstr>  Pablo y Timoteo </vt:lpstr>
      <vt:lpstr>MENTOR Y ASESOR -Mentoría es una relación </vt:lpstr>
      <vt:lpstr>  LOS DISCIPULOS NECESITAN UN MODELO</vt:lpstr>
      <vt:lpstr>3.4 PLAN EXTRATEGICO DE MENTORIA </vt:lpstr>
      <vt:lpstr> Dios inicia las iglesias y nosotros hacemos discípulos obedientes    </vt:lpstr>
      <vt:lpstr>PowerPoint Presentation</vt:lpstr>
      <vt:lpstr>PowerPoint Presentation</vt:lpstr>
      <vt:lpstr>PowerPoint Presentation</vt:lpstr>
      <vt:lpstr> DE BUENO A MEJOR</vt:lpstr>
      <vt:lpstr>PowerPoint Presentation</vt:lpstr>
      <vt:lpstr>LA CONFIANZA PARA ACTUAR</vt:lpstr>
      <vt:lpstr>1. VISION  </vt:lpstr>
      <vt:lpstr>PowerPoint Presentation</vt:lpstr>
      <vt:lpstr>2.   EL ORIGEN DE UNA VISION—¿Cómo puede una iglesia activa aprender a soñar otra vez?    </vt:lpstr>
      <vt:lpstr>PowerPoint Presentation</vt:lpstr>
      <vt:lpstr>PowerPoint Presentation</vt:lpstr>
      <vt:lpstr>PowerPoint Presentation</vt:lpstr>
      <vt:lpstr>PowerPoint Presentation</vt:lpstr>
      <vt:lpstr>PowerPoint Presentation</vt:lpstr>
      <vt:lpstr>  4. LA JORNADA—tu oportunidad   </vt:lpstr>
      <vt:lpstr>PowerPoint Presentation</vt:lpstr>
      <vt:lpstr>PowerPoint Presentation</vt:lpstr>
      <vt:lpstr>5. NO HAY JORNADA SIN OBSTACULO  </vt:lpstr>
      <vt:lpstr>PowerPoint Presentation</vt:lpstr>
      <vt:lpstr>6. TU PLAN  </vt:lpstr>
      <vt:lpstr>PowerPoint Presentation</vt:lpstr>
      <vt:lpstr>7.  Nehemías, institucionaliza el cambio   </vt:lpstr>
      <vt:lpstr>PowerPoint Presentation</vt:lpstr>
      <vt:lpstr>PowerPoint Presentation</vt:lpstr>
      <vt:lpstr>PowerPoint Presentation</vt:lpstr>
      <vt:lpstr>PowerPoint Presentation</vt:lpstr>
      <vt:lpstr>PowerPoint Presentation</vt:lpstr>
      <vt:lpstr>PowerPoint Presentation</vt:lpstr>
    </vt:vector>
  </TitlesOfParts>
  <Company>HOCC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Formando Discípulos</dc:title>
  <dc:creator>lloya</dc:creator>
  <cp:lastModifiedBy>Lorena Loya</cp:lastModifiedBy>
  <cp:revision>192</cp:revision>
  <cp:lastPrinted>2018-05-01T17:32:47Z</cp:lastPrinted>
  <dcterms:created xsi:type="dcterms:W3CDTF">2013-02-05T21:21:59Z</dcterms:created>
  <dcterms:modified xsi:type="dcterms:W3CDTF">2018-05-28T15:29:53Z</dcterms:modified>
</cp:coreProperties>
</file>