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75" r:id="rId9"/>
    <p:sldId id="257" r:id="rId10"/>
    <p:sldId id="258" r:id="rId11"/>
    <p:sldId id="259" r:id="rId12"/>
    <p:sldId id="269" r:id="rId13"/>
    <p:sldId id="271" r:id="rId14"/>
    <p:sldId id="273" r:id="rId15"/>
    <p:sldId id="274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8480-15AC-406E-985B-88890FA9882A}" type="datetimeFigureOut">
              <a:rPr lang="es-MX" smtClean="0"/>
              <a:t>07/02/2019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0A6-4481-48B4-929F-9DF51953BB0E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49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8480-15AC-406E-985B-88890FA9882A}" type="datetimeFigureOut">
              <a:rPr lang="es-MX" smtClean="0"/>
              <a:t>07/02/2019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0A6-4481-48B4-929F-9DF51953B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084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8480-15AC-406E-985B-88890FA9882A}" type="datetimeFigureOut">
              <a:rPr lang="es-MX" smtClean="0"/>
              <a:t>07/02/2019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0A6-4481-48B4-929F-9DF51953B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55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8480-15AC-406E-985B-88890FA9882A}" type="datetimeFigureOut">
              <a:rPr lang="es-MX" smtClean="0"/>
              <a:t>07/02/2019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0A6-4481-48B4-929F-9DF51953BB0E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7427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8480-15AC-406E-985B-88890FA9882A}" type="datetimeFigureOut">
              <a:rPr lang="es-MX" smtClean="0"/>
              <a:t>07/02/2019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0A6-4481-48B4-929F-9DF51953B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357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8480-15AC-406E-985B-88890FA9882A}" type="datetimeFigureOut">
              <a:rPr lang="es-MX" smtClean="0"/>
              <a:t>07/02/2019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0A6-4481-48B4-929F-9DF51953BB0E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4721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8480-15AC-406E-985B-88890FA9882A}" type="datetimeFigureOut">
              <a:rPr lang="es-MX" smtClean="0"/>
              <a:t>07/02/2019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0A6-4481-48B4-929F-9DF51953B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3457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8480-15AC-406E-985B-88890FA9882A}" type="datetimeFigureOut">
              <a:rPr lang="es-MX" smtClean="0"/>
              <a:t>07/02/2019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0A6-4481-48B4-929F-9DF51953B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083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8480-15AC-406E-985B-88890FA9882A}" type="datetimeFigureOut">
              <a:rPr lang="es-MX" smtClean="0"/>
              <a:t>07/02/2019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0A6-4481-48B4-929F-9DF51953B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0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8480-15AC-406E-985B-88890FA9882A}" type="datetimeFigureOut">
              <a:rPr lang="es-MX" smtClean="0"/>
              <a:t>07/02/2019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0A6-4481-48B4-929F-9DF51953B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703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8480-15AC-406E-985B-88890FA9882A}" type="datetimeFigureOut">
              <a:rPr lang="es-MX" smtClean="0"/>
              <a:t>07/02/2019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0A6-4481-48B4-929F-9DF51953B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978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8480-15AC-406E-985B-88890FA9882A}" type="datetimeFigureOut">
              <a:rPr lang="es-MX" smtClean="0"/>
              <a:t>07/02/2019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0A6-4481-48B4-929F-9DF51953B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806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8480-15AC-406E-985B-88890FA9882A}" type="datetimeFigureOut">
              <a:rPr lang="es-MX" smtClean="0"/>
              <a:t>07/02/2019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0A6-4481-48B4-929F-9DF51953B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244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8480-15AC-406E-985B-88890FA9882A}" type="datetimeFigureOut">
              <a:rPr lang="es-MX" smtClean="0"/>
              <a:t>07/02/2019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0A6-4481-48B4-929F-9DF51953B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495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8480-15AC-406E-985B-88890FA9882A}" type="datetimeFigureOut">
              <a:rPr lang="es-MX" smtClean="0"/>
              <a:t>07/02/2019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0A6-4481-48B4-929F-9DF51953B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535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8480-15AC-406E-985B-88890FA9882A}" type="datetimeFigureOut">
              <a:rPr lang="es-MX" smtClean="0"/>
              <a:t>07/02/2019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0A6-4481-48B4-929F-9DF51953B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8480-15AC-406E-985B-88890FA9882A}" type="datetimeFigureOut">
              <a:rPr lang="es-MX" smtClean="0"/>
              <a:t>07/02/2019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0A6-4481-48B4-929F-9DF51953B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995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F128480-15AC-406E-985B-88890FA9882A}" type="datetimeFigureOut">
              <a:rPr lang="es-MX" smtClean="0"/>
              <a:t>07/02/2019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EF890A6-4481-48B4-929F-9DF51953B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124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.com/bible/nvi/1%20Cor%209.1?culture=es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biblia.com/bible/nvi/G%C3%A1l%201.1?culture=e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biblia.com/bible/nvi/Hech%2012.1-2?culture=es" TargetMode="External"/><Relationship Id="rId4" Type="http://schemas.openxmlformats.org/officeDocument/2006/relationships/hyperlink" Target="https://biblia.com/bible/nvi/Hech%2026.16-18?culture=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b="1" u="sng" dirty="0" smtClean="0">
                <a:solidFill>
                  <a:srgbClr val="002060"/>
                </a:solidFill>
                <a:latin typeface="+mn-lt"/>
              </a:rPr>
              <a:t>Derechos de un Apóstol / ministro</a:t>
            </a:r>
            <a:endParaRPr lang="es-MX" b="1" u="sng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00257" y="3879669"/>
            <a:ext cx="3459480" cy="2168434"/>
          </a:xfrm>
        </p:spPr>
        <p:txBody>
          <a:bodyPr/>
          <a:lstStyle/>
          <a:p>
            <a:r>
              <a:rPr lang="es-MX" b="1" u="sng" dirty="0" smtClean="0">
                <a:solidFill>
                  <a:srgbClr val="002060"/>
                </a:solidFill>
              </a:rPr>
              <a:t>Alumnos: </a:t>
            </a:r>
          </a:p>
          <a:p>
            <a:r>
              <a:rPr lang="es-MX" b="1" dirty="0" smtClean="0">
                <a:solidFill>
                  <a:srgbClr val="002060"/>
                </a:solidFill>
              </a:rPr>
              <a:t>Sergio Poot</a:t>
            </a:r>
          </a:p>
          <a:p>
            <a:r>
              <a:rPr lang="es-MX" b="1" dirty="0" smtClean="0">
                <a:solidFill>
                  <a:srgbClr val="002060"/>
                </a:solidFill>
              </a:rPr>
              <a:t>Hans Aguilar</a:t>
            </a:r>
          </a:p>
          <a:p>
            <a:r>
              <a:rPr lang="es-MX" b="1" dirty="0" smtClean="0">
                <a:solidFill>
                  <a:srgbClr val="002060"/>
                </a:solidFill>
              </a:rPr>
              <a:t>Yasnuary Albarrán</a:t>
            </a:r>
            <a:endParaRPr lang="es-MX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4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44500" y="139701"/>
            <a:ext cx="1043686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b="1" dirty="0" smtClean="0">
                <a:solidFill>
                  <a:srgbClr val="002060"/>
                </a:solidFill>
              </a:rPr>
              <a:t>Pablo no quiso ser tropiezo para nadie</a:t>
            </a:r>
          </a:p>
          <a:p>
            <a:pPr>
              <a:lnSpc>
                <a:spcPct val="150000"/>
              </a:lnSpc>
            </a:pPr>
            <a:r>
              <a:rPr lang="es-MX" sz="2400" b="1" dirty="0" smtClean="0">
                <a:solidFill>
                  <a:schemeClr val="bg1"/>
                </a:solidFill>
              </a:rPr>
              <a:t>1 Corintios 9.12</a:t>
            </a:r>
            <a:endParaRPr lang="es-MX" sz="24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2400" b="1" i="1" dirty="0" smtClean="0">
                <a:solidFill>
                  <a:srgbClr val="002060"/>
                </a:solidFill>
              </a:rPr>
              <a:t>“Si ustedes sostienen a otros que les predican, ¿no deberíamos tener nosotros aún mayor derecho a que nos sostengan? Pero nunca nos hemos valido de ese derecho. Preferiríamos soportar cualquier cosa antes que ser un obstáculo a la Buena Noticia acerca de Cristo.”</a:t>
            </a:r>
          </a:p>
          <a:p>
            <a:pPr algn="just">
              <a:lnSpc>
                <a:spcPct val="150000"/>
              </a:lnSpc>
            </a:pPr>
            <a:endParaRPr lang="es-MX" sz="2400" b="1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b="1" dirty="0" smtClean="0">
                <a:solidFill>
                  <a:srgbClr val="002060"/>
                </a:solidFill>
              </a:rPr>
              <a:t>Pablo no quería ser carga para nadie dentro de la Iglesia</a:t>
            </a:r>
          </a:p>
          <a:p>
            <a:pPr>
              <a:lnSpc>
                <a:spcPct val="150000"/>
              </a:lnSpc>
            </a:pPr>
            <a:r>
              <a:rPr lang="es-MX" sz="2400" b="1" dirty="0" smtClean="0">
                <a:solidFill>
                  <a:schemeClr val="bg1"/>
                </a:solidFill>
              </a:rPr>
              <a:t>1 Corintios 9.15. </a:t>
            </a:r>
            <a:r>
              <a:rPr lang="es-MX" sz="2400" b="1" dirty="0" smtClean="0">
                <a:solidFill>
                  <a:srgbClr val="002060"/>
                </a:solidFill>
              </a:rPr>
              <a:t>¡Nunca quise ser carga para nadie, ni quiero hacerlo!</a:t>
            </a:r>
            <a:endParaRPr lang="es-MX" sz="2400" b="1" dirty="0">
              <a:solidFill>
                <a:srgbClr val="002060"/>
              </a:solidFill>
            </a:endParaRPr>
          </a:p>
          <a:p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/>
          </a:p>
          <a:p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08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293222" y="365760"/>
            <a:ext cx="9548949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800" b="1" dirty="0" smtClean="0">
                <a:solidFill>
                  <a:schemeClr val="bg1"/>
                </a:solidFill>
              </a:rPr>
              <a:t>¿ Cual fue el motivo?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b="1" dirty="0" smtClean="0">
                <a:solidFill>
                  <a:srgbClr val="002060"/>
                </a:solidFill>
              </a:rPr>
              <a:t>Abstenerse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b="1" dirty="0" smtClean="0">
                <a:solidFill>
                  <a:srgbClr val="002060"/>
                </a:solidFill>
              </a:rPr>
              <a:t>El premio que le esperaba, </a:t>
            </a:r>
            <a:r>
              <a:rPr lang="es-MX" sz="2400" b="1" dirty="0" smtClean="0">
                <a:solidFill>
                  <a:srgbClr val="002060"/>
                </a:solidFill>
              </a:rPr>
              <a:t>él </a:t>
            </a:r>
            <a:r>
              <a:rPr lang="es-MX" sz="2400" b="1" dirty="0" smtClean="0">
                <a:solidFill>
                  <a:srgbClr val="002060"/>
                </a:solidFill>
              </a:rPr>
              <a:t>ya lo estaba ejerciendo</a:t>
            </a:r>
          </a:p>
          <a:p>
            <a:pPr>
              <a:lnSpc>
                <a:spcPct val="150000"/>
              </a:lnSpc>
            </a:pPr>
            <a:r>
              <a:rPr lang="es-MX" sz="2400" b="1" dirty="0" smtClean="0">
                <a:solidFill>
                  <a:srgbClr val="002060"/>
                </a:solidFill>
              </a:rPr>
              <a:t>1 Corintios 9.18</a:t>
            </a:r>
          </a:p>
          <a:p>
            <a:pPr>
              <a:lnSpc>
                <a:spcPct val="150000"/>
              </a:lnSpc>
            </a:pPr>
            <a:r>
              <a:rPr lang="es-MX" sz="2000" b="1" baseline="30000" dirty="0">
                <a:solidFill>
                  <a:schemeClr val="bg1"/>
                </a:solidFill>
              </a:rPr>
              <a:t>18 </a:t>
            </a:r>
            <a:r>
              <a:rPr lang="es-MX" sz="2000" dirty="0">
                <a:solidFill>
                  <a:schemeClr val="bg1"/>
                </a:solidFill>
              </a:rPr>
              <a:t>¿Cuál, pues, es mi galardón? Que predicando el evangelio, presente gratuitamente el evangelio de Cristo, para no abusar de mi derecho en el evangelio</a:t>
            </a:r>
            <a:r>
              <a:rPr lang="es-MX" sz="2000" dirty="0"/>
              <a:t>.</a:t>
            </a:r>
            <a:endParaRPr lang="es-MX" sz="2000" b="1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b="1" dirty="0" smtClean="0">
                <a:solidFill>
                  <a:srgbClr val="002060"/>
                </a:solidFill>
              </a:rPr>
              <a:t>Pablo se abstuvo de ejercer el ministerio de tal manera: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sz="2400" b="1" dirty="0" smtClean="0">
                <a:solidFill>
                  <a:srgbClr val="002060"/>
                </a:solidFill>
              </a:rPr>
              <a:t>Porque, su galardón seria una corona incorruptible</a:t>
            </a:r>
          </a:p>
          <a:p>
            <a:pPr>
              <a:lnSpc>
                <a:spcPct val="150000"/>
              </a:lnSpc>
            </a:pPr>
            <a:r>
              <a:rPr lang="es-MX" sz="2400" b="1" dirty="0" smtClean="0">
                <a:solidFill>
                  <a:srgbClr val="002060"/>
                </a:solidFill>
              </a:rPr>
              <a:t>1 Corintios 9.25 </a:t>
            </a:r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b="1" baseline="30000" dirty="0">
                <a:solidFill>
                  <a:schemeClr val="bg1"/>
                </a:solidFill>
              </a:rPr>
              <a:t>25 </a:t>
            </a:r>
            <a:r>
              <a:rPr lang="es-MX" dirty="0">
                <a:solidFill>
                  <a:schemeClr val="bg1"/>
                </a:solidFill>
              </a:rPr>
              <a:t>Todo aquel que lucha, de todo se abstiene; ellos, a la verdad, para recibir una corona corruptible, pero nosotros, una incorruptible.</a:t>
            </a:r>
            <a:endParaRPr lang="es-MX" dirty="0" smtClean="0">
              <a:solidFill>
                <a:schemeClr val="bg1"/>
              </a:solidFill>
            </a:endParaRP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464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67099" y="857795"/>
            <a:ext cx="102804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sz="3200" u="sng" dirty="0" smtClean="0">
                <a:solidFill>
                  <a:schemeClr val="accent1">
                    <a:lumMod val="75000"/>
                  </a:schemeClr>
                </a:solidFill>
                <a:latin typeface="Broadway" panose="04040905080B02020502" pitchFamily="82" charset="0"/>
              </a:rPr>
              <a:t>Deberes de un ministro</a:t>
            </a:r>
          </a:p>
          <a:p>
            <a:pPr>
              <a:lnSpc>
                <a:spcPct val="150000"/>
              </a:lnSpc>
            </a:pPr>
            <a:endParaRPr lang="es-MX" sz="1200" u="sng" dirty="0" smtClean="0">
              <a:solidFill>
                <a:schemeClr val="accent1">
                  <a:lumMod val="75000"/>
                </a:schemeClr>
              </a:solidFill>
              <a:latin typeface="Broadway" panose="04040905080B02020502" pitchFamily="82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MX" sz="3200" dirty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P</a:t>
            </a:r>
            <a:r>
              <a:rPr lang="es-MX" sz="3200" dirty="0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untualidad </a:t>
            </a:r>
            <a:r>
              <a:rPr lang="es-MX" sz="3200" dirty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en las actividades que se hacen en la </a:t>
            </a:r>
            <a:r>
              <a:rPr lang="es-MX" sz="3200" dirty="0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iglesia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MX" sz="3200" dirty="0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En </a:t>
            </a:r>
            <a:r>
              <a:rPr lang="es-MX" sz="3200" dirty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sus </a:t>
            </a:r>
            <a:r>
              <a:rPr lang="es-MX" sz="3200" dirty="0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obligaciones financieras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MX" sz="3200" dirty="0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En </a:t>
            </a:r>
            <a:r>
              <a:rPr lang="es-MX" sz="3200" dirty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su disposición de </a:t>
            </a:r>
            <a:r>
              <a:rPr lang="es-MX" sz="3200" dirty="0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servir</a:t>
            </a:r>
          </a:p>
          <a:p>
            <a:pPr>
              <a:lnSpc>
                <a:spcPct val="150000"/>
              </a:lnSpc>
            </a:pPr>
            <a:endParaRPr lang="es-MX" sz="3200" dirty="0" smtClean="0">
              <a:solidFill>
                <a:schemeClr val="bg1">
                  <a:lumMod val="20000"/>
                  <a:lumOff val="80000"/>
                </a:schemeClr>
              </a:solidFill>
              <a:latin typeface="Broadway" panose="04040905080B020205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608" t="-1238" r="21173" b="1238"/>
          <a:stretch/>
        </p:blipFill>
        <p:spPr>
          <a:xfrm>
            <a:off x="9483634" y="2942416"/>
            <a:ext cx="1645921" cy="210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848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79715" y="222067"/>
            <a:ext cx="1081604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es-MX" sz="2800" dirty="0" smtClean="0">
              <a:solidFill>
                <a:schemeClr val="bg2">
                  <a:lumMod val="75000"/>
                </a:schemeClr>
              </a:solidFill>
              <a:latin typeface="Broadway" panose="04040905080B02020502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dirty="0" smtClean="0">
                <a:solidFill>
                  <a:schemeClr val="bg2">
                    <a:lumMod val="75000"/>
                  </a:schemeClr>
                </a:solidFill>
                <a:latin typeface="Broadway" panose="04040905080B02020502" pitchFamily="82" charset="0"/>
              </a:rPr>
              <a:t>Ventajas</a:t>
            </a:r>
          </a:p>
          <a:p>
            <a:endParaRPr lang="es-MX" sz="2800" dirty="0" smtClean="0">
              <a:solidFill>
                <a:schemeClr val="accent6">
                  <a:lumMod val="50000"/>
                </a:schemeClr>
              </a:solidFill>
              <a:latin typeface="Broadway" panose="04040905080B020205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Predicar </a:t>
            </a:r>
            <a:r>
              <a:rPr lang="es-MX" sz="2800" dirty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el evangelio de </a:t>
            </a: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Cristo</a:t>
            </a:r>
          </a:p>
          <a:p>
            <a:endParaRPr lang="es-MX" sz="2800" dirty="0" smtClean="0">
              <a:solidFill>
                <a:schemeClr val="accent6">
                  <a:lumMod val="50000"/>
                </a:schemeClr>
              </a:solidFill>
              <a:latin typeface="Broadway" panose="04040905080B020205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E</a:t>
            </a: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l </a:t>
            </a:r>
            <a:r>
              <a:rPr lang="es-MX" sz="2800" dirty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tiempo que se puede trabajar con la propia y la preparación que se puede desarrollar a lo largo del ministerio. (esposa e hijos</a:t>
            </a: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)</a:t>
            </a:r>
          </a:p>
          <a:p>
            <a:endParaRPr lang="es-MX" sz="2800" dirty="0">
              <a:solidFill>
                <a:schemeClr val="accent6">
                  <a:lumMod val="50000"/>
                </a:schemeClr>
              </a:solidFill>
              <a:latin typeface="Broadway" panose="04040905080B020205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Disponibilidad </a:t>
            </a:r>
            <a:r>
              <a:rPr lang="es-MX" sz="2800" dirty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de tiempo </a:t>
            </a:r>
            <a:endParaRPr lang="es-MX" sz="2800" dirty="0" smtClean="0">
              <a:solidFill>
                <a:schemeClr val="accent6">
                  <a:lumMod val="50000"/>
                </a:schemeClr>
              </a:solidFill>
              <a:latin typeface="Broadway" panose="04040905080B02020502" pitchFamily="82" charset="0"/>
            </a:endParaRPr>
          </a:p>
          <a:p>
            <a:endParaRPr lang="es-MX" sz="2800" dirty="0" smtClean="0">
              <a:solidFill>
                <a:schemeClr val="accent6">
                  <a:lumMod val="50000"/>
                </a:schemeClr>
              </a:solidFill>
              <a:latin typeface="Broadway" panose="04040905080B020205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Mayor </a:t>
            </a:r>
            <a:r>
              <a:rPr lang="es-MX" sz="2800" dirty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tiempo con las escrituras. Para la formación espiritual del ministro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800" dirty="0">
              <a:solidFill>
                <a:schemeClr val="bg1">
                  <a:lumMod val="20000"/>
                  <a:lumOff val="80000"/>
                </a:schemeClr>
              </a:solidFill>
              <a:latin typeface="Broadway" panose="04040905080B02020502" pitchFamily="82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62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18903" y="731519"/>
            <a:ext cx="1060703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2">
                    <a:lumMod val="75000"/>
                  </a:schemeClr>
                </a:solidFill>
                <a:latin typeface="Broadway" panose="04040905080B02020502" pitchFamily="82" charset="0"/>
              </a:rPr>
              <a:t>Desventajas</a:t>
            </a:r>
          </a:p>
          <a:p>
            <a:endParaRPr lang="es-MX" sz="2800" dirty="0" smtClean="0">
              <a:solidFill>
                <a:schemeClr val="accent6">
                  <a:lumMod val="50000"/>
                </a:schemeClr>
              </a:solidFill>
              <a:latin typeface="Broadway" panose="04040905080B020205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Tiende </a:t>
            </a:r>
            <a:r>
              <a:rPr lang="es-MX" sz="2800" dirty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a ser un trabajo inestable en cuanto a garantías en los aspectos la ley </a:t>
            </a: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laboral</a:t>
            </a:r>
          </a:p>
          <a:p>
            <a:endParaRPr lang="es-MX" sz="2400" dirty="0">
              <a:solidFill>
                <a:schemeClr val="accent6">
                  <a:lumMod val="50000"/>
                </a:schemeClr>
              </a:solidFill>
              <a:latin typeface="Broadway" panose="04040905080B020205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Puede </a:t>
            </a:r>
            <a:r>
              <a:rPr lang="es-MX" sz="2800" dirty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llegar a ser causa de conflicto entre hermanos en la iglesia, en cuanto a la parte </a:t>
            </a: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económica</a:t>
            </a:r>
          </a:p>
          <a:p>
            <a:endParaRPr lang="es-MX" sz="2000" dirty="0">
              <a:solidFill>
                <a:schemeClr val="accent6">
                  <a:lumMod val="50000"/>
                </a:schemeClr>
              </a:solidFill>
              <a:latin typeface="Broadway" panose="04040905080B020205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No </a:t>
            </a:r>
            <a:r>
              <a:rPr lang="es-MX" sz="2800" dirty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existe la </a:t>
            </a: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jubilación</a:t>
            </a:r>
          </a:p>
          <a:p>
            <a:endParaRPr lang="es-MX" sz="2000" dirty="0">
              <a:solidFill>
                <a:schemeClr val="accent6">
                  <a:lumMod val="50000"/>
                </a:schemeClr>
              </a:solidFill>
              <a:latin typeface="Broadway" panose="04040905080B020205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Existen </a:t>
            </a:r>
            <a:r>
              <a:rPr lang="es-MX" sz="2800" dirty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casos donde la iglesia ve al predicador como el empleado personal de todos los miembros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850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36469" y="679268"/>
            <a:ext cx="1021515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3600" dirty="0" smtClean="0">
              <a:solidFill>
                <a:schemeClr val="bg2">
                  <a:lumMod val="75000"/>
                </a:schemeClr>
              </a:solidFill>
              <a:latin typeface="Broadway" panose="04040905080B02020502" pitchFamily="82" charset="0"/>
            </a:endParaRPr>
          </a:p>
          <a:p>
            <a:endParaRPr lang="es-MX" sz="3600" dirty="0" smtClean="0">
              <a:solidFill>
                <a:schemeClr val="bg2">
                  <a:lumMod val="75000"/>
                </a:schemeClr>
              </a:solidFill>
              <a:latin typeface="Broadway" panose="04040905080B02020502" pitchFamily="82" charset="0"/>
            </a:endParaRPr>
          </a:p>
          <a:p>
            <a:endParaRPr lang="es-MX" sz="3600" dirty="0">
              <a:solidFill>
                <a:schemeClr val="bg2">
                  <a:lumMod val="75000"/>
                </a:schemeClr>
              </a:solidFill>
              <a:latin typeface="Broadway" panose="04040905080B02020502" pitchFamily="82" charset="0"/>
            </a:endParaRPr>
          </a:p>
          <a:p>
            <a:pPr algn="ctr"/>
            <a:r>
              <a:rPr lang="es-MX" sz="9600" u="sng" dirty="0" smtClean="0">
                <a:solidFill>
                  <a:schemeClr val="bg2">
                    <a:lumMod val="75000"/>
                  </a:schemeClr>
                </a:solidFill>
                <a:latin typeface="Broadway" panose="04040905080B02020502" pitchFamily="82" charset="0"/>
              </a:rPr>
              <a:t>Fin</a:t>
            </a:r>
            <a:endParaRPr lang="es-MX" sz="9600" u="sng" dirty="0" smtClean="0">
              <a:solidFill>
                <a:schemeClr val="bg2">
                  <a:lumMod val="75000"/>
                </a:schemeClr>
              </a:solidFill>
              <a:latin typeface="Broadway" panose="04040905080B02020502" pitchFamily="82" charset="0"/>
            </a:endParaRPr>
          </a:p>
          <a:p>
            <a:endParaRPr lang="es-MX" sz="3600" dirty="0">
              <a:solidFill>
                <a:schemeClr val="bg2">
                  <a:lumMod val="75000"/>
                </a:schemeClr>
              </a:solidFill>
              <a:latin typeface="Broadway" panose="04040905080B02020502" pitchFamily="82" charset="0"/>
            </a:endParaRPr>
          </a:p>
          <a:p>
            <a:endParaRPr lang="es-MX" sz="3600" dirty="0" smtClean="0">
              <a:solidFill>
                <a:schemeClr val="bg2">
                  <a:lumMod val="75000"/>
                </a:schemeClr>
              </a:solidFill>
              <a:latin typeface="Broadway" panose="04040905080B02020502" pitchFamily="82" charset="0"/>
            </a:endParaRPr>
          </a:p>
          <a:p>
            <a:pPr algn="ctr"/>
            <a:r>
              <a:rPr lang="es-MX" sz="3600" dirty="0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Gracias por la atención prestada. </a:t>
            </a:r>
            <a:r>
              <a:rPr lang="es-MX" sz="3600" dirty="0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         Dios </a:t>
            </a:r>
            <a:r>
              <a:rPr lang="es-MX" sz="3600" dirty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t</a:t>
            </a:r>
            <a:r>
              <a:rPr lang="es-MX" sz="3600" dirty="0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e </a:t>
            </a:r>
            <a:r>
              <a:rPr lang="es-MX" sz="3600" dirty="0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bendiga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23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03917" y="0"/>
            <a:ext cx="8534400" cy="721825"/>
          </a:xfrm>
        </p:spPr>
        <p:txBody>
          <a:bodyPr/>
          <a:lstStyle/>
          <a:p>
            <a:r>
              <a:rPr lang="es-MX" dirty="0" smtClean="0"/>
              <a:t>conceptos</a:t>
            </a: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04683" y="721825"/>
            <a:ext cx="9179018" cy="6136175"/>
          </a:xfrm>
        </p:spPr>
        <p:txBody>
          <a:bodyPr>
            <a:normAutofit lnSpcReduction="10000"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MX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Apóstol: 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palabra 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apóstol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viene del griego ἀπ</a:t>
            </a:r>
            <a:r>
              <a:rPr lang="es-MX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όστολος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MX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apostolos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enviado), formado del prefijo ἀπό- (</a:t>
            </a:r>
            <a:r>
              <a:rPr lang="es-MX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aparte, fuera, lejos) y </a:t>
            </a:r>
            <a:r>
              <a:rPr lang="es-MX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στέλλω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MX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stello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yo envío, yo pongo).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lvl="0" indent="-28575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s-MX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Ministro: 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palabra latina </a:t>
            </a:r>
            <a:r>
              <a:rPr lang="es-MX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ministerium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equivale a servicio. Ministro es una persona que realiza un servicio, que asiste o ayuda a otro. En el AT se utiliza la palabra ministro para traducir </a:t>
            </a:r>
            <a:r>
              <a:rPr lang="es-MX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mesharet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refiriéndose a alguien que está al servicio de una persona importante, generalmente un gobernante o rey. Josué era “servidor” (</a:t>
            </a:r>
            <a:r>
              <a:rPr lang="es-MX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mesharet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de Moisés (</a:t>
            </a:r>
            <a:r>
              <a:rPr lang="es-MX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39:1), era un ministerio.</a:t>
            </a:r>
          </a:p>
          <a:p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En 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NT se traduce el término griego </a:t>
            </a:r>
            <a:r>
              <a:rPr lang="es-MX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diakonos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equivalente a sirviente, ayudante, servidor. </a:t>
            </a:r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Es 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palabra que aparece en Mat 20:26).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MX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Derecho: 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palabra derecho proviene del término latino </a:t>
            </a:r>
            <a:r>
              <a:rPr lang="es-MX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directum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significa “lo que está conforme a la regla”.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MX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</a:t>
            </a:r>
            <a:r>
              <a:rPr lang="es-MX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 </a:t>
            </a:r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 deber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procede del vocablo latino </a:t>
            </a:r>
            <a:r>
              <a:rPr lang="es-MX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debēre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El concepto alude a tener una determinada obligación</a:t>
            </a:r>
          </a:p>
          <a:p>
            <a:endParaRPr lang="es-MX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701" y="-1"/>
            <a:ext cx="2908299" cy="409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86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969894"/>
            <a:ext cx="9537700" cy="5460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solidFill>
                  <a:srgbClr val="2525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Antes </a:t>
            </a:r>
            <a:r>
              <a:rPr lang="es-MX" dirty="0">
                <a:solidFill>
                  <a:srgbClr val="2525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ver cuales son los derechos hagamos un repaso del llamamiento de </a:t>
            </a:r>
            <a:r>
              <a:rPr lang="es-MX" dirty="0" smtClean="0">
                <a:solidFill>
                  <a:srgbClr val="2525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Pablo </a:t>
            </a:r>
            <a:r>
              <a:rPr lang="es-MX" dirty="0">
                <a:solidFill>
                  <a:srgbClr val="2525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srgbClr val="2525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"¿Cuáles son los requisitos para el apostolado?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MX" i="1" dirty="0">
                <a:solidFill>
                  <a:schemeClr val="bg1"/>
                </a:solidFill>
              </a:rPr>
              <a:t>Un apóstol ("alguien enviado en una misión") es aquel a quien Dios ha enviado a hacer un encargo o que ha sido enviado con un mensaje</a:t>
            </a:r>
            <a:r>
              <a:rPr lang="es-MX" dirty="0" smtClean="0"/>
              <a:t>.</a:t>
            </a:r>
          </a:p>
          <a:p>
            <a:endParaRPr lang="es-MX" dirty="0" smtClean="0">
              <a:solidFill>
                <a:srgbClr val="25252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candidatos debían haber</a:t>
            </a: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con Jesús durante los tres años que Jesús estaba entre ellos.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decir, un apóstol tenía que ser un testigo ocular del bautismo de Jesús cuando el Padre celestial confirmó la persona y la obra de Jesús.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Necesitaba haber escuchado las enseñanzas de Jesús que cambiaban vidas y haber estado presente para ver Sus sanidades y otros milagros.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Necesitaba haber sido testigo del sacrificio de Jesús en la cruz y haber visto a Jesús, caminar, hablar y comer entre los discípulos después de Su resurrección.</a:t>
            </a:r>
          </a:p>
          <a:p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050" name="Picture 2" descr="Resultado de imagen para evangelio de cris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02" y="431800"/>
            <a:ext cx="2674198" cy="2674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4885764"/>
            <a:ext cx="3048000" cy="1972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13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7975" y="835998"/>
            <a:ext cx="118618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Acusación de Pablo a NO ser apóstol 1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9:1-3</a:t>
            </a:r>
          </a:p>
          <a:p>
            <a:pPr lvl="0">
              <a:lnSpc>
                <a:spcPct val="150000"/>
              </a:lnSpc>
            </a:pP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¿No soy apóstol? ¿No soy libre? ¿No he visto a Jesús el Señor nuestro? ¿No sois vosotros mi obra en el Señor?</a:t>
            </a:r>
          </a:p>
          <a:p>
            <a:pPr lvl="0">
              <a:lnSpc>
                <a:spcPct val="150000"/>
              </a:lnSpc>
            </a:pPr>
            <a:r>
              <a:rPr lang="es-MX" sz="16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s-MX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para otros no soy apóstol, para vosotros ciertamente lo soy; porque el sello de mi apostolado sois vosotros en el Señor.</a:t>
            </a:r>
          </a:p>
          <a:p>
            <a:pPr lvl="0">
              <a:lnSpc>
                <a:spcPct val="150000"/>
              </a:lnSpc>
            </a:pPr>
            <a:r>
              <a:rPr lang="es-MX" sz="16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s-MX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 los que me acusan, esta es mi defensa</a:t>
            </a:r>
            <a:r>
              <a:rPr lang="es-MX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50000"/>
              </a:lnSpc>
            </a:pPr>
            <a:endParaRPr lang="es-MX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Pablo </a:t>
            </a: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 afirmó estar incluido entre los doce originales, pero si reclamó el apostolado; los creyentes han reconocido que Jesús lo nombró como Su apóstol especial a los gentiles (</a:t>
            </a:r>
            <a:r>
              <a:rPr lang="es-MX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Gálatas 1:1</a:t>
            </a: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  <a:r>
              <a:rPr lang="es-MX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1 Corintios 9:1</a:t>
            </a: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  <a:r>
              <a:rPr lang="es-MX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Hechos 26:16-18</a:t>
            </a: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b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 evidencia bíblica para indicar que estos trece apóstoles fueron sustituidos cuando murieron. Ver </a:t>
            </a:r>
            <a:r>
              <a:rPr lang="es-MX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Hechos 12:1-2</a:t>
            </a: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 ejemplo. </a:t>
            </a:r>
          </a:p>
          <a:p>
            <a:pPr>
              <a:lnSpc>
                <a:spcPct val="150000"/>
              </a:lnSpc>
            </a:pP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 nombró a los apóstoles para hacer la obra fundadora de la </a:t>
            </a:r>
            <a:r>
              <a:rPr lang="es-MX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iglesia. Después </a:t>
            </a: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muerte de los apóstoles, otros oficios además del apostolado que no requerían una relación de primera mano con Jesús, continuarían con la obra.</a:t>
            </a:r>
          </a:p>
          <a:p>
            <a:endParaRPr lang="es-MX" sz="1600" dirty="0">
              <a:solidFill>
                <a:srgbClr val="000000"/>
              </a:solidFill>
              <a:effectLst/>
              <a:highlight>
                <a:srgbClr val="FFFF00"/>
              </a:highlight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4" descr="Imagen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8" name="Picture 6" descr="Resultado de imagen para apostol pabl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4450689"/>
            <a:ext cx="1574800" cy="2407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4877792"/>
            <a:ext cx="3148306" cy="1980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6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7200" y="93214"/>
            <a:ext cx="11455400" cy="4264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hemos dicho antes, después de los apóstoles otros iban a guiar a la iglesia después de que los apóstoles guiados por el </a:t>
            </a:r>
            <a:r>
              <a:rPr lang="es-MX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Espíritu 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 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pusieran el fundamento, estos serían como menciona  algunas de las cartas del mismo Pablo: ministros, diáconos, pastores, maestros , etc..</a:t>
            </a:r>
          </a:p>
          <a:p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Derechos de un 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apóstol 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ministro 1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9: 4-6</a:t>
            </a:r>
          </a:p>
          <a:p>
            <a:pPr lvl="0">
              <a:lnSpc>
                <a:spcPct val="150000"/>
              </a:lnSpc>
            </a:pPr>
            <a:r>
              <a:rPr lang="es-MX" sz="2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¿Acaso no tenemos derecho de comer y beber?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 saciado/ necesidades básicas.</a:t>
            </a:r>
            <a:endParaRPr lang="es-MX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s-MX" sz="2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¿No tenemos derecho de traer con nosotros una hermana por mujer como también los otros apóstoles, y los hermanos del Señor, y </a:t>
            </a:r>
            <a:r>
              <a:rPr lang="es-MX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Cefas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Casado/ tener familia.</a:t>
            </a:r>
            <a:endParaRPr lang="es-MX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s-MX" sz="2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¿O sólo yo y Bernabé no tenemos derecho de no trabajar?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Descansar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7" t="10445" r="8250" b="14221"/>
          <a:stretch/>
        </p:blipFill>
        <p:spPr bwMode="auto">
          <a:xfrm>
            <a:off x="8763000" y="3170654"/>
            <a:ext cx="3429000" cy="3496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famila de pedro apost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959883"/>
            <a:ext cx="2362200" cy="2861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36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300" y="232714"/>
            <a:ext cx="11201400" cy="4174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derecho de Pablo a recibir asistencia financiera se basa en tres razones: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 social disponía que aquellos que prestaban algún servicio, como soldados, campesinos, y pastores recibieran una remuneración (v.7).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de Moisés prescribía una justa recompensa para quienes prestaban un servicio, principio que se aplicaba a los animales que realizaban alguna faena, como el buey que trilla (v.8-13).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Señor mismo  ordeno sostener a los que anunciaban el evangelio (v.14</a:t>
            </a:r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</a:t>
            </a:r>
            <a:r>
              <a:rPr lang="es-MX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el apóstol Pablo no está declarando en el capítulo 9  otra cosa más que sus derechos por predicar, derecho que rehusó para no frenar la predicación del evangelio</a:t>
            </a:r>
            <a:r>
              <a:rPr lang="es-MX" b="1" i="1" dirty="0">
                <a:solidFill>
                  <a:schemeClr val="bg1"/>
                </a:solidFill>
              </a:rPr>
              <a:t>. </a:t>
            </a:r>
            <a:endParaRPr lang="es-MX" dirty="0">
              <a:solidFill>
                <a:schemeClr val="bg1"/>
              </a:solidFill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5" b="22985"/>
          <a:stretch/>
        </p:blipFill>
        <p:spPr bwMode="auto">
          <a:xfrm>
            <a:off x="1054100" y="3949700"/>
            <a:ext cx="2393099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buey que tri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78" y="4005262"/>
            <a:ext cx="4030171" cy="2708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49700"/>
            <a:ext cx="3810612" cy="2712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0021" y="77273"/>
            <a:ext cx="11112500" cy="671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Reflexión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Ahora bien, como ya vimos anteriormente, después de la muerte de los apóstoles, no se menciona que fueran sustituidos por otros apóstoles nuevos y que tuvieran los mismos dones que se les fueron entregados.</a:t>
            </a:r>
          </a:p>
          <a:p>
            <a:pPr>
              <a:lnSpc>
                <a:spcPct val="150000"/>
              </a:lnSpc>
            </a:pP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Entonces en la iglesia de hoy </a:t>
            </a: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tenemos apóstoles como los 12 seleccionados y Pablo, que tenían dones para realizar muchos milagros con un fin, pero </a:t>
            </a: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tenemos a hombres que realizan la función de un apóstol (ser enviados a predicar) , a estos hombres se les conoce como administradores, ministros, diáconos, pastores, evangelistas, </a:t>
            </a:r>
            <a:r>
              <a:rPr lang="es-MX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</a:p>
          <a:p>
            <a:pPr>
              <a:lnSpc>
                <a:spcPct val="150000"/>
              </a:lnSpc>
            </a:pP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enseña que todo aquel que predica del evangelio tiene derecho de vivir de él. V.14 (Mat.10:10),</a:t>
            </a:r>
          </a:p>
          <a:p>
            <a:pPr>
              <a:lnSpc>
                <a:spcPct val="150000"/>
              </a:lnSpc>
            </a:pP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está pasando con este mandamiento? Muchas iglesias no practican este mandamiento, hay muchas razones, quizá una de ellas es la dificultad económica  en cada país, otra seria el desconocimiento o la poca enseñanza en cuanto a este tema. Esta y otras dificultades hacen que ministros bien preparados  y que </a:t>
            </a:r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 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deseo de servir, pongan todo su tiempo y esfuerzo en conseguir un empleo secular para el sostenimiento de su familia y como resultado se frena el desarrollo y crecimiento exponencial de la iglesia.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07" t="11060" r="24683" b="139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50006" y="2448147"/>
            <a:ext cx="94659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FFFF00"/>
                </a:solidFill>
              </a:rPr>
              <a:t>Pastores, Maestros, Evangelistas,</a:t>
            </a:r>
          </a:p>
          <a:p>
            <a:pPr algn="ctr"/>
            <a:endParaRPr lang="es-MX" sz="4400" b="1" dirty="0">
              <a:solidFill>
                <a:srgbClr val="FFFF00"/>
              </a:solidFill>
            </a:endParaRPr>
          </a:p>
          <a:p>
            <a:pPr algn="ctr"/>
            <a:r>
              <a:rPr lang="es-MX" sz="4400" b="1" dirty="0" smtClean="0">
                <a:solidFill>
                  <a:srgbClr val="FFFF00"/>
                </a:solidFill>
              </a:rPr>
              <a:t> </a:t>
            </a:r>
            <a:r>
              <a:rPr lang="es-MX" sz="4400" b="1" dirty="0" err="1">
                <a:solidFill>
                  <a:srgbClr val="FFFF00"/>
                </a:solidFill>
              </a:rPr>
              <a:t>D</a:t>
            </a:r>
            <a:r>
              <a:rPr lang="es-MX" sz="4400" b="1" dirty="0" err="1" smtClean="0">
                <a:solidFill>
                  <a:srgbClr val="FFFF00"/>
                </a:solidFill>
              </a:rPr>
              <a:t>iaconos</a:t>
            </a:r>
            <a:r>
              <a:rPr lang="es-MX" sz="4400" b="1" dirty="0" smtClean="0">
                <a:solidFill>
                  <a:srgbClr val="FFFF00"/>
                </a:solidFill>
              </a:rPr>
              <a:t>, Ancianos, etc..</a:t>
            </a:r>
            <a:endParaRPr lang="es-MX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9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0"/>
            <a:ext cx="8534400" cy="1507067"/>
          </a:xfrm>
        </p:spPr>
        <p:txBody>
          <a:bodyPr/>
          <a:lstStyle/>
          <a:p>
            <a:pPr algn="ctr"/>
            <a:r>
              <a:rPr lang="es-MX" b="1" u="sng" dirty="0" smtClean="0">
                <a:solidFill>
                  <a:srgbClr val="002060"/>
                </a:solidFill>
              </a:rPr>
              <a:t>Derechos de un APÓSTOL /ministro</a:t>
            </a:r>
            <a:endParaRPr lang="es-MX" b="1" u="sng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7720" y="1319350"/>
            <a:ext cx="9635445" cy="52251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sz="2600" b="1" dirty="0" smtClean="0">
                <a:solidFill>
                  <a:srgbClr val="002060"/>
                </a:solidFill>
              </a:rPr>
              <a:t>¿Como vivió Pablo el ministerio en el área económica?</a:t>
            </a:r>
          </a:p>
          <a:p>
            <a:pPr marL="0" indent="0">
              <a:buNone/>
            </a:pPr>
            <a:endParaRPr lang="es-MX" sz="26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sz="2600" b="1" dirty="0" smtClean="0">
                <a:solidFill>
                  <a:srgbClr val="002060"/>
                </a:solidFill>
              </a:rPr>
              <a:t>Hechos 18.3. </a:t>
            </a:r>
            <a:r>
              <a:rPr lang="es-MX" sz="2600" b="1" dirty="0" smtClean="0">
                <a:solidFill>
                  <a:schemeClr val="bg1"/>
                </a:solidFill>
              </a:rPr>
              <a:t>Auto sostenible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600" b="1" dirty="0" smtClean="0">
                <a:solidFill>
                  <a:srgbClr val="002060"/>
                </a:solidFill>
              </a:rPr>
              <a:t>Hechos 20.34-35. </a:t>
            </a:r>
            <a:r>
              <a:rPr lang="es-MX" sz="2600" b="1" dirty="0">
                <a:solidFill>
                  <a:schemeClr val="bg1"/>
                </a:solidFill>
              </a:rPr>
              <a:t>C</a:t>
            </a:r>
            <a:r>
              <a:rPr lang="es-MX" sz="2600" b="1" dirty="0" smtClean="0">
                <a:solidFill>
                  <a:schemeClr val="bg1"/>
                </a:solidFill>
              </a:rPr>
              <a:t>on su ejemplo, enseñando a otros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600" b="1" dirty="0" smtClean="0">
                <a:solidFill>
                  <a:srgbClr val="002060"/>
                </a:solidFill>
              </a:rPr>
              <a:t>2 Tesalonicense 3.8. </a:t>
            </a:r>
            <a:r>
              <a:rPr lang="es-MX" sz="2600" b="1" dirty="0" smtClean="0">
                <a:solidFill>
                  <a:schemeClr val="bg1"/>
                </a:solidFill>
              </a:rPr>
              <a:t>No siendo gravoso a nadie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600" b="1" dirty="0" smtClean="0">
                <a:solidFill>
                  <a:srgbClr val="002060"/>
                </a:solidFill>
              </a:rPr>
              <a:t>Pablo lo que quiso con esto, fue mostrarse como ejemplo</a:t>
            </a:r>
          </a:p>
          <a:p>
            <a:pPr marL="0" indent="0">
              <a:buNone/>
            </a:pPr>
            <a:r>
              <a:rPr lang="es-MX" sz="2600" b="1" dirty="0" smtClean="0">
                <a:solidFill>
                  <a:srgbClr val="002060"/>
                </a:solidFill>
              </a:rPr>
              <a:t>2 Tesalonicense 3.7-10</a:t>
            </a:r>
          </a:p>
          <a:p>
            <a:r>
              <a:rPr lang="es-MX" sz="23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s-MX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 vosotros mismos sabéis de qué manera debéis imitarnos; pues nosotros no anduvimos desordenadamente entre vosotros,</a:t>
            </a:r>
          </a:p>
          <a:p>
            <a:r>
              <a:rPr lang="es-MX" sz="23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s-MX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comimos de balde el pan de nadie, sino que trabajamos con afán y fatiga día y noche, para no ser gravosos a ninguno de vosotros;</a:t>
            </a:r>
          </a:p>
          <a:p>
            <a:r>
              <a:rPr lang="es-MX" sz="23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s-MX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porque no tuviésemos derecho, sino por daros nosotros mismos un ejemplo para que nos imitaseis.</a:t>
            </a:r>
          </a:p>
          <a:p>
            <a:r>
              <a:rPr lang="es-MX" sz="23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s-MX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 también cuando estábamos con vosotros, os ordenábamos esto: Si alguno no quiere trabajar, tampoco coma.</a:t>
            </a:r>
          </a:p>
          <a:p>
            <a:pPr marL="0" indent="0">
              <a:buNone/>
            </a:pPr>
            <a:endParaRPr lang="es-MX" sz="2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1026" name="Picture 2" descr="Resultado de imagen para dinero rom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904" y="1086777"/>
            <a:ext cx="3744096" cy="2171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9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1746</TotalTime>
  <Words>883</Words>
  <Application>Microsoft Office PowerPoint</Application>
  <PresentationFormat>Panorámica</PresentationFormat>
  <Paragraphs>123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Broadway</vt:lpstr>
      <vt:lpstr>Calibri</vt:lpstr>
      <vt:lpstr>Century Gothic</vt:lpstr>
      <vt:lpstr>Times New Roman</vt:lpstr>
      <vt:lpstr>Verdana</vt:lpstr>
      <vt:lpstr>Wingdings</vt:lpstr>
      <vt:lpstr>Wingdings 3</vt:lpstr>
      <vt:lpstr>Sector</vt:lpstr>
      <vt:lpstr>Derechos de un Apóstol / ministro</vt:lpstr>
      <vt:lpstr>conceptos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Derechos de un APÓSTOL /ministro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sergio jesus poot huitz</cp:lastModifiedBy>
  <cp:revision>38</cp:revision>
  <dcterms:created xsi:type="dcterms:W3CDTF">2019-01-31T21:19:45Z</dcterms:created>
  <dcterms:modified xsi:type="dcterms:W3CDTF">2019-02-07T19:58:41Z</dcterms:modified>
</cp:coreProperties>
</file>