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72" r:id="rId2"/>
    <p:sldId id="373" r:id="rId3"/>
    <p:sldId id="376" r:id="rId4"/>
    <p:sldId id="387" r:id="rId5"/>
    <p:sldId id="380" r:id="rId6"/>
    <p:sldId id="382" r:id="rId7"/>
    <p:sldId id="384" r:id="rId8"/>
    <p:sldId id="385" r:id="rId9"/>
    <p:sldId id="388" r:id="rId10"/>
    <p:sldId id="386" r:id="rId11"/>
    <p:sldId id="389" r:id="rId12"/>
    <p:sldId id="391" r:id="rId13"/>
    <p:sldId id="392" r:id="rId14"/>
    <p:sldId id="394" r:id="rId15"/>
    <p:sldId id="395" r:id="rId16"/>
    <p:sldId id="398" r:id="rId17"/>
    <p:sldId id="397" r:id="rId18"/>
    <p:sldId id="399" r:id="rId19"/>
    <p:sldId id="400" r:id="rId20"/>
    <p:sldId id="404" r:id="rId21"/>
    <p:sldId id="403" r:id="rId22"/>
    <p:sldId id="406" r:id="rId23"/>
    <p:sldId id="409" r:id="rId24"/>
    <p:sldId id="410" r:id="rId25"/>
    <p:sldId id="411" r:id="rId26"/>
    <p:sldId id="413" r:id="rId27"/>
    <p:sldId id="415" r:id="rId28"/>
    <p:sldId id="416" r:id="rId29"/>
  </p:sldIdLst>
  <p:sldSz cx="12192000" cy="6858000"/>
  <p:notesSz cx="6858000" cy="9144000"/>
  <p:defaultTextStyle>
    <a:defPPr>
      <a:defRPr lang="es-N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C74D-C863-494E-999C-C4A5E56E84FD}" type="datetimeFigureOut">
              <a:rPr lang="es-NI" smtClean="0"/>
              <a:t>7/3/2019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EE6B-ED21-49ED-9BEE-6E8EB6D83F47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728853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C74D-C863-494E-999C-C4A5E56E84FD}" type="datetimeFigureOut">
              <a:rPr lang="es-NI" smtClean="0"/>
              <a:t>7/3/2019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EE6B-ED21-49ED-9BEE-6E8EB6D83F47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057652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C74D-C863-494E-999C-C4A5E56E84FD}" type="datetimeFigureOut">
              <a:rPr lang="es-NI" smtClean="0"/>
              <a:t>7/3/2019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EE6B-ED21-49ED-9BEE-6E8EB6D83F47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920948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C74D-C863-494E-999C-C4A5E56E84FD}" type="datetimeFigureOut">
              <a:rPr lang="es-NI" smtClean="0"/>
              <a:t>7/3/2019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EE6B-ED21-49ED-9BEE-6E8EB6D83F47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891365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C74D-C863-494E-999C-C4A5E56E84FD}" type="datetimeFigureOut">
              <a:rPr lang="es-NI" smtClean="0"/>
              <a:t>7/3/2019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EE6B-ED21-49ED-9BEE-6E8EB6D83F47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88055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C74D-C863-494E-999C-C4A5E56E84FD}" type="datetimeFigureOut">
              <a:rPr lang="es-NI" smtClean="0"/>
              <a:t>7/3/2019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EE6B-ED21-49ED-9BEE-6E8EB6D83F47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710226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C74D-C863-494E-999C-C4A5E56E84FD}" type="datetimeFigureOut">
              <a:rPr lang="es-NI" smtClean="0"/>
              <a:t>7/3/2019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EE6B-ED21-49ED-9BEE-6E8EB6D83F47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725775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C74D-C863-494E-999C-C4A5E56E84FD}" type="datetimeFigureOut">
              <a:rPr lang="es-NI" smtClean="0"/>
              <a:t>7/3/2019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EE6B-ED21-49ED-9BEE-6E8EB6D83F47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97675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C74D-C863-494E-999C-C4A5E56E84FD}" type="datetimeFigureOut">
              <a:rPr lang="es-NI" smtClean="0"/>
              <a:t>7/3/2019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EE6B-ED21-49ED-9BEE-6E8EB6D83F47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163862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C74D-C863-494E-999C-C4A5E56E84FD}" type="datetimeFigureOut">
              <a:rPr lang="es-NI" smtClean="0"/>
              <a:t>7/3/2019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EE6B-ED21-49ED-9BEE-6E8EB6D83F47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164032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C74D-C863-494E-999C-C4A5E56E84FD}" type="datetimeFigureOut">
              <a:rPr lang="es-NI" smtClean="0"/>
              <a:t>7/3/2019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EE6B-ED21-49ED-9BEE-6E8EB6D83F47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405658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C74D-C863-494E-999C-C4A5E56E84FD}" type="datetimeFigureOut">
              <a:rPr lang="es-NI" smtClean="0"/>
              <a:t>7/3/2019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EE6B-ED21-49ED-9BEE-6E8EB6D83F47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585766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C74D-C863-494E-999C-C4A5E56E84FD}" type="datetimeFigureOut">
              <a:rPr lang="es-NI" smtClean="0"/>
              <a:t>7/3/2019</a:t>
            </a:fld>
            <a:endParaRPr lang="es-N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EE6B-ED21-49ED-9BEE-6E8EB6D83F47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435094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C74D-C863-494E-999C-C4A5E56E84FD}" type="datetimeFigureOut">
              <a:rPr lang="es-NI" smtClean="0"/>
              <a:t>7/3/2019</a:t>
            </a:fld>
            <a:endParaRPr lang="es-N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EE6B-ED21-49ED-9BEE-6E8EB6D83F47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980148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C74D-C863-494E-999C-C4A5E56E84FD}" type="datetimeFigureOut">
              <a:rPr lang="es-NI" smtClean="0"/>
              <a:t>7/3/2019</a:t>
            </a:fld>
            <a:endParaRPr lang="es-N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EE6B-ED21-49ED-9BEE-6E8EB6D83F47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570251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C74D-C863-494E-999C-C4A5E56E84FD}" type="datetimeFigureOut">
              <a:rPr lang="es-NI" smtClean="0"/>
              <a:t>7/3/2019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EE6B-ED21-49ED-9BEE-6E8EB6D83F47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338708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19D9C74D-C863-494E-999C-C4A5E56E84FD}" type="datetimeFigureOut">
              <a:rPr lang="es-NI" smtClean="0"/>
              <a:t>7/3/2019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F4F3EE6B-ED21-49ED-9BEE-6E8EB6D83F47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485716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19D9C74D-C863-494E-999C-C4A5E56E84FD}" type="datetimeFigureOut">
              <a:rPr lang="es-NI" smtClean="0"/>
              <a:t>7/3/2019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F4F3EE6B-ED21-49ED-9BEE-6E8EB6D83F47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3145222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669A18-C491-4669-89B8-F2D0BDC4A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2765839"/>
            <a:ext cx="10353761" cy="1326321"/>
          </a:xfrm>
        </p:spPr>
        <p:txBody>
          <a:bodyPr/>
          <a:lstStyle/>
          <a:p>
            <a:r>
              <a:rPr lang="es-MX" dirty="0"/>
              <a:t>2 Corintios</a:t>
            </a:r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3718315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risantemos de colores">
            <a:extLst>
              <a:ext uri="{FF2B5EF4-FFF2-40B4-BE49-F238E27FC236}">
                <a16:creationId xmlns:a16="http://schemas.microsoft.com/office/drawing/2014/main" id="{968499FD-CDE4-402C-8DB2-5000708E5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967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para entrada triunfal de un general romano imagen">
            <a:extLst>
              <a:ext uri="{FF2B5EF4-FFF2-40B4-BE49-F238E27FC236}">
                <a16:creationId xmlns:a16="http://schemas.microsoft.com/office/drawing/2014/main" id="{E4E44A7F-B1E4-4704-8FF0-9042997C7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13" y="751647"/>
            <a:ext cx="11423373" cy="535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817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DDB560-744A-40A3-A080-E4E74E51B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2765839"/>
            <a:ext cx="10353761" cy="1326321"/>
          </a:xfrm>
        </p:spPr>
        <p:txBody>
          <a:bodyPr/>
          <a:lstStyle/>
          <a:p>
            <a:r>
              <a:rPr lang="es-MX" dirty="0" err="1"/>
              <a:t>Capitulos</a:t>
            </a:r>
            <a:r>
              <a:rPr lang="es-MX" dirty="0"/>
              <a:t> 3-4:6</a:t>
            </a:r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4069807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6AE9163-8AE7-4BE1-8938-CD1327F5D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7407" y="0"/>
            <a:ext cx="52261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511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n para moises frente al a gloria de Dios imagen">
            <a:extLst>
              <a:ext uri="{FF2B5EF4-FFF2-40B4-BE49-F238E27FC236}">
                <a16:creationId xmlns:a16="http://schemas.microsoft.com/office/drawing/2014/main" id="{F4EB9D4F-AB18-45A6-8F8C-944E42B1E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408" y="335792"/>
            <a:ext cx="8259183" cy="618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494CE3E-3174-49D5-B2F7-94441E64B2B5}"/>
              </a:ext>
            </a:extLst>
          </p:cNvPr>
          <p:cNvSpPr txBox="1"/>
          <p:nvPr/>
        </p:nvSpPr>
        <p:spPr>
          <a:xfrm>
            <a:off x="10588487" y="1524000"/>
            <a:ext cx="1139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dirty="0" err="1"/>
              <a:t>Éx</a:t>
            </a:r>
            <a:r>
              <a:rPr lang="es-NI" dirty="0"/>
              <a:t>. 33:18-20	</a:t>
            </a:r>
          </a:p>
        </p:txBody>
      </p:sp>
    </p:spTree>
    <p:extLst>
      <p:ext uri="{BB962C8B-B14F-4D97-AF65-F5344CB8AC3E}">
        <p14:creationId xmlns:p14="http://schemas.microsoft.com/office/powerpoint/2010/main" val="1066807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71D343-44E4-4F4B-9F17-38FF662E0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Un ministerio </a:t>
            </a:r>
            <a:r>
              <a:rPr lang="es-MX"/>
              <a:t>sin velo</a:t>
            </a:r>
            <a:br>
              <a:rPr lang="es-MX" dirty="0"/>
            </a:br>
            <a:r>
              <a:rPr lang="es-MX"/>
              <a:t>(3.12- 4-6)</a:t>
            </a:r>
            <a:endParaRPr lang="es-NI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3EDFFF-AA39-444E-AFAE-689A7AA9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4797892" cy="4291484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FFFF00"/>
                </a:solidFill>
                <a:effectLst/>
              </a:rPr>
              <a:t>ἔσοπτρον</a:t>
            </a:r>
            <a:r>
              <a:rPr lang="es-MX" dirty="0">
                <a:effectLst/>
              </a:rPr>
              <a:t> (Espejo) </a:t>
            </a:r>
          </a:p>
          <a:p>
            <a:r>
              <a:rPr lang="el-GR" dirty="0">
                <a:effectLst/>
              </a:rPr>
              <a:t>Μεταμορφόω</a:t>
            </a:r>
            <a:endParaRPr lang="es-MX" dirty="0">
              <a:effectLst/>
            </a:endParaRPr>
          </a:p>
        </p:txBody>
      </p:sp>
      <p:pic>
        <p:nvPicPr>
          <p:cNvPr id="6146" name="Picture 2" descr="Resultado de imagen para hombre en un espejo imagen">
            <a:extLst>
              <a:ext uri="{FF2B5EF4-FFF2-40B4-BE49-F238E27FC236}">
                <a16:creationId xmlns:a16="http://schemas.microsoft.com/office/drawing/2014/main" id="{E6E8E087-41EE-44DD-965C-B41EDC473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166" y="2096064"/>
            <a:ext cx="5412508" cy="388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378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D5B33B-7C40-4634-B3FD-7F604E411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110091"/>
            <a:ext cx="10353761" cy="1326321"/>
          </a:xfrm>
        </p:spPr>
        <p:txBody>
          <a:bodyPr/>
          <a:lstStyle/>
          <a:p>
            <a:r>
              <a:rPr lang="es-MX" dirty="0"/>
              <a:t>¿En que guardarías un tesoro?</a:t>
            </a:r>
            <a:endParaRPr lang="es-NI" dirty="0"/>
          </a:p>
        </p:txBody>
      </p:sp>
      <p:pic>
        <p:nvPicPr>
          <p:cNvPr id="1026" name="Picture 2" descr="Resultado de imagen para Caja fuerte imagen dorada">
            <a:extLst>
              <a:ext uri="{FF2B5EF4-FFF2-40B4-BE49-F238E27FC236}">
                <a16:creationId xmlns:a16="http://schemas.microsoft.com/office/drawing/2014/main" id="{A8FAE6DF-2717-4EB6-8669-FC74D63739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2" t="8679" r="9381" b="11180"/>
          <a:stretch/>
        </p:blipFill>
        <p:spPr bwMode="auto">
          <a:xfrm>
            <a:off x="740214" y="1101034"/>
            <a:ext cx="2639090" cy="266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para caja de joyas imagen">
            <a:extLst>
              <a:ext uri="{FF2B5EF4-FFF2-40B4-BE49-F238E27FC236}">
                <a16:creationId xmlns:a16="http://schemas.microsoft.com/office/drawing/2014/main" id="{CD290E8E-52B3-43E5-984F-733028AFB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979" y="4078029"/>
            <a:ext cx="2669880" cy="266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para vasija de barro sucia imagen">
            <a:extLst>
              <a:ext uri="{FF2B5EF4-FFF2-40B4-BE49-F238E27FC236}">
                <a16:creationId xmlns:a16="http://schemas.microsoft.com/office/drawing/2014/main" id="{8FF7BFAC-BE13-4E61-9A5A-715439F96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725" y="2056203"/>
            <a:ext cx="3028836" cy="404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A72E72D-D9EE-40FD-B196-AE849B4D89E5}"/>
              </a:ext>
            </a:extLst>
          </p:cNvPr>
          <p:cNvSpPr txBox="1"/>
          <p:nvPr/>
        </p:nvSpPr>
        <p:spPr>
          <a:xfrm>
            <a:off x="5650725" y="1561641"/>
            <a:ext cx="2817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FFFF00"/>
                </a:solidFill>
              </a:rPr>
              <a:t>Tesoro en vaso de barro</a:t>
            </a:r>
            <a:endParaRPr lang="es-NI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55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326439-098A-4A19-AFE1-94F75C01E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Tesoro en vaso de barro</a:t>
            </a:r>
            <a:br>
              <a:rPr lang="es-NI" dirty="0"/>
            </a:br>
            <a:endParaRPr lang="es-NI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E41D96-C8B1-4AA2-B63A-F225ACFA1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4344493"/>
          </a:xfrm>
        </p:spPr>
        <p:txBody>
          <a:bodyPr/>
          <a:lstStyle/>
          <a:p>
            <a:r>
              <a:rPr lang="es-MX" dirty="0">
                <a:solidFill>
                  <a:srgbClr val="FFFF00"/>
                </a:solidFill>
                <a:effectLst/>
              </a:rPr>
              <a:t>V. 10 llevando</a:t>
            </a:r>
            <a:r>
              <a:rPr lang="es-MX" dirty="0">
                <a:effectLst/>
              </a:rPr>
              <a:t> en el cuerpo siempre por todas partes la </a:t>
            </a:r>
            <a:r>
              <a:rPr lang="es-MX" dirty="0">
                <a:solidFill>
                  <a:srgbClr val="FFFF00"/>
                </a:solidFill>
                <a:effectLst/>
              </a:rPr>
              <a:t>muerte</a:t>
            </a:r>
            <a:r>
              <a:rPr lang="es-MX" dirty="0">
                <a:effectLst/>
              </a:rPr>
              <a:t> de Jesús… v.11 </a:t>
            </a:r>
            <a:r>
              <a:rPr lang="es-NI" dirty="0">
                <a:effectLst/>
              </a:rPr>
              <a:t>siempre estamos entregados a </a:t>
            </a:r>
            <a:r>
              <a:rPr lang="es-NI" dirty="0">
                <a:solidFill>
                  <a:srgbClr val="FFFF00"/>
                </a:solidFill>
                <a:effectLst/>
              </a:rPr>
              <a:t>muerte</a:t>
            </a:r>
            <a:r>
              <a:rPr lang="es-NI" dirty="0">
                <a:effectLst/>
              </a:rPr>
              <a:t> por causa de Jesús… v.12</a:t>
            </a:r>
            <a:r>
              <a:rPr lang="es-MX" dirty="0">
                <a:effectLst/>
              </a:rPr>
              <a:t> De manera que la </a:t>
            </a:r>
            <a:r>
              <a:rPr lang="es-MX" dirty="0">
                <a:solidFill>
                  <a:srgbClr val="FFFF00"/>
                </a:solidFill>
                <a:effectLst/>
              </a:rPr>
              <a:t>muerte</a:t>
            </a:r>
            <a:r>
              <a:rPr lang="es-MX" dirty="0">
                <a:effectLst/>
              </a:rPr>
              <a:t> actúa en nosotros</a:t>
            </a:r>
          </a:p>
          <a:p>
            <a:endParaRPr lang="es-MX" dirty="0">
              <a:effectLst/>
            </a:endParaRPr>
          </a:p>
          <a:p>
            <a:r>
              <a:rPr lang="es-MX" b="1" dirty="0">
                <a:solidFill>
                  <a:srgbClr val="FFFF00"/>
                </a:solidFill>
                <a:effectLst/>
              </a:rPr>
              <a:t>Dos palabras:</a:t>
            </a:r>
          </a:p>
          <a:p>
            <a:r>
              <a:rPr lang="es-NI" i="1" dirty="0">
                <a:solidFill>
                  <a:schemeClr val="accent6"/>
                </a:solidFill>
              </a:rPr>
              <a:t>1-Nekrosis V.10  </a:t>
            </a:r>
          </a:p>
          <a:p>
            <a:r>
              <a:rPr lang="es-NI" i="1" dirty="0">
                <a:solidFill>
                  <a:schemeClr val="accent6"/>
                </a:solidFill>
              </a:rPr>
              <a:t>2- </a:t>
            </a:r>
            <a:r>
              <a:rPr lang="es-NI" i="1" dirty="0" err="1">
                <a:solidFill>
                  <a:schemeClr val="accent6"/>
                </a:solidFill>
              </a:rPr>
              <a:t>Thanatos</a:t>
            </a:r>
            <a:r>
              <a:rPr lang="es-NI" i="1" dirty="0">
                <a:solidFill>
                  <a:schemeClr val="accent6"/>
                </a:solidFill>
              </a:rPr>
              <a:t>  </a:t>
            </a:r>
            <a:r>
              <a:rPr lang="es-NI" i="1" dirty="0"/>
              <a:t>V. 11,12 </a:t>
            </a:r>
          </a:p>
          <a:p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4145705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13EF52-CACC-452E-BCB7-F0B8DBB33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0DEC78-A4DB-4EAA-A50E-B348B17F1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424006"/>
          </a:xfrm>
        </p:spPr>
        <p:txBody>
          <a:bodyPr>
            <a:normAutofit/>
          </a:bodyPr>
          <a:lstStyle/>
          <a:p>
            <a:r>
              <a:rPr lang="es-MX" dirty="0">
                <a:solidFill>
                  <a:srgbClr val="FFFF00"/>
                </a:solidFill>
              </a:rPr>
              <a:t>Pensamientos filosófico griego:</a:t>
            </a:r>
          </a:p>
          <a:p>
            <a:r>
              <a:rPr lang="es-MX" dirty="0">
                <a:solidFill>
                  <a:srgbClr val="FFFF00"/>
                </a:solidFill>
              </a:rPr>
              <a:t>Estoicos: </a:t>
            </a:r>
          </a:p>
          <a:p>
            <a:r>
              <a:rPr lang="es-MX" dirty="0">
                <a:solidFill>
                  <a:srgbClr val="FFFF00"/>
                </a:solidFill>
              </a:rPr>
              <a:t>Platonismo: </a:t>
            </a:r>
          </a:p>
          <a:p>
            <a:r>
              <a:rPr lang="es-MX" dirty="0"/>
              <a:t>Hechos 17:18,32</a:t>
            </a:r>
          </a:p>
          <a:p>
            <a:endParaRPr lang="es-MX" dirty="0"/>
          </a:p>
          <a:p>
            <a:r>
              <a:rPr lang="es-MX" dirty="0"/>
              <a:t>V.16 </a:t>
            </a:r>
            <a:r>
              <a:rPr lang="es-MX" dirty="0">
                <a:solidFill>
                  <a:srgbClr val="FFFF00"/>
                </a:solidFill>
              </a:rPr>
              <a:t>No desmayamos  </a:t>
            </a:r>
            <a:r>
              <a:rPr lang="es-MX" dirty="0"/>
              <a:t>No hay nada peor que un pesimista hablando de animo. </a:t>
            </a:r>
          </a:p>
          <a:p>
            <a:r>
              <a:rPr lang="es-MX" dirty="0">
                <a:solidFill>
                  <a:srgbClr val="FFFF00"/>
                </a:solidFill>
              </a:rPr>
              <a:t>Hombre exterior – hombre interior</a:t>
            </a:r>
          </a:p>
          <a:p>
            <a:endParaRPr lang="es-MX" dirty="0"/>
          </a:p>
          <a:p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1571424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979D09-A368-470A-9D8A-3A791FD31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Cap. 5</a:t>
            </a:r>
            <a:br>
              <a:rPr lang="es-MX" dirty="0"/>
            </a:br>
            <a:r>
              <a:rPr lang="es-MX" dirty="0"/>
              <a:t>Casa celestial</a:t>
            </a:r>
            <a:endParaRPr lang="es-NI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73A9E9-D7A8-40D0-96BB-64AD0FC9D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4370997"/>
          </a:xfrm>
        </p:spPr>
        <p:txBody>
          <a:bodyPr>
            <a:normAutofit/>
          </a:bodyPr>
          <a:lstStyle/>
          <a:p>
            <a:r>
              <a:rPr lang="es-MX" sz="3600" dirty="0">
                <a:solidFill>
                  <a:srgbClr val="FFFF00"/>
                </a:solidFill>
              </a:rPr>
              <a:t>Tienda: </a:t>
            </a:r>
            <a:r>
              <a:rPr lang="es-MX" sz="2800" dirty="0"/>
              <a:t>Metáfora usada por los filósofos para referirse al cuerpo </a:t>
            </a:r>
          </a:p>
          <a:p>
            <a:r>
              <a:rPr lang="es-MX" sz="2800" dirty="0"/>
              <a:t>Revestir</a:t>
            </a:r>
          </a:p>
          <a:p>
            <a:r>
              <a:rPr lang="es-MX" sz="2800" dirty="0"/>
              <a:t>Vestido</a:t>
            </a:r>
          </a:p>
          <a:p>
            <a:r>
              <a:rPr lang="es-MX" sz="2800" dirty="0"/>
              <a:t>Desnudo</a:t>
            </a:r>
          </a:p>
          <a:p>
            <a:endParaRPr lang="es-NI" sz="2800" dirty="0"/>
          </a:p>
        </p:txBody>
      </p:sp>
    </p:spTree>
    <p:extLst>
      <p:ext uri="{BB962C8B-B14F-4D97-AF65-F5344CB8AC3E}">
        <p14:creationId xmlns:p14="http://schemas.microsoft.com/office/powerpoint/2010/main" val="3659972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9AA83A-21EF-4B5C-907A-8ECE5316A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Introducción</a:t>
            </a:r>
            <a:endParaRPr lang="es-NI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944F5F6-D6B2-4C11-B7FC-688AD0077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4397501"/>
          </a:xfrm>
        </p:spPr>
        <p:txBody>
          <a:bodyPr/>
          <a:lstStyle/>
          <a:p>
            <a:pPr marL="0" indent="0">
              <a:buNone/>
            </a:pPr>
            <a:endParaRPr lang="es-NI" dirty="0"/>
          </a:p>
          <a:p>
            <a:r>
              <a:rPr lang="es-NI" dirty="0"/>
              <a:t>1- La carta es un solo cuerpo que cambia de tono debido al carácter apasionado del apóstol.</a:t>
            </a:r>
          </a:p>
          <a:p>
            <a:endParaRPr lang="es-NI" dirty="0"/>
          </a:p>
          <a:p>
            <a:r>
              <a:rPr lang="es-NI" dirty="0"/>
              <a:t>2- Es una colección de varios fragmentos. Esto debido al brusco cambio de tono y temática.</a:t>
            </a:r>
          </a:p>
          <a:p>
            <a:pPr marL="457200" lvl="1" indent="0">
              <a:buNone/>
            </a:pPr>
            <a:r>
              <a:rPr lang="es-NI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53688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reconciliacion imagen">
            <a:extLst>
              <a:ext uri="{FF2B5EF4-FFF2-40B4-BE49-F238E27FC236}">
                <a16:creationId xmlns:a16="http://schemas.microsoft.com/office/drawing/2014/main" id="{5B08D8B1-6A43-409F-A788-9F429D1A7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18" y="264840"/>
            <a:ext cx="9985513" cy="632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40D0095-445D-41BD-95F4-E5EE13D7DCA3}"/>
              </a:ext>
            </a:extLst>
          </p:cNvPr>
          <p:cNvSpPr txBox="1"/>
          <p:nvPr/>
        </p:nvSpPr>
        <p:spPr>
          <a:xfrm>
            <a:off x="624152" y="406765"/>
            <a:ext cx="109330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dirty="0">
                <a:solidFill>
                  <a:srgbClr val="FFFF00"/>
                </a:solidFill>
              </a:rPr>
              <a:t>Ministerio de reconciliación</a:t>
            </a:r>
            <a:endParaRPr lang="es-NI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177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8114C0-8004-48E8-98CB-41C43060E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78296"/>
            <a:ext cx="10353761" cy="1326321"/>
          </a:xfrm>
        </p:spPr>
        <p:txBody>
          <a:bodyPr/>
          <a:lstStyle/>
          <a:p>
            <a:r>
              <a:rPr lang="es-MX" dirty="0"/>
              <a:t>Ministerio de reconciliación</a:t>
            </a:r>
            <a:br>
              <a:rPr lang="es-MX" dirty="0"/>
            </a:br>
            <a:r>
              <a:rPr lang="es-MX" dirty="0"/>
              <a:t>5:11-6:13	</a:t>
            </a:r>
            <a:endParaRPr lang="es-NI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674D2D-3E5B-4F3C-986F-10708CDCC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364975"/>
            <a:ext cx="10353762" cy="5314122"/>
          </a:xfrm>
        </p:spPr>
        <p:txBody>
          <a:bodyPr>
            <a:normAutofit/>
          </a:bodyPr>
          <a:lstStyle/>
          <a:p>
            <a:r>
              <a:rPr lang="es-MX" dirty="0"/>
              <a:t>¿Qué es reconciliación?</a:t>
            </a:r>
          </a:p>
          <a:p>
            <a:pPr marL="0" indent="0">
              <a:buNone/>
            </a:pPr>
            <a:r>
              <a:rPr lang="es-MX" dirty="0"/>
              <a:t>Paz con Dios. </a:t>
            </a:r>
          </a:p>
          <a:p>
            <a:pPr marL="0" indent="0">
              <a:buNone/>
            </a:pPr>
            <a:endParaRPr lang="es-MX" dirty="0"/>
          </a:p>
          <a:p>
            <a:r>
              <a:rPr lang="es-MX" dirty="0"/>
              <a:t>5:16, 17,18,19 </a:t>
            </a:r>
            <a:r>
              <a:rPr lang="es-MX" dirty="0">
                <a:solidFill>
                  <a:srgbClr val="FFFF00"/>
                </a:solidFill>
              </a:rPr>
              <a:t>Para vivir reconciliado, Dios demanda una nueva vida. </a:t>
            </a:r>
          </a:p>
          <a:p>
            <a:r>
              <a:rPr lang="es-MX" dirty="0"/>
              <a:t>V.18 </a:t>
            </a:r>
            <a:r>
              <a:rPr lang="es-MX" dirty="0">
                <a:solidFill>
                  <a:srgbClr val="FFFF00"/>
                </a:solidFill>
              </a:rPr>
              <a:t>¿Es el hombre quien reconcilia con Dios? </a:t>
            </a:r>
          </a:p>
          <a:p>
            <a:r>
              <a:rPr lang="es-MX" dirty="0"/>
              <a:t>V.19 </a:t>
            </a:r>
            <a:r>
              <a:rPr lang="es-MX" dirty="0">
                <a:solidFill>
                  <a:srgbClr val="FFFF00"/>
                </a:solidFill>
              </a:rPr>
              <a:t>Dios estaba en Cristo reconciliando…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87087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D481FB-7111-48CE-BA6B-73F7F05B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Al que no conoció pecado, lo hizo pecado v.21</a:t>
            </a:r>
            <a:br>
              <a:rPr lang="es-MX" b="1" dirty="0">
                <a:effectLst/>
              </a:rPr>
            </a:br>
            <a:endParaRPr lang="es-NI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4DF5E1-593A-4D98-A0B4-B55BD0408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4530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b="1" dirty="0">
                <a:effectLst/>
              </a:rPr>
              <a:t>21. </a:t>
            </a:r>
            <a:r>
              <a:rPr lang="es-MX" dirty="0">
                <a:effectLst/>
              </a:rPr>
              <a:t>Porque a él que no conoció pecado, </a:t>
            </a:r>
            <a:r>
              <a:rPr lang="es-MX" dirty="0">
                <a:solidFill>
                  <a:srgbClr val="FFFF00"/>
                </a:solidFill>
                <a:effectLst/>
              </a:rPr>
              <a:t>hizo pecado por nosotros</a:t>
            </a:r>
            <a:r>
              <a:rPr lang="es-MX" dirty="0">
                <a:effectLst/>
              </a:rPr>
              <a:t>, para que nosotros fuésemos hechos justicia de Dios en él. (Reina Valera 1865)</a:t>
            </a:r>
          </a:p>
          <a:p>
            <a:endParaRPr lang="es-MX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117757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659590-C66E-41D8-A763-CAB24600F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454" y="691333"/>
            <a:ext cx="10589092" cy="4609536"/>
          </a:xfrm>
        </p:spPr>
        <p:txBody>
          <a:bodyPr/>
          <a:lstStyle/>
          <a:p>
            <a:pPr marL="0" indent="0">
              <a:buNone/>
            </a:pPr>
            <a:r>
              <a:rPr lang="es-MX" sz="3600" dirty="0"/>
              <a:t>Los cap. 5 y 6  es una serie de exhortaciones que involucran 3 imágenes:</a:t>
            </a:r>
          </a:p>
          <a:p>
            <a:endParaRPr lang="es-MX" sz="3600" dirty="0"/>
          </a:p>
          <a:p>
            <a:endParaRPr lang="es-MX" dirty="0"/>
          </a:p>
          <a:p>
            <a:r>
              <a:rPr lang="es-MX" dirty="0"/>
              <a:t>1-  Embajadores 5.20</a:t>
            </a:r>
            <a:endParaRPr lang="es-MX" dirty="0">
              <a:solidFill>
                <a:srgbClr val="FFFF00"/>
              </a:solidFill>
            </a:endParaRPr>
          </a:p>
          <a:p>
            <a:r>
              <a:rPr lang="es-MX" dirty="0"/>
              <a:t>2- Colaboradores 6.1</a:t>
            </a:r>
            <a:endParaRPr lang="es-MX" dirty="0">
              <a:solidFill>
                <a:srgbClr val="FFFF00"/>
              </a:solidFill>
            </a:endParaRPr>
          </a:p>
          <a:p>
            <a:r>
              <a:rPr lang="es-MX" dirty="0"/>
              <a:t>3- Ministros 6.4 – 7:1</a:t>
            </a:r>
            <a:endParaRPr lang="es-MX" dirty="0">
              <a:solidFill>
                <a:srgbClr val="FFFF00"/>
              </a:solidFill>
            </a:endParaRPr>
          </a:p>
          <a:p>
            <a:pPr lvl="1"/>
            <a:endParaRPr lang="es-NI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3072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E069FF-F1FF-4485-B769-AEC595950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La llegada de Tito</a:t>
            </a:r>
            <a:endParaRPr lang="es-NI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D3A73F-5EFD-4DC7-A9CA-129904823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152336"/>
          </a:xfrm>
        </p:spPr>
        <p:txBody>
          <a:bodyPr/>
          <a:lstStyle/>
          <a:p>
            <a:r>
              <a:rPr lang="es-NI" dirty="0"/>
              <a:t>2:-1-11; 2:14-7:4;  </a:t>
            </a:r>
            <a:endParaRPr lang="es-MX" dirty="0">
              <a:solidFill>
                <a:srgbClr val="FFFF00"/>
              </a:solidFill>
            </a:endParaRPr>
          </a:p>
          <a:p>
            <a:r>
              <a:rPr lang="es-MX" dirty="0">
                <a:solidFill>
                  <a:srgbClr val="FFFF00"/>
                </a:solidFill>
              </a:rPr>
              <a:t>Buenas noticias!  </a:t>
            </a:r>
          </a:p>
          <a:p>
            <a:endParaRPr lang="es-MX" dirty="0"/>
          </a:p>
          <a:p>
            <a:r>
              <a:rPr lang="es-NI" dirty="0"/>
              <a:t>La tristeza de Dios que produce arrepentimiento. (8-11)</a:t>
            </a:r>
          </a:p>
          <a:p>
            <a:endParaRPr lang="es-NI" dirty="0"/>
          </a:p>
          <a:p>
            <a:r>
              <a:rPr lang="es-NI" dirty="0"/>
              <a:t>Pablo se siente orgulloso de los corintios (13-16)</a:t>
            </a:r>
          </a:p>
        </p:txBody>
      </p:sp>
    </p:spTree>
    <p:extLst>
      <p:ext uri="{BB962C8B-B14F-4D97-AF65-F5344CB8AC3E}">
        <p14:creationId xmlns:p14="http://schemas.microsoft.com/office/powerpoint/2010/main" val="21077355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6757E22-6CE6-417D-BAC4-D64E2F44E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Corinto</a:t>
            </a:r>
            <a:br>
              <a:rPr lang="es-MX" dirty="0"/>
            </a:br>
            <a:r>
              <a:rPr lang="es-MX" dirty="0"/>
              <a:t>cap.8</a:t>
            </a:r>
            <a:endParaRPr lang="es-NI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8BDAED-2062-4750-B17B-54C70CFD4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4251727"/>
          </a:xfrm>
        </p:spPr>
        <p:txBody>
          <a:bodyPr/>
          <a:lstStyle/>
          <a:p>
            <a:r>
              <a:rPr lang="es-MX" dirty="0"/>
              <a:t>Macedonia como ejemplo</a:t>
            </a:r>
          </a:p>
          <a:p>
            <a:endParaRPr lang="es-MX" dirty="0"/>
          </a:p>
          <a:p>
            <a:r>
              <a:rPr lang="es-MX" dirty="0"/>
              <a:t>El año pasado ustedes </a:t>
            </a:r>
            <a:r>
              <a:rPr lang="es-MX" dirty="0">
                <a:solidFill>
                  <a:srgbClr val="FFFF00"/>
                </a:solidFill>
              </a:rPr>
              <a:t>fueron los primeros</a:t>
            </a:r>
          </a:p>
          <a:p>
            <a:pPr lvl="1"/>
            <a:endParaRPr lang="es-MX" dirty="0">
              <a:solidFill>
                <a:srgbClr val="FFFF00"/>
              </a:solidFill>
            </a:endParaRPr>
          </a:p>
          <a:p>
            <a:r>
              <a:rPr lang="es-MX" dirty="0"/>
              <a:t>Tito un ministro de confianza </a:t>
            </a:r>
            <a:r>
              <a:rPr lang="es-MX" dirty="0">
                <a:solidFill>
                  <a:srgbClr val="FFFF00"/>
                </a:solidFill>
              </a:rPr>
              <a:t>(16-24)</a:t>
            </a:r>
          </a:p>
          <a:p>
            <a:pPr lvl="1"/>
            <a:r>
              <a:rPr lang="es-NI" dirty="0"/>
              <a:t>Voluntario </a:t>
            </a:r>
            <a:r>
              <a:rPr lang="es-NI" dirty="0">
                <a:solidFill>
                  <a:srgbClr val="FFFF00"/>
                </a:solidFill>
              </a:rPr>
              <a:t>(Accedió ir voluntariamente v.17)</a:t>
            </a:r>
          </a:p>
          <a:p>
            <a:pPr lvl="1"/>
            <a:r>
              <a:rPr lang="es-NI" dirty="0">
                <a:solidFill>
                  <a:srgbClr val="FFFF00"/>
                </a:solidFill>
              </a:rPr>
              <a:t>Escogido por las iglesias para llevar la ofrenda (19)</a:t>
            </a:r>
          </a:p>
          <a:p>
            <a:pPr lvl="1"/>
            <a:r>
              <a:rPr lang="es-NI" dirty="0">
                <a:solidFill>
                  <a:srgbClr val="FFFF00"/>
                </a:solidFill>
              </a:rPr>
              <a:t>Procuraban hacer lo correcto en la administración de la ofrenda (20,21)</a:t>
            </a:r>
          </a:p>
          <a:p>
            <a:pPr lvl="1"/>
            <a:endParaRPr lang="es-NI" dirty="0"/>
          </a:p>
          <a:p>
            <a:pPr lvl="1"/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224241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3B6951-FDF1-44D2-A93F-AE4AF07E7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Acaya</a:t>
            </a:r>
            <a:br>
              <a:rPr lang="es-MX" dirty="0"/>
            </a:br>
            <a:r>
              <a:rPr lang="es-MX" dirty="0"/>
              <a:t>Cap. 9</a:t>
            </a:r>
            <a:endParaRPr lang="es-NI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89F63B-A8EA-4981-8B8B-98606B421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Fueron ejemplo para macedonia (son mi orgullo, se lo he mencionado a los macedonios (1,2)</a:t>
            </a:r>
          </a:p>
          <a:p>
            <a:pPr lvl="1"/>
            <a:r>
              <a:rPr lang="es-MX" dirty="0"/>
              <a:t>Les envío a estos hermanos (8:16,17)</a:t>
            </a:r>
            <a:endParaRPr lang="es-NI" dirty="0"/>
          </a:p>
          <a:p>
            <a:pPr lvl="1"/>
            <a:endParaRPr lang="es-NI" dirty="0"/>
          </a:p>
          <a:p>
            <a:r>
              <a:rPr lang="es-NI" dirty="0"/>
              <a:t>La matemática de Dios (sembrando en generosidad)</a:t>
            </a:r>
          </a:p>
        </p:txBody>
      </p:sp>
    </p:spTree>
    <p:extLst>
      <p:ext uri="{BB962C8B-B14F-4D97-AF65-F5344CB8AC3E}">
        <p14:creationId xmlns:p14="http://schemas.microsoft.com/office/powerpoint/2010/main" val="16662910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DAEEB6-C042-44AA-8141-402C1CC75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Cap. 10</a:t>
            </a:r>
            <a:endParaRPr lang="es-NI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67E8B1-DE3B-417A-B4DF-1EECDFC8B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4410753"/>
          </a:xfrm>
        </p:spPr>
        <p:txBody>
          <a:bodyPr/>
          <a:lstStyle/>
          <a:p>
            <a:r>
              <a:rPr lang="es-MX" sz="2800" dirty="0"/>
              <a:t>Los enemigos de Pablo:</a:t>
            </a:r>
          </a:p>
          <a:p>
            <a:endParaRPr lang="es-MX" sz="2800" dirty="0"/>
          </a:p>
          <a:p>
            <a:pPr lvl="1"/>
            <a:r>
              <a:rPr lang="es-MX" sz="2800" dirty="0"/>
              <a:t>Tímido en persona, pero atrevido a la distancia 1-6</a:t>
            </a:r>
          </a:p>
          <a:p>
            <a:pPr lvl="1"/>
            <a:r>
              <a:rPr lang="es-MX" sz="2800" dirty="0"/>
              <a:t>Juzgan según las apariencias (v.7)</a:t>
            </a:r>
          </a:p>
          <a:p>
            <a:pPr lvl="1"/>
            <a:r>
              <a:rPr lang="es-MX" sz="2800" dirty="0"/>
              <a:t>Por cartas es duro, en persona es débil y un mal orador.</a:t>
            </a:r>
          </a:p>
          <a:p>
            <a:pPr lvl="1"/>
            <a:r>
              <a:rPr lang="es-MX" sz="2800" dirty="0"/>
              <a:t>Se alababan a si mismo</a:t>
            </a:r>
          </a:p>
          <a:p>
            <a:pPr lvl="1"/>
            <a:endParaRPr lang="es-MX" sz="2800" dirty="0"/>
          </a:p>
          <a:p>
            <a:pPr lvl="1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201167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B14F22-C3A5-4E8A-8101-0B5624EA7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185530"/>
            <a:ext cx="11426581" cy="1326321"/>
          </a:xfrm>
        </p:spPr>
        <p:txBody>
          <a:bodyPr>
            <a:normAutofit/>
          </a:bodyPr>
          <a:lstStyle/>
          <a:p>
            <a:r>
              <a:rPr lang="es-MX" dirty="0"/>
              <a:t>Los super apóstoles y las credenciales de Pablo</a:t>
            </a:r>
            <a:br>
              <a:rPr lang="es-MX" dirty="0"/>
            </a:br>
            <a:r>
              <a:rPr lang="es-MX" dirty="0"/>
              <a:t>Cap.11</a:t>
            </a:r>
            <a:endParaRPr lang="es-NI" dirty="0"/>
          </a:p>
        </p:txBody>
      </p:sp>
      <p:pic>
        <p:nvPicPr>
          <p:cNvPr id="6" name="Picture 2" descr="Resultado de imagen para super apostoles imagen">
            <a:extLst>
              <a:ext uri="{FF2B5EF4-FFF2-40B4-BE49-F238E27FC236}">
                <a16:creationId xmlns:a16="http://schemas.microsoft.com/office/drawing/2014/main" id="{9737C13F-0F08-4730-853F-5F3E892E4B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78" t="24541" b="66747"/>
          <a:stretch/>
        </p:blipFill>
        <p:spPr bwMode="auto">
          <a:xfrm>
            <a:off x="6639339" y="2518466"/>
            <a:ext cx="795130" cy="42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9B47019-5C84-4F62-981A-0946A16173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131" t="41779" r="32065" b="11603"/>
          <a:stretch/>
        </p:blipFill>
        <p:spPr>
          <a:xfrm>
            <a:off x="212938" y="2110433"/>
            <a:ext cx="7738365" cy="4437258"/>
          </a:xfrm>
          <a:prstGeom prst="rect">
            <a:avLst/>
          </a:prstGeom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C64C609-DAB7-4177-93B4-C7F7E6380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315617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A4C296-2FEF-4EB0-87D9-980C8893A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Secciones</a:t>
            </a:r>
            <a:endParaRPr lang="es-NI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DC078A-981E-4968-9C10-813EFF9B2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NI" sz="3600" i="1" dirty="0">
                <a:solidFill>
                  <a:srgbClr val="FFFF00"/>
                </a:solidFill>
              </a:rPr>
              <a:t>Los capítulos 8-9</a:t>
            </a:r>
          </a:p>
          <a:p>
            <a:r>
              <a:rPr lang="es-NI" dirty="0"/>
              <a:t>Se trata de dos misivas independientes, enviadas </a:t>
            </a:r>
            <a:r>
              <a:rPr lang="es-MX" dirty="0"/>
              <a:t>casi al mismo tiempo, quizás incluso juntas. </a:t>
            </a:r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4073535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B0EB6B-EECB-429B-A9BA-EB17D05CF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0DC12D-BFF9-4035-BDB5-CD3406137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2050" name="Picture 2" descr="pulseada, manos, hombre, hombres, dos, gente, fuerza, apuesta, ganar, apretar, manos, dinero, apostar, juego, jugar, ">
            <a:extLst>
              <a:ext uri="{FF2B5EF4-FFF2-40B4-BE49-F238E27FC236}">
                <a16:creationId xmlns:a16="http://schemas.microsoft.com/office/drawing/2014/main" id="{CD9FFA6D-7FDB-450A-A910-427E2AA67A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7" b="28377"/>
          <a:stretch/>
        </p:blipFill>
        <p:spPr bwMode="auto">
          <a:xfrm>
            <a:off x="699173" y="876532"/>
            <a:ext cx="10790478" cy="537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363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4A0A7B-2E7F-4877-B478-46ACDFF44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Adversarios de Pablo</a:t>
            </a:r>
            <a:endParaRPr lang="es-NI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8276FF-9737-43C3-A024-CDEB62514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860" y="1709531"/>
            <a:ext cx="5182205" cy="4761936"/>
          </a:xfrm>
        </p:spPr>
        <p:txBody>
          <a:bodyPr/>
          <a:lstStyle/>
          <a:p>
            <a:r>
              <a:rPr lang="es-MX" dirty="0"/>
              <a:t>El adversario de 2 Corintios 1-7</a:t>
            </a:r>
          </a:p>
          <a:p>
            <a:r>
              <a:rPr lang="es-MX" dirty="0"/>
              <a:t>Hipótesis que señala a Apolo </a:t>
            </a:r>
          </a:p>
          <a:p>
            <a:pPr lvl="1"/>
            <a:r>
              <a:rPr lang="es-MX" dirty="0"/>
              <a:t>Tenia cartas de recomendación Hechos 18:27; 2; 3:1</a:t>
            </a:r>
          </a:p>
          <a:p>
            <a:pPr lvl="1"/>
            <a:r>
              <a:rPr lang="es-MX" dirty="0"/>
              <a:t>Se levanta contra la enseñanza de</a:t>
            </a:r>
          </a:p>
          <a:p>
            <a:pPr lvl="1"/>
            <a:r>
              <a:rPr lang="es-MX" dirty="0"/>
              <a:t>Pablo ciertamente, pero también contra su persona (7:</a:t>
            </a:r>
            <a:r>
              <a:rPr lang="es-NI" dirty="0"/>
              <a:t>12)</a:t>
            </a:r>
          </a:p>
          <a:p>
            <a:pPr lvl="1"/>
            <a:r>
              <a:rPr lang="es-NI" dirty="0"/>
              <a:t>Elocuente, se le compara con Pablo (11,6)</a:t>
            </a:r>
          </a:p>
          <a:p>
            <a:r>
              <a:rPr lang="es-MX" b="1" dirty="0"/>
              <a:t>Los adversarios de 2 </a:t>
            </a:r>
            <a:r>
              <a:rPr lang="es-MX" b="1" dirty="0" err="1"/>
              <a:t>Cor</a:t>
            </a:r>
            <a:r>
              <a:rPr lang="es-MX" b="1" dirty="0"/>
              <a:t> 10-13</a:t>
            </a:r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3769089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F3841C-BCD3-47B7-A75B-AA9212BDA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Defensa de Pablo ante su visita</a:t>
            </a:r>
            <a:br>
              <a:rPr lang="es-MX" dirty="0"/>
            </a:br>
            <a:r>
              <a:rPr lang="es-MX" dirty="0"/>
              <a:t>1:12-23</a:t>
            </a:r>
            <a:endParaRPr lang="es-NI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80875B-AE0F-4C85-97B7-2EEE1CC15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4503519"/>
          </a:xfrm>
        </p:spPr>
        <p:txBody>
          <a:bodyPr>
            <a:normAutofit/>
          </a:bodyPr>
          <a:lstStyle/>
          <a:p>
            <a:r>
              <a:rPr lang="es-NI" dirty="0">
                <a:solidFill>
                  <a:srgbClr val="FFFF00"/>
                </a:solidFill>
              </a:rPr>
              <a:t>¿Dijo que vendría, donde esta?</a:t>
            </a:r>
            <a:r>
              <a:rPr lang="es-NI" dirty="0"/>
              <a:t> </a:t>
            </a:r>
            <a:r>
              <a:rPr lang="es-NI" dirty="0">
                <a:solidFill>
                  <a:srgbClr val="FFFF00"/>
                </a:solidFill>
              </a:rPr>
              <a:t>V.12 Nuestra conciencia es nuestro testimonio necesario…</a:t>
            </a:r>
          </a:p>
          <a:p>
            <a:r>
              <a:rPr lang="es-NI" dirty="0">
                <a:solidFill>
                  <a:srgbClr val="FFFF00"/>
                </a:solidFill>
              </a:rPr>
              <a:t>V.15 Con esta confianza quise ir primero a vosotros…</a:t>
            </a:r>
          </a:p>
          <a:p>
            <a:r>
              <a:rPr lang="es-NI" dirty="0">
                <a:solidFill>
                  <a:srgbClr val="FFFF00"/>
                </a:solidFill>
              </a:rPr>
              <a:t>1- Hemos pasado cosas que no esperábamos</a:t>
            </a:r>
          </a:p>
          <a:p>
            <a:r>
              <a:rPr lang="es-NI" dirty="0">
                <a:solidFill>
                  <a:srgbClr val="FFFF00"/>
                </a:solidFill>
              </a:rPr>
              <a:t>2- por eso cambiaron los planes.</a:t>
            </a:r>
          </a:p>
          <a:p>
            <a:r>
              <a:rPr lang="es-NI" dirty="0">
                <a:solidFill>
                  <a:srgbClr val="FFFF00"/>
                </a:solidFill>
              </a:rPr>
              <a:t>3-  No se preocupen, iré.</a:t>
            </a:r>
          </a:p>
          <a:p>
            <a:r>
              <a:rPr lang="es-NI" dirty="0">
                <a:solidFill>
                  <a:srgbClr val="FFFF00"/>
                </a:solidFill>
              </a:rPr>
              <a:t>17- 22 Dios el aval de Pablo </a:t>
            </a:r>
          </a:p>
          <a:p>
            <a:r>
              <a:rPr lang="es-NI" dirty="0">
                <a:solidFill>
                  <a:srgbClr val="FFFF00"/>
                </a:solidFill>
              </a:rPr>
              <a:t>V:22 Él nos ha sellado Confirmación de ministerio</a:t>
            </a:r>
          </a:p>
        </p:txBody>
      </p:sp>
    </p:spTree>
    <p:extLst>
      <p:ext uri="{BB962C8B-B14F-4D97-AF65-F5344CB8AC3E}">
        <p14:creationId xmlns:p14="http://schemas.microsoft.com/office/powerpoint/2010/main" val="51920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035420-39C9-4473-A7F1-F3648FFB8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ofensor</a:t>
            </a:r>
            <a:endParaRPr lang="es-NI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D3A455-0F70-42D8-9213-C33572EFB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¿Quién era el ofensor? </a:t>
            </a:r>
          </a:p>
          <a:p>
            <a:pPr lvl="1"/>
            <a:r>
              <a:rPr lang="es-MX" dirty="0"/>
              <a:t>El de 1 Corintios 5?</a:t>
            </a:r>
          </a:p>
          <a:p>
            <a:pPr lvl="1"/>
            <a:r>
              <a:rPr lang="es-MX" dirty="0"/>
              <a:t>(Quizás uno de los mencionados en el 12:21)</a:t>
            </a:r>
          </a:p>
          <a:p>
            <a:pPr lvl="1"/>
            <a:r>
              <a:rPr lang="es-MX" dirty="0"/>
              <a:t>Traficante de la palabra? 2.17</a:t>
            </a:r>
          </a:p>
          <a:p>
            <a:pPr lvl="1"/>
            <a:r>
              <a:rPr lang="es-MX" dirty="0"/>
              <a:t>Hombre de fachada y vacío por dentro? 5.12</a:t>
            </a:r>
          </a:p>
          <a:p>
            <a:r>
              <a:rPr lang="es-NI" dirty="0"/>
              <a:t>Perdón por el ofensor</a:t>
            </a:r>
          </a:p>
        </p:txBody>
      </p:sp>
    </p:spTree>
    <p:extLst>
      <p:ext uri="{BB962C8B-B14F-4D97-AF65-F5344CB8AC3E}">
        <p14:creationId xmlns:p14="http://schemas.microsoft.com/office/powerpoint/2010/main" val="1433345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0CC05F-54B2-460A-A7D5-F3EDBFB5B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Tito</a:t>
            </a:r>
            <a:endParaRPr lang="es-NI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651AD1-F386-4416-BC2D-03D13FA57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4000" dirty="0">
                <a:solidFill>
                  <a:srgbClr val="FFFF00"/>
                </a:solidFill>
              </a:rPr>
              <a:t>¿Quién es Tito?</a:t>
            </a:r>
          </a:p>
          <a:p>
            <a:endParaRPr lang="es-MX" dirty="0"/>
          </a:p>
          <a:p>
            <a:r>
              <a:rPr lang="es-NI" dirty="0"/>
              <a:t>2:12,13 (7:5-16)2</a:t>
            </a:r>
          </a:p>
        </p:txBody>
      </p:sp>
    </p:spTree>
    <p:extLst>
      <p:ext uri="{BB962C8B-B14F-4D97-AF65-F5344CB8AC3E}">
        <p14:creationId xmlns:p14="http://schemas.microsoft.com/office/powerpoint/2010/main" val="241217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pan recien horneado imagen">
            <a:extLst>
              <a:ext uri="{FF2B5EF4-FFF2-40B4-BE49-F238E27FC236}">
                <a16:creationId xmlns:a16="http://schemas.microsoft.com/office/drawing/2014/main" id="{5BCD5AF8-554C-4A0C-A341-DC801F8A3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3" y="344348"/>
            <a:ext cx="4262913" cy="283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n para un libro nuevo abierto imagen">
            <a:extLst>
              <a:ext uri="{FF2B5EF4-FFF2-40B4-BE49-F238E27FC236}">
                <a16:creationId xmlns:a16="http://schemas.microsoft.com/office/drawing/2014/main" id="{08386A09-1B30-46B9-8D0C-FDA22E4E42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08"/>
          <a:stretch/>
        </p:blipFill>
        <p:spPr bwMode="auto">
          <a:xfrm>
            <a:off x="7041600" y="344349"/>
            <a:ext cx="4577533" cy="283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Resultado de imagen para taza de cafe imagen">
            <a:extLst>
              <a:ext uri="{FF2B5EF4-FFF2-40B4-BE49-F238E27FC236}">
                <a16:creationId xmlns:a16="http://schemas.microsoft.com/office/drawing/2014/main" id="{0ECE10B3-86F9-4103-8199-EE83D48D0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785" y="3628500"/>
            <a:ext cx="4688371" cy="288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1653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lla">
  <a:themeElements>
    <a:clrScheme name="Malla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alla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ll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641</Words>
  <Application>Microsoft Office PowerPoint</Application>
  <PresentationFormat>Panorámica</PresentationFormat>
  <Paragraphs>107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1" baseType="lpstr">
      <vt:lpstr>Arial</vt:lpstr>
      <vt:lpstr>Century Gothic</vt:lpstr>
      <vt:lpstr>Malla</vt:lpstr>
      <vt:lpstr>2 Corintios</vt:lpstr>
      <vt:lpstr>Introducción</vt:lpstr>
      <vt:lpstr>Secciones</vt:lpstr>
      <vt:lpstr>Presentación de PowerPoint</vt:lpstr>
      <vt:lpstr>Adversarios de Pablo</vt:lpstr>
      <vt:lpstr>Defensa de Pablo ante su visita 1:12-23</vt:lpstr>
      <vt:lpstr>ofensor</vt:lpstr>
      <vt:lpstr>Tito</vt:lpstr>
      <vt:lpstr>Presentación de PowerPoint</vt:lpstr>
      <vt:lpstr>Presentación de PowerPoint</vt:lpstr>
      <vt:lpstr>Presentación de PowerPoint</vt:lpstr>
      <vt:lpstr>Capitulos 3-4:6</vt:lpstr>
      <vt:lpstr>Presentación de PowerPoint</vt:lpstr>
      <vt:lpstr>Presentación de PowerPoint</vt:lpstr>
      <vt:lpstr>Un ministerio sin velo (3.12- 4-6)</vt:lpstr>
      <vt:lpstr>¿En que guardarías un tesoro?</vt:lpstr>
      <vt:lpstr>Tesoro en vaso de barro </vt:lpstr>
      <vt:lpstr>Presentación de PowerPoint</vt:lpstr>
      <vt:lpstr>Cap. 5 Casa celestial</vt:lpstr>
      <vt:lpstr>Presentación de PowerPoint</vt:lpstr>
      <vt:lpstr>Ministerio de reconciliación 5:11-6:13 </vt:lpstr>
      <vt:lpstr>Al que no conoció pecado, lo hizo pecado v.21 </vt:lpstr>
      <vt:lpstr>Presentación de PowerPoint</vt:lpstr>
      <vt:lpstr>La llegada de Tito</vt:lpstr>
      <vt:lpstr>Corinto cap.8</vt:lpstr>
      <vt:lpstr>Acaya Cap. 9</vt:lpstr>
      <vt:lpstr>Cap. 10</vt:lpstr>
      <vt:lpstr>Los super apóstoles y las credenciales de Pablo Cap.11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Corintios</dc:title>
  <dc:creator>REYNALDO DOMINGUEZ SANCHEZ</dc:creator>
  <cp:lastModifiedBy>REYNALDO DOMINGUEZ SANCHEZ</cp:lastModifiedBy>
  <cp:revision>10</cp:revision>
  <dcterms:created xsi:type="dcterms:W3CDTF">2019-03-07T13:36:03Z</dcterms:created>
  <dcterms:modified xsi:type="dcterms:W3CDTF">2019-03-07T16:42:09Z</dcterms:modified>
</cp:coreProperties>
</file>