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4762" r:id="rId1"/>
  </p:sldMasterIdLst>
  <p:notesMasterIdLst>
    <p:notesMasterId r:id="rId46"/>
  </p:notesMasterIdLst>
  <p:handoutMasterIdLst>
    <p:handoutMasterId r:id="rId47"/>
  </p:handoutMasterIdLst>
  <p:sldIdLst>
    <p:sldId id="367" r:id="rId2"/>
    <p:sldId id="671" r:id="rId3"/>
    <p:sldId id="802" r:id="rId4"/>
    <p:sldId id="703" r:id="rId5"/>
    <p:sldId id="693" r:id="rId6"/>
    <p:sldId id="765" r:id="rId7"/>
    <p:sldId id="672" r:id="rId8"/>
    <p:sldId id="673" r:id="rId9"/>
    <p:sldId id="762" r:id="rId10"/>
    <p:sldId id="764" r:id="rId11"/>
    <p:sldId id="701" r:id="rId12"/>
    <p:sldId id="702" r:id="rId13"/>
    <p:sldId id="605" r:id="rId14"/>
    <p:sldId id="653" r:id="rId15"/>
    <p:sldId id="714" r:id="rId16"/>
    <p:sldId id="652" r:id="rId17"/>
    <p:sldId id="606" r:id="rId18"/>
    <p:sldId id="676" r:id="rId19"/>
    <p:sldId id="717" r:id="rId20"/>
    <p:sldId id="718" r:id="rId21"/>
    <p:sldId id="677" r:id="rId22"/>
    <p:sldId id="716" r:id="rId23"/>
    <p:sldId id="690" r:id="rId24"/>
    <p:sldId id="680" r:id="rId25"/>
    <p:sldId id="681" r:id="rId26"/>
    <p:sldId id="682" r:id="rId27"/>
    <p:sldId id="685" r:id="rId28"/>
    <p:sldId id="607" r:id="rId29"/>
    <p:sldId id="705" r:id="rId30"/>
    <p:sldId id="692" r:id="rId31"/>
    <p:sldId id="669" r:id="rId32"/>
    <p:sldId id="715" r:id="rId33"/>
    <p:sldId id="711" r:id="rId34"/>
    <p:sldId id="713" r:id="rId35"/>
    <p:sldId id="708" r:id="rId36"/>
    <p:sldId id="719" r:id="rId37"/>
    <p:sldId id="766" r:id="rId38"/>
    <p:sldId id="768" r:id="rId39"/>
    <p:sldId id="712" r:id="rId40"/>
    <p:sldId id="390" r:id="rId41"/>
    <p:sldId id="499" r:id="rId42"/>
    <p:sldId id="767" r:id="rId43"/>
    <p:sldId id="658" r:id="rId44"/>
    <p:sldId id="661" r:id="rId45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Rg st="1" end="45"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45"/>
    <p:restoredTop sz="94558"/>
  </p:normalViewPr>
  <p:slideViewPr>
    <p:cSldViewPr>
      <p:cViewPr varScale="1">
        <p:scale>
          <a:sx n="121" d="100"/>
          <a:sy n="121" d="100"/>
        </p:scale>
        <p:origin x="146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9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DCE8A677-D162-5644-BE8E-414415D3CB8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CE36F3D0-69D5-5645-BCC8-0362363CCA8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8" name="Rectangle 4">
            <a:extLst>
              <a:ext uri="{FF2B5EF4-FFF2-40B4-BE49-F238E27FC236}">
                <a16:creationId xmlns:a16="http://schemas.microsoft.com/office/drawing/2014/main" id="{82DAF084-5963-5B4C-AB1C-547D3D2BC06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9" name="Rectangle 5">
            <a:extLst>
              <a:ext uri="{FF2B5EF4-FFF2-40B4-BE49-F238E27FC236}">
                <a16:creationId xmlns:a16="http://schemas.microsoft.com/office/drawing/2014/main" id="{A26DFD1C-626B-6747-BCB3-A1099C0DBDD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DC73652-4FF2-2A41-A37B-5ED2ABFDEA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219043B2-E8F4-8E4E-B8A7-51135C1D682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26540302-91E7-0447-AA91-3C7931B314A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292DB71E-2DBA-1348-8242-7A7A2667575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3301" name="Rectangle 5">
            <a:extLst>
              <a:ext uri="{FF2B5EF4-FFF2-40B4-BE49-F238E27FC236}">
                <a16:creationId xmlns:a16="http://schemas.microsoft.com/office/drawing/2014/main" id="{5D95F3A1-4A5F-E04C-84CC-A659C902175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3302" name="Rectangle 6">
            <a:extLst>
              <a:ext uri="{FF2B5EF4-FFF2-40B4-BE49-F238E27FC236}">
                <a16:creationId xmlns:a16="http://schemas.microsoft.com/office/drawing/2014/main" id="{BE34E9E1-CAEF-0242-AE78-9ED0160FC50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303" name="Rectangle 7">
            <a:extLst>
              <a:ext uri="{FF2B5EF4-FFF2-40B4-BE49-F238E27FC236}">
                <a16:creationId xmlns:a16="http://schemas.microsoft.com/office/drawing/2014/main" id="{99F56321-398B-9742-8CBD-6D3B3600CD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7A6BFDE-ABE0-EF4B-8E17-096489F6D3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28110498-C6A8-5645-93A4-80035B492E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1677F65E-4221-DB41-B61A-2BF86C100C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5F8FB6FA-E746-A64B-B0DA-4949E89AB4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813931D7-30F6-0A4B-99CB-0FB24529D304}" type="slidenum">
              <a:rPr lang="en-US" altLang="en-US" smtClean="0">
                <a:latin typeface="Times New Roman" panose="02020603050405020304" pitchFamily="18" charset="0"/>
              </a:rPr>
              <a:pPr/>
              <a:t>2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8A26EA3C-9A0E-3B4F-AEBF-7EBBB2FB75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38EEA135-930F-4045-AC85-3990E75517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n-US"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494D145D-3FD0-0A41-95F6-0BCD005C50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E54EC14D-1396-FE4C-968D-96965942D0E1}" type="slidenum">
              <a:rPr lang="en-US" altLang="en-US">
                <a:latin typeface="Times New Roman" panose="02020603050405020304" pitchFamily="18" charset="0"/>
              </a:rPr>
              <a:pPr/>
              <a:t>3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876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>
            <a:extLst>
              <a:ext uri="{FF2B5EF4-FFF2-40B4-BE49-F238E27FC236}">
                <a16:creationId xmlns:a16="http://schemas.microsoft.com/office/drawing/2014/main" id="{461316DF-28DD-804C-8604-495817D569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4" name="Notes Placeholder 2">
            <a:extLst>
              <a:ext uri="{FF2B5EF4-FFF2-40B4-BE49-F238E27FC236}">
                <a16:creationId xmlns:a16="http://schemas.microsoft.com/office/drawing/2014/main" id="{413106EB-AE72-CB45-9F5F-7D4004BE89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9635" name="Slide Number Placeholder 3">
            <a:extLst>
              <a:ext uri="{FF2B5EF4-FFF2-40B4-BE49-F238E27FC236}">
                <a16:creationId xmlns:a16="http://schemas.microsoft.com/office/drawing/2014/main" id="{D79DA003-F542-9E4B-A7C6-F32B799CB9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865BE61D-0DC4-664C-8251-11355022C057}" type="slidenum">
              <a:rPr lang="en-US" altLang="en-US" smtClean="0">
                <a:latin typeface="Times New Roman" panose="02020603050405020304" pitchFamily="18" charset="0"/>
              </a:rPr>
              <a:pPr/>
              <a:t>44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9AF3F3E-09F2-9344-A917-143062D0C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oup 48">
            <a:extLst>
              <a:ext uri="{FF2B5EF4-FFF2-40B4-BE49-F238E27FC236}">
                <a16:creationId xmlns:a16="http://schemas.microsoft.com/office/drawing/2014/main" id="{F6C87679-09F2-5048-9071-89B73D41799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98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8" y="1122363"/>
            <a:ext cx="6593681" cy="2387600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0238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77A07C1-6631-3346-B343-BBB5F989E5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00725" y="541020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B228275-A582-8748-A196-C406F5631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0238" y="5410200"/>
            <a:ext cx="38433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5308539-242F-D24A-A1C6-A6A22F4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15275" y="5410200"/>
            <a:ext cx="5794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5546D-3BC4-904E-A163-6EB903BBB1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041794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81473C3-A8C8-6D41-A4ED-FD13BA76B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0C02E53-46FB-6941-8AC8-828360337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79B23F-D4B7-8C4E-8652-3659695B5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EE339-B744-D44F-B8BC-8D87B20C0A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5756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AEA257-2D39-0B46-B7FB-992437EFA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1A4213B-A933-D942-A7A2-57932082B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FFFE3A-8BE1-E544-86BD-34D311487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C9846-49F5-C143-927B-DF58284489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3792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243E948-1B1A-694E-8DE1-D24A597F1D18}"/>
              </a:ext>
            </a:extLst>
          </p:cNvPr>
          <p:cNvSpPr txBox="1"/>
          <p:nvPr/>
        </p:nvSpPr>
        <p:spPr>
          <a:xfrm>
            <a:off x="696913" y="719138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ja-JP" altLang="en-US" sz="8000"/>
              <a:t>“</a:t>
            </a:r>
            <a:endParaRPr lang="en-US" altLang="en-US" sz="8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FBFECF-0482-A943-98A2-9A5797701725}"/>
              </a:ext>
            </a:extLst>
          </p:cNvPr>
          <p:cNvSpPr txBox="1"/>
          <p:nvPr/>
        </p:nvSpPr>
        <p:spPr>
          <a:xfrm>
            <a:off x="7816850" y="2765425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ja-JP" altLang="en-US" sz="8000"/>
              <a:t>”</a:t>
            </a:r>
            <a:endParaRPr lang="en-US" altLang="en-US" sz="80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5CB3C46-4D47-4445-AF11-7441559AA0C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B95F00BF-9F99-1D43-A47B-BFAB0F41E80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91CF3FB-F3FB-574D-A05E-2B1528B4B9C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6DD83-BD46-5242-8F3A-23DF4C9CF6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570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1316567-7FEF-7C44-AB45-D8C1074D5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92F5FD8-B2EE-8E45-8B34-78A1B18BC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385DAF2-3411-4D42-AD0C-61B489B8B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1151F-3A34-BE47-90E5-14541D73DF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15965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6059" y="3360263"/>
            <a:ext cx="2396432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6075" y="3363435"/>
            <a:ext cx="2388958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DA359564-FBB1-4748-91F2-AAB02743ACB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2967DFC7-0FF8-AC4F-A069-24EF8903B1A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8A18504-F493-774D-A145-78C956B2C28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BDA66-9609-7E4C-9865-A919CE066C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3481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48113E46-A97A-974C-88D3-F05308CE07C8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66F89E75-68C4-F743-8E87-56A61B5CA45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 cap="all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A5371095-4C0A-1048-A329-020B718D0B5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1E2FB-EB8F-984A-9A30-DEF517A85A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5942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6679A-F255-6040-9D34-B33454595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F9ACE-8FFA-C045-B018-76F9BB8A6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187FA-9F8C-2040-B72E-F056F530D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951F6-DE39-8940-8DA6-3572B63B10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0664456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168F9-16DE-4F46-AA9A-14768765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64AEA-408B-CD41-B367-64B3C4960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EBADB-04D5-5345-AB32-366DC788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D6BE6-36B0-2B42-9C90-9E97481854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1588551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82296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2286000"/>
            <a:ext cx="24765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933700" y="2286000"/>
            <a:ext cx="24765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933700" y="4191000"/>
            <a:ext cx="24765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>
            <a:extLst>
              <a:ext uri="{FF2B5EF4-FFF2-40B4-BE49-F238E27FC236}">
                <a16:creationId xmlns:a16="http://schemas.microsoft.com/office/drawing/2014/main" id="{0291BD42-5D53-854F-92E0-6FA0B30ED6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E9A20F42-7835-7A47-8B02-B76C0B28FC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FC809478-7ACC-AA44-BE3B-D195D2CC2B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E1452-5392-3D44-9710-D4543D2063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019646"/>
      </p:ext>
    </p:extLst>
  </p:cSld>
  <p:clrMapOvr>
    <a:masterClrMapping/>
  </p:clrMapOvr>
  <p:transition advClick="0" advTm="7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856060" y="2249487"/>
            <a:ext cx="742949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6BE27-7718-8B41-B7B2-5D98A8F51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7FEC9-7880-3842-88C4-D06D22B04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07A22-088B-074E-ABA5-7D4947F5C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23D2D-1FAD-A944-BE93-3154442FF4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6238063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60CE5-83BF-1041-8AE7-6BBFE0F9A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20C0C-7F9C-344E-B7A6-453113F02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5D368-1B15-8E4E-8DB2-5B5C8933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9C065-94FD-6D4D-A13D-E8BC4C39C8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1949644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439AF58-DA5B-794B-AFFB-12284EAAF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784DA4E-9F57-6740-8D50-392F167A5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8BD8931-23A1-BE4B-8163-3C4C4394D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F6560-CE71-1941-8EF2-B0E165C98A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3092247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8902" y="2249486"/>
            <a:ext cx="3435949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8"/>
            <a:ext cx="3658793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1992" y="2249485"/>
            <a:ext cx="3433565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8"/>
            <a:ext cx="3656408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CFFAB0C-1A8A-2541-94DB-447863A7F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9782AFD-933E-6A4E-828F-2EFB2DF7F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A854024-40ED-D648-AF3F-4E5C13BF1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7ABF6-4317-7E48-8CE2-ADCAE63E9C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1422276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364A6A0-7BE4-D04B-9764-9C2E7D868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C8D585F-5359-9948-85B9-210BF2652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630692D-7305-584D-BEC4-8C17BDF5B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B2E22-23F0-E444-AEE3-604DECFC57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5142545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887266C-03A5-114A-B900-D454A86AA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BE34DB9-694C-C54B-8139-5EC65D774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EC845A5-84F0-B545-82AF-2656D87E1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E3659-DE03-0B49-81FF-23AD3C26CD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1123189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C86100F-C1E2-0248-98D0-6FF01CD8E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0542F88-0B0F-FF45-B9B2-2C8C8D3D5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A7372ED-C327-F146-8B8F-B1B1527F2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F67AC-22C6-5A43-9E82-17B7ED692C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386873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1" y="609600"/>
            <a:ext cx="3753962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2866" y="609600"/>
            <a:ext cx="3452693" cy="5181602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lang="en-US"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249486"/>
            <a:ext cx="3753964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8C183DD-76BA-214F-BF8F-D7137BA7F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49991E2-636B-804C-9F0B-A8FF37EAB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676810-8EB9-174A-A97F-4E11D82DE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89289-0143-DE49-BA63-E94E67F7DC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2828221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430DD18-69BB-A942-BB91-1E00E7D59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Group 7">
            <a:extLst>
              <a:ext uri="{FF2B5EF4-FFF2-40B4-BE49-F238E27FC236}">
                <a16:creationId xmlns:a16="http://schemas.microsoft.com/office/drawing/2014/main" id="{CB4CFE5E-4AC9-F14F-8002-966B350F42B0}"/>
              </a:ext>
            </a:extLst>
          </p:cNvPr>
          <p:cNvPicPr>
            <a:picLocks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042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71B9B0-33F4-CF49-B81C-0692955B4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663" y="619125"/>
            <a:ext cx="7429500" cy="1477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C540DB-5632-8A42-9DBD-B8911F4951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55663" y="2249488"/>
            <a:ext cx="7429500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DD0D2-D36B-534B-B960-7E2396F941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92763" y="58832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F520B-4F88-0F4B-8BAF-3F3739516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5663" y="5883275"/>
            <a:ext cx="4679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4E68C-D90D-3241-9CA0-E606853C2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07313" y="5883275"/>
            <a:ext cx="577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35506F8-4676-5246-B24B-96D63B2682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997" r:id="rId1"/>
    <p:sldLayoutId id="2147484983" r:id="rId2"/>
    <p:sldLayoutId id="2147484984" r:id="rId3"/>
    <p:sldLayoutId id="2147484985" r:id="rId4"/>
    <p:sldLayoutId id="2147484986" r:id="rId5"/>
    <p:sldLayoutId id="2147484987" r:id="rId6"/>
    <p:sldLayoutId id="2147484988" r:id="rId7"/>
    <p:sldLayoutId id="2147484989" r:id="rId8"/>
    <p:sldLayoutId id="2147484990" r:id="rId9"/>
    <p:sldLayoutId id="2147484991" r:id="rId10"/>
    <p:sldLayoutId id="2147484992" r:id="rId11"/>
    <p:sldLayoutId id="2147484998" r:id="rId12"/>
    <p:sldLayoutId id="2147484993" r:id="rId13"/>
    <p:sldLayoutId id="2147484994" r:id="rId14"/>
    <p:sldLayoutId id="2147484999" r:id="rId15"/>
    <p:sldLayoutId id="2147484995" r:id="rId16"/>
    <p:sldLayoutId id="2147484996" r:id="rId17"/>
    <p:sldLayoutId id="2147485000" r:id="rId18"/>
  </p:sldLayoutIdLst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53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://www.redinbi.org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ibitibi.org/en/donations" TargetMode="External"/><Relationship Id="rId2" Type="http://schemas.openxmlformats.org/officeDocument/2006/relationships/hyperlink" Target="mailto:montgomery.texasbible@gmail.com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215-ugL_KU32VotdJEbgiQ/playlists" TargetMode="External"/><Relationship Id="rId2" Type="http://schemas.openxmlformats.org/officeDocument/2006/relationships/hyperlink" Target="http://www.ibitibi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edinbi.org/" TargetMode="External"/><Relationship Id="rId5" Type="http://schemas.openxmlformats.org/officeDocument/2006/relationships/hyperlink" Target="https://twitter.com/IBITcursos" TargetMode="External"/><Relationship Id="rId4" Type="http://schemas.openxmlformats.org/officeDocument/2006/relationships/hyperlink" Target="https://www.facebook.com/IBIT-y-Sunsetonline-111879462197567/?fref=ts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jpe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" Type="http://schemas.openxmlformats.org/officeDocument/2006/relationships/image" Target="../media/image23.jpeg"/><Relationship Id="rId21" Type="http://schemas.openxmlformats.org/officeDocument/2006/relationships/image" Target="../media/image41.jpeg"/><Relationship Id="rId34" Type="http://schemas.openxmlformats.org/officeDocument/2006/relationships/image" Target="../media/image53.pn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17" Type="http://schemas.openxmlformats.org/officeDocument/2006/relationships/image" Target="../media/image37.png"/><Relationship Id="rId25" Type="http://schemas.openxmlformats.org/officeDocument/2006/relationships/image" Target="../media/image45.jpeg"/><Relationship Id="rId33" Type="http://schemas.openxmlformats.org/officeDocument/2006/relationships/image" Target="../media/image52.png"/><Relationship Id="rId2" Type="http://schemas.openxmlformats.org/officeDocument/2006/relationships/image" Target="../media/image22.jpe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jpeg"/><Relationship Id="rId24" Type="http://schemas.openxmlformats.org/officeDocument/2006/relationships/image" Target="../media/image44.jpeg"/><Relationship Id="rId32" Type="http://schemas.openxmlformats.org/officeDocument/2006/relationships/image" Target="../media/image51.jpe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23" Type="http://schemas.openxmlformats.org/officeDocument/2006/relationships/image" Target="../media/image43.jpeg"/><Relationship Id="rId28" Type="http://schemas.openxmlformats.org/officeDocument/2006/relationships/image" Target="../media/image48.png"/><Relationship Id="rId10" Type="http://schemas.openxmlformats.org/officeDocument/2006/relationships/image" Target="../media/image30.jpeg"/><Relationship Id="rId19" Type="http://schemas.openxmlformats.org/officeDocument/2006/relationships/image" Target="../media/image39.png"/><Relationship Id="rId31" Type="http://schemas.openxmlformats.org/officeDocument/2006/relationships/hyperlink" Target="http://ibitibi.org/wp-content/uploads/2017/10/Bernie-3.jpg" TargetMode="External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Relationship Id="rId22" Type="http://schemas.openxmlformats.org/officeDocument/2006/relationships/image" Target="../media/image42.jpeg"/><Relationship Id="rId27" Type="http://schemas.openxmlformats.org/officeDocument/2006/relationships/image" Target="../media/image47.png"/><Relationship Id="rId30" Type="http://schemas.openxmlformats.org/officeDocument/2006/relationships/image" Target="../media/image50.jpeg"/><Relationship Id="rId35" Type="http://schemas.openxmlformats.org/officeDocument/2006/relationships/image" Target="../media/image54.png"/><Relationship Id="rId8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2B2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>
            <a:extLst>
              <a:ext uri="{FF2B5EF4-FFF2-40B4-BE49-F238E27FC236}">
                <a16:creationId xmlns:a16="http://schemas.microsoft.com/office/drawing/2014/main" id="{7B31D36A-3FCA-B147-8ABE-1E54DD796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73075"/>
            <a:ext cx="5862638" cy="600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B51E7584-2124-784E-9BD1-CB6E3428B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b="1">
                <a:solidFill>
                  <a:srgbClr val="FFFF00"/>
                </a:solidFill>
                <a:latin typeface="Georgia" panose="02040502050405020303" pitchFamily="18" charset="0"/>
              </a:rPr>
              <a:t>Growing Kingdom Impact Worldwide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b="1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pic>
        <p:nvPicPr>
          <p:cNvPr id="33794" name="Imagen 4">
            <a:extLst>
              <a:ext uri="{FF2B5EF4-FFF2-40B4-BE49-F238E27FC236}">
                <a16:creationId xmlns:a16="http://schemas.microsoft.com/office/drawing/2014/main" id="{841678B0-43B7-9842-818F-C33D55277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895600"/>
            <a:ext cx="4711700" cy="36703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1" descr="page5image52736608">
            <a:extLst>
              <a:ext uri="{FF2B5EF4-FFF2-40B4-BE49-F238E27FC236}">
                <a16:creationId xmlns:a16="http://schemas.microsoft.com/office/drawing/2014/main" id="{3209019C-72C0-C347-8A2C-6112C6502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762000"/>
            <a:ext cx="3238500" cy="242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6" name="Rectangle 3">
            <a:extLst>
              <a:ext uri="{FF2B5EF4-FFF2-40B4-BE49-F238E27FC236}">
                <a16:creationId xmlns:a16="http://schemas.microsoft.com/office/drawing/2014/main" id="{9D1BB349-5BB5-754C-9A46-C844FFCA5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" y="3594100"/>
            <a:ext cx="2895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dirty="0">
                <a:latin typeface="Georgia" panose="02040502050405020303" pitchFamily="18" charset="0"/>
              </a:rPr>
              <a:t>4300+ baptisms and 63 church plants worldwide since 2009!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dirty="0">
                <a:latin typeface="Georgia" panose="02040502050405020303" pitchFamily="18" charset="0"/>
              </a:rPr>
              <a:t>(Plus those that weren</a:t>
            </a:r>
            <a:r>
              <a:rPr lang="en-US" altLang="es-MX" dirty="0">
                <a:latin typeface="Georgia" panose="02040502050405020303" pitchFamily="18" charset="0"/>
              </a:rPr>
              <a:t>’</a:t>
            </a:r>
            <a:r>
              <a:rPr lang="en-US" altLang="en-US" dirty="0">
                <a:latin typeface="Georgia" panose="02040502050405020303" pitchFamily="18" charset="0"/>
              </a:rPr>
              <a:t>t reported!)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dirty="0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dirty="0">
                <a:latin typeface="Georgia" panose="02040502050405020303" pitchFamily="18" charset="0"/>
              </a:rPr>
              <a:t>February 17, 2020</a:t>
            </a:r>
          </a:p>
        </p:txBody>
      </p:sp>
      <p:sp>
        <p:nvSpPr>
          <p:cNvPr id="33797" name="Rectangle 3">
            <a:extLst>
              <a:ext uri="{FF2B5EF4-FFF2-40B4-BE49-F238E27FC236}">
                <a16:creationId xmlns:a16="http://schemas.microsoft.com/office/drawing/2014/main" id="{57C90AFC-C0BD-1B4A-9787-22FC07915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762000"/>
            <a:ext cx="503713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>
                <a:latin typeface="Georgia" panose="02040502050405020303" pitchFamily="18" charset="0"/>
              </a:rPr>
              <a:t>We have 164 current full-time students or graduates working in 112 congregations in 76 cities in 18 countries.</a:t>
            </a:r>
          </a:p>
        </p:txBody>
      </p:sp>
    </p:spTree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4">
            <a:extLst>
              <a:ext uri="{FF2B5EF4-FFF2-40B4-BE49-F238E27FC236}">
                <a16:creationId xmlns:a16="http://schemas.microsoft.com/office/drawing/2014/main" id="{46584717-4009-9843-9751-0FE63982A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i="1">
                <a:latin typeface="Times New Roman" panose="02020603050405020304" pitchFamily="18" charset="0"/>
              </a:rPr>
              <a:t>10th TIBI international scholarship full-time class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i="1">
                <a:latin typeface="Times New Roman" panose="02020603050405020304" pitchFamily="18" charset="0"/>
              </a:rPr>
              <a:t>August, 2019-2021</a:t>
            </a:r>
          </a:p>
        </p:txBody>
      </p:sp>
      <p:sp>
        <p:nvSpPr>
          <p:cNvPr id="34818" name="Rectangle 4">
            <a:extLst>
              <a:ext uri="{FF2B5EF4-FFF2-40B4-BE49-F238E27FC236}">
                <a16:creationId xmlns:a16="http://schemas.microsoft.com/office/drawing/2014/main" id="{6019E573-8BE6-A749-8942-B999F6E67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86200"/>
            <a:ext cx="434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b="1" i="1">
                <a:latin typeface="Times New Roman" panose="02020603050405020304" pitchFamily="18" charset="0"/>
              </a:rPr>
              <a:t>Jose Dolores Aleman, wife Ena, family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_tradnl" altLang="en-US" sz="2000" b="1" i="1">
                <a:latin typeface="Times New Roman" panose="02020603050405020304" pitchFamily="18" charset="0"/>
              </a:rPr>
              <a:t>Nicaragua</a:t>
            </a:r>
            <a:endParaRPr lang="en-US" altLang="en-US" sz="2000" b="1" i="1">
              <a:latin typeface="Times New Roman" panose="02020603050405020304" pitchFamily="18" charset="0"/>
            </a:endParaRPr>
          </a:p>
        </p:txBody>
      </p:sp>
      <p:sp>
        <p:nvSpPr>
          <p:cNvPr id="34819" name="Rectangle 4">
            <a:extLst>
              <a:ext uri="{FF2B5EF4-FFF2-40B4-BE49-F238E27FC236}">
                <a16:creationId xmlns:a16="http://schemas.microsoft.com/office/drawing/2014/main" id="{AD6318A6-7B2A-374F-BEAB-0D38A92F9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8900" y="6096000"/>
            <a:ext cx="2819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b="1" i="1">
                <a:latin typeface="Times New Roman" panose="02020603050405020304" pitchFamily="18" charset="0"/>
              </a:rPr>
              <a:t>Franklin Diaz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b="1" i="1">
                <a:latin typeface="Times New Roman" panose="02020603050405020304" pitchFamily="18" charset="0"/>
              </a:rPr>
              <a:t>Venezuela</a:t>
            </a:r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01D325BE-1721-FE42-92E7-BD9B2B5F8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436938"/>
            <a:ext cx="3581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b="1" i="1">
                <a:latin typeface="Times New Roman" panose="02020603050405020304" pitchFamily="18" charset="0"/>
              </a:rPr>
              <a:t>Angel and Anael Blanco, family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b="1" i="1">
                <a:latin typeface="Times New Roman" panose="02020603050405020304" pitchFamily="18" charset="0"/>
              </a:rPr>
              <a:t>Bolivia</a:t>
            </a:r>
          </a:p>
        </p:txBody>
      </p:sp>
      <p:sp>
        <p:nvSpPr>
          <p:cNvPr id="34821" name="Rectangle 4">
            <a:extLst>
              <a:ext uri="{FF2B5EF4-FFF2-40B4-BE49-F238E27FC236}">
                <a16:creationId xmlns:a16="http://schemas.microsoft.com/office/drawing/2014/main" id="{851C6037-2D55-AC4D-82BD-D13B70F9A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9025" y="6113463"/>
            <a:ext cx="26670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b="1" i="1">
                <a:latin typeface="Times New Roman" panose="02020603050405020304" pitchFamily="18" charset="0"/>
              </a:rPr>
              <a:t>Corina Diaz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b="1" i="1">
                <a:latin typeface="Times New Roman" panose="02020603050405020304" pitchFamily="18" charset="0"/>
              </a:rPr>
              <a:t>Argentina</a:t>
            </a:r>
          </a:p>
        </p:txBody>
      </p:sp>
      <p:pic>
        <p:nvPicPr>
          <p:cNvPr id="34822" name="Imagen 1">
            <a:extLst>
              <a:ext uri="{FF2B5EF4-FFF2-40B4-BE49-F238E27FC236}">
                <a16:creationId xmlns:a16="http://schemas.microsoft.com/office/drawing/2014/main" id="{0503A019-B56E-1F49-85F4-A976E17A9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1152525"/>
            <a:ext cx="1843087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4">
            <a:extLst>
              <a:ext uri="{FF2B5EF4-FFF2-40B4-BE49-F238E27FC236}">
                <a16:creationId xmlns:a16="http://schemas.microsoft.com/office/drawing/2014/main" id="{5FFE6DF4-2DCB-C64F-8B98-86EBC8650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1116013"/>
            <a:ext cx="3206750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Imagen 33">
            <a:extLst>
              <a:ext uri="{FF2B5EF4-FFF2-40B4-BE49-F238E27FC236}">
                <a16:creationId xmlns:a16="http://schemas.microsoft.com/office/drawing/2014/main" id="{6796B6BB-07FA-2543-BBE7-7D47B79C5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4394200"/>
            <a:ext cx="167005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Imagen 33">
            <a:extLst>
              <a:ext uri="{FF2B5EF4-FFF2-40B4-BE49-F238E27FC236}">
                <a16:creationId xmlns:a16="http://schemas.microsoft.com/office/drawing/2014/main" id="{7C37BAA0-526E-A445-A87B-800B1E74B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088" y="4191000"/>
            <a:ext cx="1668462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4">
            <a:extLst>
              <a:ext uri="{FF2B5EF4-FFF2-40B4-BE49-F238E27FC236}">
                <a16:creationId xmlns:a16="http://schemas.microsoft.com/office/drawing/2014/main" id="{1F0A4D0A-9747-AF4F-A771-59FA6729B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i="1">
                <a:latin typeface="Times New Roman" panose="02020603050405020304" pitchFamily="18" charset="0"/>
              </a:rPr>
              <a:t>August, 2019-2021</a:t>
            </a:r>
          </a:p>
        </p:txBody>
      </p:sp>
      <p:sp>
        <p:nvSpPr>
          <p:cNvPr id="35842" name="Rectangle 4">
            <a:extLst>
              <a:ext uri="{FF2B5EF4-FFF2-40B4-BE49-F238E27FC236}">
                <a16:creationId xmlns:a16="http://schemas.microsoft.com/office/drawing/2014/main" id="{6B4F47D5-F304-3344-9F3E-B9740125F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124200"/>
            <a:ext cx="304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b="1" i="1">
                <a:latin typeface="Times New Roman" panose="02020603050405020304" pitchFamily="18" charset="0"/>
              </a:rPr>
              <a:t>Cesar Hernández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b="1" i="1">
                <a:latin typeface="Times New Roman" panose="02020603050405020304" pitchFamily="18" charset="0"/>
              </a:rPr>
              <a:t>Colombia</a:t>
            </a:r>
          </a:p>
        </p:txBody>
      </p:sp>
      <p:sp>
        <p:nvSpPr>
          <p:cNvPr id="35843" name="Rectangle 4">
            <a:extLst>
              <a:ext uri="{FF2B5EF4-FFF2-40B4-BE49-F238E27FC236}">
                <a16:creationId xmlns:a16="http://schemas.microsoft.com/office/drawing/2014/main" id="{B8F16ECE-4253-534C-BD64-3E08E6DED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6019800"/>
            <a:ext cx="3810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b="1" i="1">
                <a:latin typeface="Times New Roman" panose="02020603050405020304" pitchFamily="18" charset="0"/>
              </a:rPr>
              <a:t>Harry and Lisseth Palacio, family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b="1" i="1">
                <a:latin typeface="Times New Roman" panose="02020603050405020304" pitchFamily="18" charset="0"/>
              </a:rPr>
              <a:t>El Salvador</a:t>
            </a:r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807EC573-256B-3043-8336-3A3C1F5E6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6083300"/>
            <a:ext cx="4305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b="1" i="1">
                <a:latin typeface="Times New Roman" panose="02020603050405020304" pitchFamily="18" charset="0"/>
              </a:rPr>
              <a:t>Federico and María Velasquez, family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b="1" i="1">
                <a:latin typeface="Times New Roman" panose="02020603050405020304" pitchFamily="18" charset="0"/>
              </a:rPr>
              <a:t>Guatemala</a:t>
            </a:r>
          </a:p>
        </p:txBody>
      </p:sp>
      <p:sp>
        <p:nvSpPr>
          <p:cNvPr id="35845" name="Rectangle 4">
            <a:extLst>
              <a:ext uri="{FF2B5EF4-FFF2-40B4-BE49-F238E27FC236}">
                <a16:creationId xmlns:a16="http://schemas.microsoft.com/office/drawing/2014/main" id="{7CDBF947-249C-FA41-BD6D-C4A99488D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2819400"/>
            <a:ext cx="3124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b="1" i="1">
                <a:latin typeface="Times New Roman" panose="02020603050405020304" pitchFamily="18" charset="0"/>
              </a:rPr>
              <a:t>Ramón Olivo Mendoza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b="1" i="1">
                <a:latin typeface="Times New Roman" panose="02020603050405020304" pitchFamily="18" charset="0"/>
              </a:rPr>
              <a:t>Mexico</a:t>
            </a:r>
          </a:p>
        </p:txBody>
      </p:sp>
      <p:pic>
        <p:nvPicPr>
          <p:cNvPr id="35846" name="Imagen 3">
            <a:extLst>
              <a:ext uri="{FF2B5EF4-FFF2-40B4-BE49-F238E27FC236}">
                <a16:creationId xmlns:a16="http://schemas.microsoft.com/office/drawing/2014/main" id="{38BB51C9-4EEA-6341-B22B-137B19350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1038"/>
            <a:ext cx="1862138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2">
            <a:extLst>
              <a:ext uri="{FF2B5EF4-FFF2-40B4-BE49-F238E27FC236}">
                <a16:creationId xmlns:a16="http://schemas.microsoft.com/office/drawing/2014/main" id="{EA763A60-E76A-6F45-B21B-D1B8D976F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138" y="528638"/>
            <a:ext cx="2359025" cy="24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3">
            <a:extLst>
              <a:ext uri="{FF2B5EF4-FFF2-40B4-BE49-F238E27FC236}">
                <a16:creationId xmlns:a16="http://schemas.microsoft.com/office/drawing/2014/main" id="{BC2D2437-E251-DD40-AFCD-339C080D4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148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Imagen 5">
            <a:extLst>
              <a:ext uri="{FF2B5EF4-FFF2-40B4-BE49-F238E27FC236}">
                <a16:creationId xmlns:a16="http://schemas.microsoft.com/office/drawing/2014/main" id="{8055D5DA-FB52-644D-BB71-2F2A0102A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3468688"/>
            <a:ext cx="2076450" cy="26543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>
            <a:extLst>
              <a:ext uri="{FF2B5EF4-FFF2-40B4-BE49-F238E27FC236}">
                <a16:creationId xmlns:a16="http://schemas.microsoft.com/office/drawing/2014/main" id="{7240A5E9-657C-7346-B3A9-3FC7FD58C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590800"/>
            <a:ext cx="4800600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lvl="1" algn="ctr">
              <a:lnSpc>
                <a:spcPct val="8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4400" i="1">
                <a:latin typeface="Cambria" panose="02040503050406030204" pitchFamily="18" charset="0"/>
              </a:rPr>
              <a:t>Minimum 10 hours/week, supervised, in church planting and ministry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6022CD1C-0F99-194A-A137-B024D2E18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762000"/>
            <a:ext cx="5257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lvl="1" algn="ctr">
              <a:lnSpc>
                <a:spcPct val="8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7200" i="1">
                <a:latin typeface="Cambria" panose="02040503050406030204" pitchFamily="18" charset="0"/>
              </a:rPr>
              <a:t>ACTIVITIES</a:t>
            </a:r>
          </a:p>
        </p:txBody>
      </p:sp>
      <p:pic>
        <p:nvPicPr>
          <p:cNvPr id="36867" name="Picture 4">
            <a:extLst>
              <a:ext uri="{FF2B5EF4-FFF2-40B4-BE49-F238E27FC236}">
                <a16:creationId xmlns:a16="http://schemas.microsoft.com/office/drawing/2014/main" id="{0E475C1D-6E4A-A24A-A145-6A1374004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031581" y="2283619"/>
            <a:ext cx="4630738" cy="31115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428AFA5A-D197-5441-9AEA-F8974435B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388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3200" b="1" i="1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i="1">
                <a:latin typeface="Georgia" panose="02040502050405020303" pitchFamily="18" charset="0"/>
              </a:rPr>
              <a:t>Representatives of 35 church plants in Cuba</a:t>
            </a:r>
          </a:p>
        </p:txBody>
      </p:sp>
      <p:pic>
        <p:nvPicPr>
          <p:cNvPr id="37890" name="Picture 1">
            <a:extLst>
              <a:ext uri="{FF2B5EF4-FFF2-40B4-BE49-F238E27FC236}">
                <a16:creationId xmlns:a16="http://schemas.microsoft.com/office/drawing/2014/main" id="{F68A3D21-16CA-EB44-B3DD-13D254A22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03B8E249-685F-504C-B6CE-398F4383A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6172200"/>
            <a:ext cx="7696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600" b="1" i="1">
                <a:latin typeface="Georgia" panose="02040502050405020303" pitchFamily="18" charset="0"/>
              </a:rPr>
              <a:t>La Puerta—Agustin Garcia</a:t>
            </a:r>
          </a:p>
        </p:txBody>
      </p:sp>
      <p:pic>
        <p:nvPicPr>
          <p:cNvPr id="38914" name="Picture 3">
            <a:extLst>
              <a:ext uri="{FF2B5EF4-FFF2-40B4-BE49-F238E27FC236}">
                <a16:creationId xmlns:a16="http://schemas.microsoft.com/office/drawing/2014/main" id="{41847C94-D668-164C-B0F6-5C9399A66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0772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3CEF9FAF-2446-4E49-9B8E-0645047E9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150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i="1">
                <a:latin typeface="Georgia" panose="02040502050405020303" pitchFamily="18" charset="0"/>
              </a:rPr>
              <a:t>Matanzas, Cuba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i="1">
                <a:latin typeface="Georgia" panose="02040502050405020303" pitchFamily="18" charset="0"/>
              </a:rPr>
              <a:t>Planted 50 congregations since 2006!</a:t>
            </a:r>
          </a:p>
        </p:txBody>
      </p:sp>
      <p:pic>
        <p:nvPicPr>
          <p:cNvPr id="39938" name="Picture 1">
            <a:extLst>
              <a:ext uri="{FF2B5EF4-FFF2-40B4-BE49-F238E27FC236}">
                <a16:creationId xmlns:a16="http://schemas.microsoft.com/office/drawing/2014/main" id="{6871F391-3B69-E446-90CC-FC08AC8FA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"/>
            <a:ext cx="75438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3">
            <a:extLst>
              <a:ext uri="{FF2B5EF4-FFF2-40B4-BE49-F238E27FC236}">
                <a16:creationId xmlns:a16="http://schemas.microsoft.com/office/drawing/2014/main" id="{12981103-A4D6-354B-A9CA-2274F9EA8B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1628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7200" i="1">
                <a:latin typeface="Cambria" panose="02040503050406030204" pitchFamily="18" charset="0"/>
                <a:ea typeface="ＭＳ Ｐゴシック" panose="020B0600070205080204" pitchFamily="34" charset="-128"/>
              </a:rPr>
              <a:t>VIDEO-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7200" i="1">
                <a:latin typeface="Cambria" panose="02040503050406030204" pitchFamily="18" charset="0"/>
                <a:ea typeface="ＭＳ Ｐゴシック" panose="020B0600070205080204" pitchFamily="34" charset="-128"/>
              </a:rPr>
              <a:t>CONFERENCING</a:t>
            </a:r>
            <a:endParaRPr lang="es-ES" altLang="en-US" sz="72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5">
            <a:extLst>
              <a:ext uri="{FF2B5EF4-FFF2-40B4-BE49-F238E27FC236}">
                <a16:creationId xmlns:a16="http://schemas.microsoft.com/office/drawing/2014/main" id="{E72738B4-1920-404A-89FE-38855A6FD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0" y="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1">
            <a:extLst>
              <a:ext uri="{FF2B5EF4-FFF2-40B4-BE49-F238E27FC236}">
                <a16:creationId xmlns:a16="http://schemas.microsoft.com/office/drawing/2014/main" id="{07368E11-88F9-4240-90D1-03E0ED4D0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3352800"/>
            <a:ext cx="915511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>
            <a:extLst>
              <a:ext uri="{FF2B5EF4-FFF2-40B4-BE49-F238E27FC236}">
                <a16:creationId xmlns:a16="http://schemas.microsoft.com/office/drawing/2014/main" id="{872544C3-7F73-9A44-9156-6EE1EB284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219200"/>
            <a:ext cx="9144000" cy="469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extBox 3">
            <a:extLst>
              <a:ext uri="{FF2B5EF4-FFF2-40B4-BE49-F238E27FC236}">
                <a16:creationId xmlns:a16="http://schemas.microsoft.com/office/drawing/2014/main" id="{E28541CF-27BB-8241-BD13-210C217EC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76200"/>
            <a:ext cx="5181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Cambria" panose="02040503050406030204" pitchFamily="18" charset="0"/>
              </a:rPr>
              <a:t>Up to 25 sites onscreen! 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Cambria" panose="02040503050406030204" pitchFamily="18" charset="0"/>
              </a:rPr>
              <a:t>Public/private chat</a:t>
            </a:r>
          </a:p>
        </p:txBody>
      </p:sp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ontent Placeholder 2">
            <a:extLst>
              <a:ext uri="{FF2B5EF4-FFF2-40B4-BE49-F238E27FC236}">
                <a16:creationId xmlns:a16="http://schemas.microsoft.com/office/drawing/2014/main" id="{84D8B634-CF49-1146-8103-F735271AE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Mission 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To make disciples who make other disciples, planting and nurturing churches that are: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Biblical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Nurturing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Relevant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Evangelistic</a:t>
            </a:r>
          </a:p>
        </p:txBody>
      </p:sp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>
            <a:extLst>
              <a:ext uri="{FF2B5EF4-FFF2-40B4-BE49-F238E27FC236}">
                <a16:creationId xmlns:a16="http://schemas.microsoft.com/office/drawing/2014/main" id="{B7BB404F-518E-0049-BE38-3D20DE0B6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1524000"/>
            <a:ext cx="95234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TextBox 2">
            <a:extLst>
              <a:ext uri="{FF2B5EF4-FFF2-40B4-BE49-F238E27FC236}">
                <a16:creationId xmlns:a16="http://schemas.microsoft.com/office/drawing/2014/main" id="{AA1DB2B5-1376-4D49-A682-7A2002B70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" y="304800"/>
            <a:ext cx="9013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4000" b="1">
                <a:latin typeface="Cambria" panose="02040503050406030204" pitchFamily="18" charset="0"/>
              </a:rPr>
              <a:t>Interactive screen sharing of all kinds</a:t>
            </a:r>
          </a:p>
        </p:txBody>
      </p:sp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3">
            <a:extLst>
              <a:ext uri="{FF2B5EF4-FFF2-40B4-BE49-F238E27FC236}">
                <a16:creationId xmlns:a16="http://schemas.microsoft.com/office/drawing/2014/main" id="{B069B959-EBE3-AB44-94CA-432B395CF8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547688" indent="-411163" algn="ctr" eaLnBrk="1" hangingPunct="1">
              <a:buClr>
                <a:srgbClr val="E1E1E1"/>
              </a:buClr>
              <a:buFont typeface="Wingdings" pitchFamily="2" charset="2"/>
              <a:buNone/>
            </a:pPr>
            <a:r>
              <a:rPr lang="en-US" altLang="en-US" sz="3000" b="1">
                <a:latin typeface="Cambria" panose="02040503050406030204" pitchFamily="18" charset="0"/>
                <a:ea typeface="ＭＳ Ｐゴシック" panose="020B0600070205080204" pitchFamily="34" charset="-128"/>
              </a:rPr>
              <a:t>Advantages</a:t>
            </a:r>
          </a:p>
          <a:p>
            <a:pPr marL="547688" indent="-411163" algn="ctr" eaLnBrk="1" hangingPunct="1">
              <a:buClr>
                <a:srgbClr val="E1E1E1"/>
              </a:buClr>
              <a:buFont typeface="Wingdings" pitchFamily="2" charset="2"/>
              <a:buNone/>
            </a:pPr>
            <a:endParaRPr lang="en-US" altLang="en-US" sz="30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000">
                <a:latin typeface="Cambria" panose="02040503050406030204" pitchFamily="18" charset="0"/>
                <a:ea typeface="ＭＳ Ｐゴシック" panose="020B0600070205080204" pitchFamily="34" charset="-128"/>
              </a:rPr>
              <a:t>Up to 25 sites on the screen at once!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000">
                <a:latin typeface="Cambria" panose="02040503050406030204" pitchFamily="18" charset="0"/>
                <a:ea typeface="ＭＳ Ｐゴシック" panose="020B0600070205080204" pitchFamily="34" charset="-128"/>
              </a:rPr>
              <a:t>The TIBI system has capacity for 6000 sites concurrently (300 sites in each of 20 classrooms) 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000">
                <a:latin typeface="Cambria" panose="02040503050406030204" pitchFamily="18" charset="0"/>
                <a:ea typeface="ＭＳ Ｐゴシック" panose="020B0600070205080204" pitchFamily="34" charset="-128"/>
              </a:rPr>
              <a:t>Easy to connect and use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000">
                <a:latin typeface="Cambria" panose="02040503050406030204" pitchFamily="18" charset="0"/>
                <a:ea typeface="ＭＳ Ｐゴシック" panose="020B0600070205080204" pitchFamily="34" charset="-128"/>
              </a:rPr>
              <a:t>Accessible from any place in world with Internet (even a park in Cuba)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000">
                <a:latin typeface="Cambria" panose="02040503050406030204" pitchFamily="18" charset="0"/>
                <a:ea typeface="ＭＳ Ｐゴシック" panose="020B0600070205080204" pitchFamily="34" charset="-128"/>
              </a:rPr>
              <a:t>Less than 20% of the cost of our previous system for much more product</a:t>
            </a:r>
          </a:p>
        </p:txBody>
      </p:sp>
    </p:spTree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3">
            <a:extLst>
              <a:ext uri="{FF2B5EF4-FFF2-40B4-BE49-F238E27FC236}">
                <a16:creationId xmlns:a16="http://schemas.microsoft.com/office/drawing/2014/main" id="{8F2074EF-5D09-124C-AA94-AC68B5BC01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547688" indent="-411163" algn="ctr" eaLnBrk="1" hangingPunct="1">
              <a:buClr>
                <a:srgbClr val="E1E1E1"/>
              </a:buClr>
              <a:buFont typeface="Wingdings" pitchFamily="2" charset="2"/>
              <a:buNone/>
            </a:pPr>
            <a:r>
              <a:rPr lang="en-US" altLang="en-US" sz="3200" b="1">
                <a:latin typeface="Cambria" panose="02040503050406030204" pitchFamily="18" charset="0"/>
                <a:ea typeface="ＭＳ Ｐゴシック" panose="020B0600070205080204" pitchFamily="34" charset="-128"/>
              </a:rPr>
              <a:t>Other options/advantages</a:t>
            </a:r>
          </a:p>
          <a:p>
            <a:pPr marL="547688" indent="-411163" algn="ctr" eaLnBrk="1" hangingPunct="1">
              <a:buClr>
                <a:srgbClr val="E1E1E1"/>
              </a:buClr>
              <a:buFont typeface="Wingdings" pitchFamily="2" charset="2"/>
              <a:buNone/>
            </a:pPr>
            <a:endParaRPr lang="en-US" altLang="en-US" sz="18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Recording to the Cloud or personal computer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Ability to share whiteboard interactively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Ability to share any document and illustrate it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Ability to share videos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Ability to break out groups within classroom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Ability to stream live to Facebook or YouTube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Multiple methods of student feedback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Excellent administrative control and stats</a:t>
            </a:r>
          </a:p>
          <a:p>
            <a:pPr marL="547688" indent="-411163" eaLnBrk="1" hangingPunct="1">
              <a:buClr>
                <a:srgbClr val="E1E1E1"/>
              </a:buClr>
            </a:pPr>
            <a:endParaRPr lang="en-US" altLang="en-US" sz="3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502EA-5712-4640-B5F4-3D1CD0A2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latin typeface="Cambria" panose="02040503050406030204" pitchFamily="18" charset="0"/>
                <a:ea typeface="+mj-ea"/>
                <a:cs typeface="Arabic Typesetting" panose="020F0502020204030204" pitchFamily="34" charset="0"/>
              </a:rPr>
              <a:t>	What is needed for Zoom?</a:t>
            </a:r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8F795C82-E995-864D-A20F-621BCAA575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066800"/>
            <a:ext cx="9144000" cy="5486400"/>
          </a:xfrm>
        </p:spPr>
        <p:txBody>
          <a:bodyPr/>
          <a:lstStyle/>
          <a:p>
            <a:pPr eaLnBrk="1" hangingPunct="1"/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Computer with at least average processor speed and RAM </a:t>
            </a:r>
          </a:p>
          <a:p>
            <a:pPr eaLnBrk="1" hangingPunct="1"/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Webcam</a:t>
            </a:r>
          </a:p>
          <a:p>
            <a:pPr eaLnBrk="1" hangingPunct="1"/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Microphone (often included in webcam)</a:t>
            </a:r>
          </a:p>
          <a:p>
            <a:pPr eaLnBrk="1" hangingPunct="1"/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Connection to the internet with speeds at least 384k upload and 1 Mb download.</a:t>
            </a:r>
          </a:p>
          <a:p>
            <a:pPr eaLnBrk="1" hangingPunct="1"/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Zoom software (free)</a:t>
            </a:r>
          </a:p>
          <a:p>
            <a:pPr eaLnBrk="1" hangingPunct="1"/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Small annual network access fee</a:t>
            </a:r>
          </a:p>
        </p:txBody>
      </p:sp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>
            <a:extLst>
              <a:ext uri="{FF2B5EF4-FFF2-40B4-BE49-F238E27FC236}">
                <a16:creationId xmlns:a16="http://schemas.microsoft.com/office/drawing/2014/main" id="{1B9B7A55-DE2A-8D48-ABFE-A697AC2D5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2863"/>
            <a:ext cx="91440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Box 2">
            <a:extLst>
              <a:ext uri="{FF2B5EF4-FFF2-40B4-BE49-F238E27FC236}">
                <a16:creationId xmlns:a16="http://schemas.microsoft.com/office/drawing/2014/main" id="{ED1D41BD-DDE0-E24F-A43F-8713DE215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7738" y="336550"/>
            <a:ext cx="4970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>
                <a:latin typeface="Cambria" panose="02040503050406030204" pitchFamily="18" charset="0"/>
              </a:rPr>
              <a:t>Video library in the cloud</a:t>
            </a:r>
          </a:p>
        </p:txBody>
      </p:sp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3">
            <a:extLst>
              <a:ext uri="{FF2B5EF4-FFF2-40B4-BE49-F238E27FC236}">
                <a16:creationId xmlns:a16="http://schemas.microsoft.com/office/drawing/2014/main" id="{760438A7-7863-9F4C-94F7-B36F4D881C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228600"/>
            <a:ext cx="9144000" cy="68580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en-US" altLang="en-US" sz="60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altLang="en-US" sz="6000" i="1">
                <a:latin typeface="Cambria" panose="02040503050406030204" pitchFamily="18" charset="0"/>
                <a:ea typeface="ＭＳ Ｐゴシック" panose="020B0600070205080204" pitchFamily="34" charset="-128"/>
              </a:rPr>
              <a:t>KINGDOM ACTIVITIES 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en-US" sz="60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altLang="en-US" sz="6000" i="1">
                <a:latin typeface="Cambria" panose="02040503050406030204" pitchFamily="18" charset="0"/>
                <a:ea typeface="ＭＳ Ｐゴシック" panose="020B0600070205080204" pitchFamily="34" charset="-128"/>
              </a:rPr>
              <a:t>With video conferencing</a:t>
            </a:r>
          </a:p>
        </p:txBody>
      </p:sp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0ED30999-780B-8241-8441-4C4F8D27B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en-US" sz="3000">
                <a:latin typeface="Georgia" panose="02040502050405020303" pitchFamily="18" charset="0"/>
              </a:rPr>
              <a:t>Normal live interactive classes (students, churches)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en-US" sz="3000">
                <a:latin typeface="Georgia" panose="02040502050405020303" pitchFamily="18" charset="0"/>
              </a:rPr>
              <a:t>50+ courses offered in 2019-2020 school year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en-US" sz="3000">
                <a:latin typeface="Georgia" panose="02040502050405020303" pitchFamily="18" charset="0"/>
              </a:rPr>
              <a:t>25 hours per week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en-US" sz="3000">
                <a:latin typeface="Georgia" panose="02040502050405020303" pitchFamily="18" charset="0"/>
              </a:rPr>
              <a:t>Saturday seminars</a:t>
            </a:r>
          </a:p>
        </p:txBody>
      </p:sp>
      <p:pic>
        <p:nvPicPr>
          <p:cNvPr id="50178" name="Picture 1">
            <a:extLst>
              <a:ext uri="{FF2B5EF4-FFF2-40B4-BE49-F238E27FC236}">
                <a16:creationId xmlns:a16="http://schemas.microsoft.com/office/drawing/2014/main" id="{CF273B5F-A0BD-5D42-A316-AD4CB5332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6750"/>
            <a:ext cx="91440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3">
            <a:extLst>
              <a:ext uri="{FF2B5EF4-FFF2-40B4-BE49-F238E27FC236}">
                <a16:creationId xmlns:a16="http://schemas.microsoft.com/office/drawing/2014/main" id="{CA9764C7-B870-DF4F-80E4-17E868439B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buFont typeface="Wingdings 2" pitchFamily="2" charset="2"/>
              <a:buNone/>
            </a:pPr>
            <a:r>
              <a:rPr lang="en-US" altLang="en-US" sz="3200" b="1">
                <a:latin typeface="Cambria" panose="02040503050406030204" pitchFamily="18" charset="0"/>
                <a:ea typeface="ＭＳ Ｐゴシック" panose="020B0600070205080204" pitchFamily="34" charset="-128"/>
              </a:rPr>
              <a:t>Other current, past, or future activities</a:t>
            </a:r>
          </a:p>
          <a:p>
            <a:pPr algn="ctr" eaLnBrk="1" hangingPunct="1">
              <a:buFont typeface="Wingdings 2" pitchFamily="2" charset="2"/>
              <a:buNone/>
            </a:pPr>
            <a:endParaRPr lang="en-US" altLang="en-US" sz="28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One-day seminars or retreats</a:t>
            </a:r>
          </a:p>
          <a:p>
            <a:pPr eaLnBrk="1" hangingPunct="1"/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Masters</a:t>
            </a:r>
            <a:r>
              <a:rPr lang="ja-JP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ja-JP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 level courses</a:t>
            </a:r>
          </a:p>
          <a:p>
            <a:pPr eaLnBrk="1" hangingPunct="1"/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Ongoing mentoring by other missionaries, elders, ministers, or professionals</a:t>
            </a:r>
          </a:p>
          <a:p>
            <a:pPr eaLnBrk="1" hangingPunct="1"/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Mission team training</a:t>
            </a:r>
          </a:p>
          <a:p>
            <a:pPr eaLnBrk="1" hangingPunct="1"/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Individual or marriage counseling</a:t>
            </a:r>
          </a:p>
          <a:p>
            <a:pPr eaLnBrk="1" hangingPunct="1"/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Classes for refugees</a:t>
            </a:r>
          </a:p>
          <a:p>
            <a:pPr eaLnBrk="1" hangingPunct="1"/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Marriage ceremonies!</a:t>
            </a:r>
          </a:p>
        </p:txBody>
      </p:sp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3">
            <a:extLst>
              <a:ext uri="{FF2B5EF4-FFF2-40B4-BE49-F238E27FC236}">
                <a16:creationId xmlns:a16="http://schemas.microsoft.com/office/drawing/2014/main" id="{706E31FA-0712-F944-8E78-4BF6E227C2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1628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8800" i="1">
                <a:latin typeface="Cambria" panose="02040503050406030204" pitchFamily="18" charset="0"/>
                <a:ea typeface="ＭＳ Ｐゴシック" panose="020B0600070205080204" pitchFamily="34" charset="-128"/>
              </a:rPr>
              <a:t>ONLINE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8800" i="1">
                <a:latin typeface="Cambria" panose="02040503050406030204" pitchFamily="18" charset="0"/>
                <a:ea typeface="ＭＳ Ｐゴシック" panose="020B0600070205080204" pitchFamily="34" charset="-128"/>
              </a:rPr>
              <a:t>PROGRAM</a:t>
            </a:r>
            <a:endParaRPr lang="es-ES" altLang="en-US" sz="88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4">
            <a:extLst>
              <a:ext uri="{FF2B5EF4-FFF2-40B4-BE49-F238E27FC236}">
                <a16:creationId xmlns:a16="http://schemas.microsoft.com/office/drawing/2014/main" id="{46A7DDF2-7881-4347-8B0E-0C171A38A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47925"/>
            <a:ext cx="91440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	Available now—40 courses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				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Times New Roman" panose="02020603050405020304" pitchFamily="18" charset="0"/>
              </a:rPr>
              <a:t>Old Testament</a:t>
            </a:r>
            <a:r>
              <a:rPr lang="en-US" altLang="en-US" sz="1800">
                <a:latin typeface="Times New Roman" panose="02020603050405020304" pitchFamily="18" charset="0"/>
              </a:rPr>
              <a:t>		</a:t>
            </a:r>
            <a:r>
              <a:rPr lang="en-US" altLang="en-US" sz="1800" b="1">
                <a:solidFill>
                  <a:srgbClr val="FFFF00"/>
                </a:solidFill>
                <a:latin typeface="Times New Roman" panose="02020603050405020304" pitchFamily="18" charset="0"/>
              </a:rPr>
              <a:t>New Testament</a:t>
            </a:r>
            <a:r>
              <a:rPr lang="en-US" altLang="en-US" sz="1800">
                <a:latin typeface="Times New Roman" panose="02020603050405020304" pitchFamily="18" charset="0"/>
              </a:rPr>
              <a:t>		</a:t>
            </a:r>
            <a:r>
              <a:rPr lang="en-US" altLang="en-US" sz="1800" b="1">
                <a:solidFill>
                  <a:srgbClr val="FFFF00"/>
                </a:solidFill>
                <a:latin typeface="Times New Roman" panose="02020603050405020304" pitchFamily="18" charset="0"/>
              </a:rPr>
              <a:t>Tools</a:t>
            </a:r>
            <a:r>
              <a:rPr lang="en-US" altLang="en-US" sz="1800">
                <a:latin typeface="Times New Roman" panose="02020603050405020304" pitchFamily="18" charset="0"/>
              </a:rPr>
              <a:t>				</a:t>
            </a:r>
            <a:r>
              <a:rPr lang="en-US" altLang="en-US" sz="1800" b="1">
                <a:solidFill>
                  <a:srgbClr val="FFFF00"/>
                </a:solidFill>
                <a:latin typeface="Times New Roman" panose="02020603050405020304" pitchFamily="18" charset="0"/>
              </a:rPr>
              <a:t>Ministry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OT 1, 2, 3, 4 	 		Life of Christ 1, 2 		Hebrew 1	, 2			Spiritual Formation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Wisdom literature 		Acts			    		Greek 1, 2 			Christian Home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Isaiah 				Romans/Galatians	 	Hermen./Exeg. 1, 2	 	Counseling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Jeremiah/Lamentations 	1-2 Corinthians 		Homiletics 		 	Leadership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Ezekiel/Daniel	 		Prison epistles		 	Analytical thinking 	Christianity/Culture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Minor prophets 		Pastorals									Intro to Ministry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					1-2 Peter, James		</a:t>
            </a:r>
            <a:r>
              <a:rPr lang="en-US" altLang="en-US" sz="1800" b="1">
                <a:solidFill>
                  <a:srgbClr val="FFFF00"/>
                </a:solidFill>
                <a:latin typeface="Times New Roman" panose="02020603050405020304" pitchFamily="18" charset="0"/>
              </a:rPr>
              <a:t>History</a:t>
            </a:r>
            <a:r>
              <a:rPr lang="en-US" altLang="en-US" sz="1800" b="1">
                <a:latin typeface="Times New Roman" panose="02020603050405020304" pitchFamily="18" charset="0"/>
              </a:rPr>
              <a:t>				</a:t>
            </a:r>
            <a:r>
              <a:rPr lang="en-US" altLang="en-US" sz="1800">
                <a:latin typeface="Times New Roman" panose="02020603050405020304" pitchFamily="18" charset="0"/>
              </a:rPr>
              <a:t>Small groups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					Hebrews	 			History/Geography		Religious groups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		    								Church History 1 		Church planting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	         			      					Restoration History 	Worship 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					    										Heaven		   			</a:t>
            </a:r>
          </a:p>
        </p:txBody>
      </p:sp>
      <p:sp>
        <p:nvSpPr>
          <p:cNvPr id="53250" name="TextBox 2">
            <a:extLst>
              <a:ext uri="{FF2B5EF4-FFF2-40B4-BE49-F238E27FC236}">
                <a16:creationId xmlns:a16="http://schemas.microsoft.com/office/drawing/2014/main" id="{5C86473D-9649-FC4C-A51B-F62F210D3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6988"/>
            <a:ext cx="4572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3200" b="1">
                <a:latin typeface="Book Antiqua" panose="02040602050305030304" pitchFamily="18" charset="0"/>
              </a:rPr>
              <a:t>Es.sunsetonline.org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s-MX" altLang="en-US" sz="1800" b="1">
              <a:latin typeface="Book Antiqua" panose="0204060205030503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 b="1">
                <a:latin typeface="Book Antiqua" panose="02040602050305030304" pitchFamily="18" charset="0"/>
              </a:rPr>
              <a:t>In preparation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s-MX" altLang="en-US" sz="1800" b="1">
              <a:latin typeface="Book Antiqua" panose="0204060205030503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>
                <a:latin typeface="Book Antiqua" panose="02040602050305030304" pitchFamily="18" charset="0"/>
              </a:rPr>
              <a:t>Proverbs—The Godly Woman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>
                <a:latin typeface="Book Antiqua" panose="02040602050305030304" pitchFamily="18" charset="0"/>
              </a:rPr>
              <a:t>Church planting, Cuba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>
                <a:latin typeface="Book Antiqua" panose="02040602050305030304" pitchFamily="18" charset="0"/>
              </a:rPr>
              <a:t>Revelation</a:t>
            </a:r>
          </a:p>
        </p:txBody>
      </p:sp>
      <p:pic>
        <p:nvPicPr>
          <p:cNvPr id="53251" name="Picture 4">
            <a:extLst>
              <a:ext uri="{FF2B5EF4-FFF2-40B4-BE49-F238E27FC236}">
                <a16:creationId xmlns:a16="http://schemas.microsoft.com/office/drawing/2014/main" id="{F63F1F47-8480-9446-A4A4-3D535C8AC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30163"/>
            <a:ext cx="4510087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>
            <a:extLst>
              <a:ext uri="{FF2B5EF4-FFF2-40B4-BE49-F238E27FC236}">
                <a16:creationId xmlns:a16="http://schemas.microsoft.com/office/drawing/2014/main" id="{3B05F580-E48E-C64C-9747-A6B2AD2F75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65889" y="425970"/>
            <a:ext cx="2825311" cy="147903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b="1" i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Board</a:t>
            </a:r>
            <a:br>
              <a:rPr lang="en-US" altLang="en-US" b="1" i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</a:br>
            <a:r>
              <a:rPr lang="en-US" altLang="en-US" b="1" i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2020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A8C27060-AAD9-F84C-B7DB-9A6F52B1598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7150" y="4475163"/>
            <a:ext cx="2209800" cy="381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000">
                <a:latin typeface="Cambria" panose="02040503050406030204" pitchFamily="18" charset="0"/>
                <a:ea typeface="ＭＳ Ｐゴシック" panose="020B0600070205080204" pitchFamily="34" charset="-128"/>
              </a:rPr>
              <a:t>Randy King</a:t>
            </a:r>
          </a:p>
        </p:txBody>
      </p:sp>
      <p:pic>
        <p:nvPicPr>
          <p:cNvPr id="26627" name="Picture 10" descr="Randy King 2">
            <a:extLst>
              <a:ext uri="{FF2B5EF4-FFF2-40B4-BE49-F238E27FC236}">
                <a16:creationId xmlns:a16="http://schemas.microsoft.com/office/drawing/2014/main" id="{0B1C2247-FC27-9848-B16E-AA89196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2589213"/>
            <a:ext cx="2305050" cy="1844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13" descr="Alan Mashburn">
            <a:extLst>
              <a:ext uri="{FF2B5EF4-FFF2-40B4-BE49-F238E27FC236}">
                <a16:creationId xmlns:a16="http://schemas.microsoft.com/office/drawing/2014/main" id="{A751747A-D3B8-9F44-A8CE-52DA9BC70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2501900"/>
            <a:ext cx="2247900" cy="1841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Rectangle 20">
            <a:extLst>
              <a:ext uri="{FF2B5EF4-FFF2-40B4-BE49-F238E27FC236}">
                <a16:creationId xmlns:a16="http://schemas.microsoft.com/office/drawing/2014/main" id="{66AB0621-57C5-0F49-AB82-394C04330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4343400"/>
            <a:ext cx="2057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Alan Mashburn</a:t>
            </a:r>
          </a:p>
        </p:txBody>
      </p:sp>
      <p:sp>
        <p:nvSpPr>
          <p:cNvPr id="26634" name="Rectangle 19">
            <a:extLst>
              <a:ext uri="{FF2B5EF4-FFF2-40B4-BE49-F238E27FC236}">
                <a16:creationId xmlns:a16="http://schemas.microsoft.com/office/drawing/2014/main" id="{C75CF495-7671-0E44-89E8-F785E3FC6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2" y="5543550"/>
            <a:ext cx="1196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Flo Mata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  <p:pic>
        <p:nvPicPr>
          <p:cNvPr id="26635" name="Picture 20">
            <a:extLst>
              <a:ext uri="{FF2B5EF4-FFF2-40B4-BE49-F238E27FC236}">
                <a16:creationId xmlns:a16="http://schemas.microsoft.com/office/drawing/2014/main" id="{88958ADE-79EE-794A-BB37-2194BA27E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90" y="4752211"/>
            <a:ext cx="2457038" cy="21057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6" name="Picture 1">
            <a:extLst>
              <a:ext uri="{FF2B5EF4-FFF2-40B4-BE49-F238E27FC236}">
                <a16:creationId xmlns:a16="http://schemas.microsoft.com/office/drawing/2014/main" id="{2D74CAD7-88B6-1F45-A8D2-28C13F6F0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933" y="4749583"/>
            <a:ext cx="2633067" cy="21057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7" name="Rectangle 25">
            <a:extLst>
              <a:ext uri="{FF2B5EF4-FFF2-40B4-BE49-F238E27FC236}">
                <a16:creationId xmlns:a16="http://schemas.microsoft.com/office/drawing/2014/main" id="{B171ADC2-DC56-7D40-8035-9C093B7BF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1" y="2133600"/>
            <a:ext cx="3118289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Greg and Jamie Lemon</a:t>
            </a:r>
          </a:p>
        </p:txBody>
      </p:sp>
      <p:sp>
        <p:nvSpPr>
          <p:cNvPr id="26638" name="Rectangle 25">
            <a:extLst>
              <a:ext uri="{FF2B5EF4-FFF2-40B4-BE49-F238E27FC236}">
                <a16:creationId xmlns:a16="http://schemas.microsoft.com/office/drawing/2014/main" id="{878D5845-B6FA-0141-8947-CB1307AED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5638800"/>
            <a:ext cx="2057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Dick </a:t>
            </a:r>
            <a:r>
              <a:rPr lang="en-US" altLang="en-US" sz="2000" dirty="0" err="1">
                <a:latin typeface="Georgia" panose="02040502050405020303" pitchFamily="18" charset="0"/>
              </a:rPr>
              <a:t>Nill</a:t>
            </a:r>
            <a:endParaRPr lang="en-US" altLang="en-US" sz="2000" dirty="0">
              <a:latin typeface="Georgia" panose="02040502050405020303" pitchFamily="18" charset="0"/>
            </a:endParaRPr>
          </a:p>
        </p:txBody>
      </p:sp>
      <p:pic>
        <p:nvPicPr>
          <p:cNvPr id="26639" name="Picture 2">
            <a:extLst>
              <a:ext uri="{FF2B5EF4-FFF2-40B4-BE49-F238E27FC236}">
                <a16:creationId xmlns:a16="http://schemas.microsoft.com/office/drawing/2014/main" id="{AEE72E0F-FB49-2542-A613-C3A718671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"/>
            <a:ext cx="2302363" cy="21443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0" name="Picture 2">
            <a:extLst>
              <a:ext uri="{FF2B5EF4-FFF2-40B4-BE49-F238E27FC236}">
                <a16:creationId xmlns:a16="http://schemas.microsoft.com/office/drawing/2014/main" id="{87CFBB5E-63C8-DA40-9D6B-4D12AA9E2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966" y="-383"/>
            <a:ext cx="2555875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1" name="Rectangle 20">
            <a:extLst>
              <a:ext uri="{FF2B5EF4-FFF2-40B4-BE49-F238E27FC236}">
                <a16:creationId xmlns:a16="http://schemas.microsoft.com/office/drawing/2014/main" id="{A1720BA1-F01A-7D4D-AB08-6FE963951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2057400"/>
            <a:ext cx="3803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Gustavo and Micaela Villanueva</a:t>
            </a:r>
          </a:p>
        </p:txBody>
      </p:sp>
    </p:spTree>
    <p:extLst>
      <p:ext uri="{BB962C8B-B14F-4D97-AF65-F5344CB8AC3E}">
        <p14:creationId xmlns:p14="http://schemas.microsoft.com/office/powerpoint/2010/main" val="3743372710"/>
      </p:ext>
    </p:extLst>
  </p:cSld>
  <p:clrMapOvr>
    <a:masterClrMapping/>
  </p:clrMapOvr>
  <p:transition advClick="0" advTm="7000"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322" name="Rectangle 2">
            <a:extLst>
              <a:ext uri="{FF2B5EF4-FFF2-40B4-BE49-F238E27FC236}">
                <a16:creationId xmlns:a16="http://schemas.microsoft.com/office/drawing/2014/main" id="{C3E90692-2CB8-5C46-9760-35839439D4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6096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>
                <a:latin typeface="Cambria" panose="02040503050406030204" pitchFamily="18" charset="0"/>
                <a:ea typeface="+mj-ea"/>
                <a:cs typeface="Arabic Typesetting" panose="020F0502020204030204" pitchFamily="34" charset="0"/>
              </a:rPr>
              <a:t>Online video courses</a:t>
            </a:r>
          </a:p>
        </p:txBody>
      </p:sp>
      <p:sp>
        <p:nvSpPr>
          <p:cNvPr id="54274" name="Rectangle 5">
            <a:extLst>
              <a:ext uri="{FF2B5EF4-FFF2-40B4-BE49-F238E27FC236}">
                <a16:creationId xmlns:a16="http://schemas.microsoft.com/office/drawing/2014/main" id="{2D5CFE88-E98C-B448-A0E4-9CC0E3E048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295400"/>
            <a:ext cx="9144000" cy="5334000"/>
          </a:xfrm>
        </p:spPr>
        <p:txBody>
          <a:bodyPr/>
          <a:lstStyle/>
          <a:p>
            <a:pPr marL="533400" indent="-533400" eaLnBrk="1" hangingPunct="1">
              <a:buClr>
                <a:srgbClr val="E1E1E1"/>
              </a:buClr>
              <a:buFont typeface="Wingdings 2" pitchFamily="2" charset="2"/>
              <a:buChar char=""/>
              <a:defRPr/>
            </a:pPr>
            <a:r>
              <a:rPr lang="en-U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With 40 courses recorded, one can now study online and receive the Bachelor of Biblical Studies diploma.</a:t>
            </a:r>
          </a:p>
          <a:p>
            <a:pPr marL="0" indent="0" eaLnBrk="1" hangingPunct="1">
              <a:buClr>
                <a:srgbClr val="E1E1E1"/>
              </a:buClr>
              <a:buFont typeface="Arial" panose="020B0604020202020204" pitchFamily="34" charset="0"/>
              <a:buNone/>
              <a:defRPr/>
            </a:pPr>
            <a:endParaRPr lang="en-US" altLang="en-US" sz="34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  <a:buFont typeface="Wingdings 2" pitchFamily="2" charset="2"/>
              <a:buChar char=""/>
              <a:defRPr/>
            </a:pPr>
            <a:r>
              <a:rPr lang="en-U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2100+ students in 68 countries—including 20 of the 21 Spanish speaking countries as well as other nations like Brazil, France, Germany, and Canada!</a:t>
            </a:r>
          </a:p>
          <a:p>
            <a:pPr marL="0" indent="0" eaLnBrk="1" hangingPunct="1">
              <a:buClr>
                <a:srgbClr val="E1E1E1"/>
              </a:buClr>
              <a:buFont typeface="Arial" panose="020B0604020202020204" pitchFamily="34" charset="0"/>
              <a:buNone/>
              <a:defRPr/>
            </a:pPr>
            <a:endParaRPr lang="en-US" altLang="en-US" sz="34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A6B5511E-9FA7-9241-99C0-9325F512E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228600"/>
            <a:ext cx="32004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altLang="en-US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      Benefits</a:t>
            </a:r>
            <a:endParaRPr lang="en-US" altLang="en-US" b="1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</p:txBody>
      </p:sp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83BFFDD2-46FD-9F42-B283-89F06E678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00200"/>
            <a:ext cx="3505200" cy="46482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Requires only an internet connection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Classes are available 24 hours a day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Can take the courses for free</a:t>
            </a:r>
          </a:p>
        </p:txBody>
      </p:sp>
      <p:pic>
        <p:nvPicPr>
          <p:cNvPr id="55299" name="Picture 4">
            <a:extLst>
              <a:ext uri="{FF2B5EF4-FFF2-40B4-BE49-F238E27FC236}">
                <a16:creationId xmlns:a16="http://schemas.microsoft.com/office/drawing/2014/main" id="{0B05E9FD-1E98-B742-B4B0-3B9F55A9D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00200"/>
            <a:ext cx="556260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3C193-212E-B246-A75F-70522735A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6858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>
                <a:latin typeface="Cambria" panose="02040503050406030204" pitchFamily="18" charset="0"/>
                <a:ea typeface="+mj-ea"/>
                <a:cs typeface="Arabic Typesetting" panose="020F0502020204030204" pitchFamily="34" charset="0"/>
              </a:rPr>
              <a:t>Hard Drives for Remote Schools</a:t>
            </a:r>
          </a:p>
        </p:txBody>
      </p:sp>
      <p:sp>
        <p:nvSpPr>
          <p:cNvPr id="53250" name="Content Placeholder 2">
            <a:extLst>
              <a:ext uri="{FF2B5EF4-FFF2-40B4-BE49-F238E27FC236}">
                <a16:creationId xmlns:a16="http://schemas.microsoft.com/office/drawing/2014/main" id="{D94939C7-CC98-2946-95B9-96275A931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943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For remote locations where there is limited to no access to the internet, we put all our course materials on hard drives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Facilitated and graded by local workers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Currently 28 such drives have been sent to 12 different countries.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In Cuba, for example, TIBI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  has more than 13,300 students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  who have used this format.</a:t>
            </a:r>
          </a:p>
        </p:txBody>
      </p:sp>
      <p:pic>
        <p:nvPicPr>
          <p:cNvPr id="56323" name="Picture 2">
            <a:extLst>
              <a:ext uri="{FF2B5EF4-FFF2-40B4-BE49-F238E27FC236}">
                <a16:creationId xmlns:a16="http://schemas.microsoft.com/office/drawing/2014/main" id="{0C43A6F8-5204-D14E-AEB9-96B5A0998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457700"/>
            <a:ext cx="3124200" cy="2400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3">
            <a:extLst>
              <a:ext uri="{FF2B5EF4-FFF2-40B4-BE49-F238E27FC236}">
                <a16:creationId xmlns:a16="http://schemas.microsoft.com/office/drawing/2014/main" id="{493ECEB7-B507-A048-AA59-5A732338418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1628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6000" i="1">
                <a:latin typeface="Cambria" panose="02040503050406030204" pitchFamily="18" charset="0"/>
                <a:ea typeface="ＭＳ Ｐゴシック" panose="020B0600070205080204" pitchFamily="34" charset="-128"/>
              </a:rPr>
              <a:t>TIBI is now on YouTube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72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3600" i="1">
                <a:latin typeface="Cambria" panose="02040503050406030204" pitchFamily="18" charset="0"/>
                <a:ea typeface="ＭＳ Ｐゴシック" panose="020B0600070205080204" pitchFamily="34" charset="-128"/>
              </a:rPr>
              <a:t>https://www.youtube.com/channel/UC215-ugL_KU32VotdJEbgiQ/playlists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36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3600" i="1">
                <a:latin typeface="Cambria" panose="02040503050406030204" pitchFamily="18" charset="0"/>
                <a:ea typeface="ＭＳ Ｐゴシック" panose="020B0600070205080204" pitchFamily="34" charset="-128"/>
              </a:rPr>
              <a:t>O</a:t>
            </a:r>
            <a:r>
              <a:rPr lang="es-ES" altLang="en-US" sz="3600" i="1">
                <a:latin typeface="Cambria" panose="02040503050406030204" pitchFamily="18" charset="0"/>
                <a:ea typeface="ＭＳ Ｐゴシック" panose="020B0600070205080204" pitchFamily="34" charset="-128"/>
              </a:rPr>
              <a:t>r</a:t>
            </a:r>
            <a:endParaRPr lang="en-US" altLang="en-US" sz="36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s-ES" altLang="en-US" sz="36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s-ES" altLang="en-US" sz="3600" i="1">
                <a:latin typeface="Cambria" panose="02040503050406030204" pitchFamily="18" charset="0"/>
                <a:ea typeface="ＭＳ Ｐゴシック" panose="020B0600070205080204" pitchFamily="34" charset="-128"/>
              </a:rPr>
              <a:t>search </a:t>
            </a:r>
            <a:r>
              <a:rPr lang="es-ES" altLang="es-MX" sz="3600" i="1">
                <a:latin typeface="Cambria" panose="02040503050406030204" pitchFamily="18" charset="0"/>
                <a:ea typeface="ＭＳ Ｐゴシック" panose="020B0600070205080204" pitchFamily="34" charset="-128"/>
              </a:rPr>
              <a:t>“</a:t>
            </a:r>
            <a:r>
              <a:rPr lang="es-ES" altLang="en-US" sz="3600" i="1">
                <a:latin typeface="Cambria" panose="02040503050406030204" pitchFamily="18" charset="0"/>
                <a:ea typeface="ＭＳ Ｐゴシック" panose="020B0600070205080204" pitchFamily="34" charset="-128"/>
              </a:rPr>
              <a:t>IBIT Instituto</a:t>
            </a:r>
            <a:r>
              <a:rPr lang="es-ES" altLang="es-MX" sz="3600" i="1">
                <a:latin typeface="Cambria" panose="02040503050406030204" pitchFamily="18" charset="0"/>
                <a:ea typeface="ＭＳ Ｐゴシック" panose="020B0600070205080204" pitchFamily="34" charset="-128"/>
              </a:rPr>
              <a:t>”</a:t>
            </a:r>
            <a:r>
              <a:rPr lang="es-ES" altLang="en-US" sz="3600" i="1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s-ES" altLang="en-US" sz="3600" i="1">
                <a:latin typeface="Cambria" panose="02040503050406030204" pitchFamily="18" charset="0"/>
                <a:ea typeface="ＭＳ Ｐゴシック" panose="020B0600070205080204" pitchFamily="34" charset="-128"/>
              </a:rPr>
              <a:t>on the YouTube page</a:t>
            </a:r>
          </a:p>
        </p:txBody>
      </p:sp>
    </p:spTree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Box 4">
            <a:extLst>
              <a:ext uri="{FF2B5EF4-FFF2-40B4-BE49-F238E27FC236}">
                <a16:creationId xmlns:a16="http://schemas.microsoft.com/office/drawing/2014/main" id="{19DEB176-113E-F44F-8062-01E2953ED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09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8370" name="TextBox 5">
            <a:extLst>
              <a:ext uri="{FF2B5EF4-FFF2-40B4-BE49-F238E27FC236}">
                <a16:creationId xmlns:a16="http://schemas.microsoft.com/office/drawing/2014/main" id="{9C0C374F-E85F-F341-94E7-917532400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0213" y="-76200"/>
            <a:ext cx="347503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3200">
              <a:latin typeface="Cambria" panose="020405030504060302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>
                <a:latin typeface="Cambria" panose="02040503050406030204" pitchFamily="18" charset="0"/>
              </a:rPr>
              <a:t>TIBI Playlist page</a:t>
            </a:r>
          </a:p>
        </p:txBody>
      </p:sp>
      <p:pic>
        <p:nvPicPr>
          <p:cNvPr id="58371" name="Picture 2">
            <a:extLst>
              <a:ext uri="{FF2B5EF4-FFF2-40B4-BE49-F238E27FC236}">
                <a16:creationId xmlns:a16="http://schemas.microsoft.com/office/drawing/2014/main" id="{FDFFE795-D0D9-D949-AF90-314D9479C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313"/>
            <a:ext cx="9144000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7DFB7B51-BAC3-D244-8B03-54C549F812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09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b="1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SINCE APRIL 2015 ON YOUTUBE… </a:t>
            </a:r>
          </a:p>
        </p:txBody>
      </p:sp>
      <p:sp>
        <p:nvSpPr>
          <p:cNvPr id="59394" name="Rectangle 5">
            <a:extLst>
              <a:ext uri="{FF2B5EF4-FFF2-40B4-BE49-F238E27FC236}">
                <a16:creationId xmlns:a16="http://schemas.microsoft.com/office/drawing/2014/main" id="{CFF5D06D-AB8E-F841-8990-139C10DC88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900 videos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uploaded</a:t>
            </a:r>
            <a:endParaRPr lang="es-E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927,500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views</a:t>
            </a:r>
            <a:endParaRPr lang="es-E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More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than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6.5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million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minutes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viewed</a:t>
            </a:r>
            <a:endParaRPr lang="es-E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9480+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subscribers</a:t>
            </a:r>
            <a:endParaRPr lang="es-E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Easier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access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for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some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in Internet-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limited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places</a:t>
            </a:r>
          </a:p>
        </p:txBody>
      </p:sp>
    </p:spTree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4">
            <a:extLst>
              <a:ext uri="{FF2B5EF4-FFF2-40B4-BE49-F238E27FC236}">
                <a16:creationId xmlns:a16="http://schemas.microsoft.com/office/drawing/2014/main" id="{7FA205C1-6C07-CB4F-9F2B-E0FD38843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09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60418" name="TextBox 5">
            <a:extLst>
              <a:ext uri="{FF2B5EF4-FFF2-40B4-BE49-F238E27FC236}">
                <a16:creationId xmlns:a16="http://schemas.microsoft.com/office/drawing/2014/main" id="{4BF4ECE3-A636-E94D-A464-57CD61A49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5" y="-76200"/>
            <a:ext cx="255111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>
                <a:latin typeface="Cambria" panose="02040503050406030204" pitchFamily="18" charset="0"/>
              </a:rPr>
              <a:t>TIBI website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Cambria" panose="02040503050406030204" pitchFamily="18" charset="0"/>
              </a:rPr>
              <a:t>(ibitibi.org)</a:t>
            </a:r>
          </a:p>
        </p:txBody>
      </p:sp>
      <p:pic>
        <p:nvPicPr>
          <p:cNvPr id="60419" name="Picture 2">
            <a:extLst>
              <a:ext uri="{FF2B5EF4-FFF2-40B4-BE49-F238E27FC236}">
                <a16:creationId xmlns:a16="http://schemas.microsoft.com/office/drawing/2014/main" id="{3B09076A-FD95-9141-819C-B72205AA4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553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3">
            <a:extLst>
              <a:ext uri="{FF2B5EF4-FFF2-40B4-BE49-F238E27FC236}">
                <a16:creationId xmlns:a16="http://schemas.microsoft.com/office/drawing/2014/main" id="{DB68B1F8-4925-CC4E-830A-23B95FE0EAA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1628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3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3200" b="1">
                <a:latin typeface="Cambria" panose="02040503050406030204" pitchFamily="18" charset="0"/>
                <a:ea typeface="ＭＳ Ｐゴシック" panose="020B0600070205080204" pitchFamily="34" charset="-128"/>
              </a:rPr>
              <a:t>			Master of Practical Theology		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3200" b="1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3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In conjunction with other schools such as the Quito School of Biblical Studies, in the fall of 2018 we began to offer this new 36-hour masters degree, to better prepare ministers for working in the local congregations.  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3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16 students formed the initial cohort of the MPT, and 10 students the second cohort which began in August 2019.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3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If you would like more information, go to the website at </a:t>
            </a:r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  <a:hlinkClick r:id="rId2"/>
              </a:rPr>
              <a:t>www.redinbi.org</a:t>
            </a:r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61442" name="Picture 2">
            <a:extLst>
              <a:ext uri="{FF2B5EF4-FFF2-40B4-BE49-F238E27FC236}">
                <a16:creationId xmlns:a16="http://schemas.microsoft.com/office/drawing/2014/main" id="{355D3E85-48AC-614F-8523-4692F5175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5875"/>
            <a:ext cx="16430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3">
            <a:extLst>
              <a:ext uri="{FF2B5EF4-FFF2-40B4-BE49-F238E27FC236}">
                <a16:creationId xmlns:a16="http://schemas.microsoft.com/office/drawing/2014/main" id="{D1F4791A-B98C-2848-945C-5303184C0A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162800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New opportunity in the Mediterranean Rim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Thousands of Muslim converts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TIBI has begun to help train them in basic Christianity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People like Farshad Shirazi are key, as well as a new course we tailored to them, in Farsi.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b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</a:b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Austrian students,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with Steve Austin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62466" name="Picture 2">
            <a:extLst>
              <a:ext uri="{FF2B5EF4-FFF2-40B4-BE49-F238E27FC236}">
                <a16:creationId xmlns:a16="http://schemas.microsoft.com/office/drawing/2014/main" id="{326A3F3B-CE0D-E443-9A3A-3C3AC22F1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114675"/>
            <a:ext cx="48006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AFE48127-3A9F-DD4A-B09D-F234790E26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09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3200" b="1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FABULOUS STORIES OF HOW GOD WORKS…</a:t>
            </a: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C92A3342-83F9-9B48-B9A1-4F19D10837C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400">
                <a:latin typeface="Cambria" panose="02040503050406030204" pitchFamily="18" charset="0"/>
                <a:ea typeface="ＭＳ Ｐゴシック" panose="020B0600070205080204" pitchFamily="34" charset="-128"/>
              </a:rPr>
              <a:t>In the prisons in Cuauhtémoc, Mexico with Othoniel Gutierrez.</a:t>
            </a: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400">
                <a:latin typeface="Cambria" panose="02040503050406030204" pitchFamily="18" charset="0"/>
                <a:ea typeface="ＭＳ Ｐゴシック" panose="020B0600070205080204" pitchFamily="34" charset="-128"/>
              </a:rPr>
              <a:t>In gang neighborhoods, in national crisis, through Isaac Torres in Venezuela.</a:t>
            </a: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400">
                <a:latin typeface="Cambria" panose="02040503050406030204" pitchFamily="18" charset="0"/>
                <a:ea typeface="ＭＳ Ｐゴシック" panose="020B0600070205080204" pitchFamily="34" charset="-128"/>
              </a:rPr>
              <a:t>In Cuba through Tony and Liudmila Fernandez.</a:t>
            </a:r>
          </a:p>
          <a:p>
            <a:pPr marL="533400" indent="-533400" eaLnBrk="1" hangingPunct="1">
              <a:buClr>
                <a:srgbClr val="E1E1E1"/>
              </a:buClr>
              <a:buFontTx/>
              <a:buNone/>
            </a:pPr>
            <a:endParaRPr lang="es-ES" altLang="en-US" sz="3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400">
                <a:latin typeface="Cambria" panose="02040503050406030204" pitchFamily="18" charset="0"/>
                <a:ea typeface="ＭＳ Ｐゴシック" panose="020B0600070205080204" pitchFamily="34" charset="-128"/>
              </a:rPr>
              <a:t>Who know what else God has in store?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3">
            <a:extLst>
              <a:ext uri="{FF2B5EF4-FFF2-40B4-BE49-F238E27FC236}">
                <a16:creationId xmlns:a16="http://schemas.microsoft.com/office/drawing/2014/main" id="{6A867486-99D1-BD44-9B8E-04245CA18B7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547688" indent="-411163" algn="ctr" eaLnBrk="1" hangingPunct="1">
              <a:lnSpc>
                <a:spcPct val="80000"/>
              </a:lnSpc>
              <a:buClr>
                <a:srgbClr val="F9F9F9"/>
              </a:buClr>
              <a:buFont typeface="Wingdings" pitchFamily="2" charset="2"/>
              <a:buNone/>
            </a:pPr>
            <a:r>
              <a:rPr lang="en-US" altLang="en-US" sz="3600" b="1">
                <a:latin typeface="Cambria" panose="02040503050406030204" pitchFamily="18" charset="0"/>
                <a:ea typeface="ＭＳ Ｐゴシック" panose="020B0600070205080204" pitchFamily="34" charset="-128"/>
              </a:rPr>
              <a:t>TIBI</a:t>
            </a:r>
            <a:r>
              <a:rPr lang="en-US" altLang="es-MX" sz="3600" b="1">
                <a:latin typeface="Cambria" panose="020405030504060302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en-US" sz="3600" b="1">
                <a:latin typeface="Cambria" panose="02040503050406030204" pitchFamily="18" charset="0"/>
                <a:ea typeface="ＭＳ Ｐゴシック" panose="020B0600070205080204" pitchFamily="34" charset="-128"/>
              </a:rPr>
              <a:t>s values</a:t>
            </a:r>
          </a:p>
          <a:p>
            <a:pPr marL="547688" indent="-411163" algn="ctr" eaLnBrk="1" hangingPunct="1">
              <a:lnSpc>
                <a:spcPct val="80000"/>
              </a:lnSpc>
              <a:buClr>
                <a:srgbClr val="F9F9F9"/>
              </a:buClr>
              <a:buFont typeface="Wingdings" pitchFamily="2" charset="2"/>
              <a:buNone/>
            </a:pPr>
            <a:endParaRPr lang="en-US" altLang="en-US" sz="36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Love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Respect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Open dialogue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Passion to search for truth together and learn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Unity in the heart of the gospel as found in I Cor, 15:1-4, Mat. 22:37-40, Matt. 23:23, Eph. 4:4-6, etc.</a:t>
            </a:r>
            <a:endParaRPr lang="en-US" altLang="en-US" sz="360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3">
            <a:extLst>
              <a:ext uri="{FF2B5EF4-FFF2-40B4-BE49-F238E27FC236}">
                <a16:creationId xmlns:a16="http://schemas.microsoft.com/office/drawing/2014/main" id="{C56B5830-9BC0-7241-9F47-FCD5FD34D33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With  God</a:t>
            </a:r>
            <a:r>
              <a:rPr lang="es-ES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ja-JP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s power and creativity, we are like:</a:t>
            </a:r>
          </a:p>
          <a:p>
            <a:pPr algn="ctr" eaLnBrk="1" hangingPunct="1">
              <a:buFontTx/>
              <a:buNone/>
            </a:pPr>
            <a:endParaRPr lang="en-US" altLang="en-US" sz="36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Gideon, whose weakness God changed to strength.</a:t>
            </a:r>
          </a:p>
          <a:p>
            <a:pPr eaLnBrk="1" hangingPunct="1"/>
            <a:r>
              <a:rPr lang="en-US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Esther, whom God used in the right place at the right time.</a:t>
            </a:r>
          </a:p>
          <a:p>
            <a:pPr eaLnBrk="1" hangingPunct="1"/>
            <a:r>
              <a:rPr lang="en-US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Mustard plants, which grow large from a tiny seed.</a:t>
            </a:r>
          </a:p>
        </p:txBody>
      </p:sp>
    </p:spTree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7" name="Rectangle 3">
            <a:extLst>
              <a:ext uri="{FF2B5EF4-FFF2-40B4-BE49-F238E27FC236}">
                <a16:creationId xmlns:a16="http://schemas.microsoft.com/office/drawing/2014/main" id="{D9D7FAAB-7C4A-A14B-9525-BFB44B837D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4000" b="1">
                <a:latin typeface="Cambria" panose="02040503050406030204" pitchFamily="18" charset="0"/>
                <a:ea typeface="ＭＳ Ｐゴシック" panose="020B0600070205080204" pitchFamily="34" charset="-128"/>
              </a:rPr>
              <a:t>How can you help?</a:t>
            </a:r>
          </a:p>
          <a:p>
            <a:pPr algn="ctr" eaLnBrk="1" hangingPunct="1">
              <a:buFontTx/>
              <a:buNone/>
            </a:pPr>
            <a:endParaRPr lang="en-US" altLang="en-US" sz="1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Encouragement and prayer.</a:t>
            </a:r>
          </a:p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Come visit! And tell others…</a:t>
            </a:r>
          </a:p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Recommend students</a:t>
            </a:r>
          </a:p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Contribute to a student scholarship ($100-700/month)</a:t>
            </a:r>
          </a:p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Buy hard drive for remote sites ($70)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8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68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68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7" name="Rectangle 3">
            <a:extLst>
              <a:ext uri="{FF2B5EF4-FFF2-40B4-BE49-F238E27FC236}">
                <a16:creationId xmlns:a16="http://schemas.microsoft.com/office/drawing/2014/main" id="{968C4D35-B7B6-1647-9FFA-C950712669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n-US" altLang="en-US" sz="40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Ways to Donate</a:t>
            </a:r>
          </a:p>
          <a:p>
            <a:pPr algn="ctr" eaLnBrk="1" hangingPunct="1">
              <a:buFontTx/>
              <a:buNone/>
              <a:defRPr/>
            </a:pPr>
            <a:endParaRPr lang="en-US" altLang="en-US" sz="1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Download the Zelle app on your phone or tablet, and send money to </a:t>
            </a: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2"/>
              </a:rPr>
              <a:t>montgomery.texasbible@gmail.com</a:t>
            </a: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Online bill pay with your bank (can set it up to be recurring)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Paypal: Go to 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3"/>
              </a:rPr>
              <a:t>http://ibitibi.org/en/donations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click on Donate, and put in our info (can be recurring)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Normal checks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Even estate gifts or IRA disbursements.</a:t>
            </a:r>
          </a:p>
          <a:p>
            <a:pPr eaLnBrk="1" hangingPunct="1">
              <a:defRPr/>
            </a:pPr>
            <a:endParaRPr lang="en-US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>
            <a:extLst>
              <a:ext uri="{FF2B5EF4-FFF2-40B4-BE49-F238E27FC236}">
                <a16:creationId xmlns:a16="http://schemas.microsoft.com/office/drawing/2014/main" id="{5A4A40D6-94E9-3D47-A7D6-9705D03A3B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TIBI Information and Resources</a:t>
            </a:r>
          </a:p>
        </p:txBody>
      </p:sp>
      <p:sp>
        <p:nvSpPr>
          <p:cNvPr id="67586" name="Rectangle 3">
            <a:extLst>
              <a:ext uri="{FF2B5EF4-FFF2-40B4-BE49-F238E27FC236}">
                <a16:creationId xmlns:a16="http://schemas.microsoft.com/office/drawing/2014/main" id="{09E6BE55-CEAC-A345-B3C4-1C1A5B9CF7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914400"/>
            <a:ext cx="9144000" cy="5943600"/>
          </a:xfrm>
        </p:spPr>
        <p:txBody>
          <a:bodyPr/>
          <a:lstStyle/>
          <a:p>
            <a:pPr eaLnBrk="1" hangingPunct="1"/>
            <a:r>
              <a:rPr lang="es-ES_tradnl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School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_tradnl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Website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: 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2"/>
              </a:rPr>
              <a:t>www.ibitibi.org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Online video </a:t>
            </a:r>
            <a:r>
              <a:rPr lang="es-ES_tradnl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courses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:  </a:t>
            </a:r>
            <a:r>
              <a:rPr lang="es-ES_tradnl" altLang="en-US" sz="2800" dirty="0" err="1">
                <a:solidFill>
                  <a:srgbClr val="FFFF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es.sunsetonline.org</a:t>
            </a:r>
            <a:r>
              <a:rPr lang="es-ES_tradnl" altLang="en-US" sz="2800" dirty="0">
                <a:solidFill>
                  <a:srgbClr val="FFFF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</a:t>
            </a:r>
            <a:r>
              <a:rPr lang="es-ES_tradnl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soon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at </a:t>
            </a:r>
            <a:r>
              <a:rPr lang="es-ES_tradnl" altLang="en-US" sz="2800" dirty="0" err="1">
                <a:solidFill>
                  <a:srgbClr val="FFFF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ibitenlinea.org</a:t>
            </a:r>
            <a:r>
              <a:rPr lang="es-ES_tradnl" altLang="en-US" sz="2800" dirty="0">
                <a:solidFill>
                  <a:srgbClr val="FFFF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>
                <a:solidFill>
                  <a:srgbClr val="FFFF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  </a:t>
            </a:r>
          </a:p>
          <a:p>
            <a:pPr eaLnBrk="1" hangingPunct="1"/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YouTube (courses and Israel videos)  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3"/>
              </a:rPr>
              <a:t>https://www.youtube.com/channel/UC215-ugL_KU32VotdJEbgiQ/playlists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Facebook  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4"/>
              </a:rPr>
              <a:t>https://www.facebook.com/IBIT-y-Sunsetonline-111879462197567/?fref=ts</a:t>
            </a:r>
            <a:endParaRPr lang="es-ES_tradnl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Twitter   </a:t>
            </a:r>
            <a:r>
              <a:rPr lang="en-US" altLang="en-US" sz="2800" u="sng" dirty="0">
                <a:latin typeface="Cambria" panose="02040503050406030204" pitchFamily="18" charset="0"/>
                <a:ea typeface="ＭＳ Ｐゴシック" panose="020B0600070205080204" pitchFamily="34" charset="-128"/>
                <a:hlinkClick r:id="rId5"/>
              </a:rPr>
              <a:t>https://twitter.com/IBITcursos</a:t>
            </a:r>
            <a:r>
              <a:rPr lang="en-US" altLang="en-US" sz="2800" u="sng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Masters </a:t>
            </a:r>
            <a:r>
              <a:rPr lang="es-ES_tradnl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program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:  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6"/>
              </a:rPr>
              <a:t>www.redinbi.org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</p:txBody>
      </p:sp>
    </p:spTree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7807A2C0-13BC-C043-B935-2900EE69B2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Texas International Bible Institute</a:t>
            </a:r>
          </a:p>
        </p:txBody>
      </p:sp>
      <p:sp>
        <p:nvSpPr>
          <p:cNvPr id="661507" name="Rectangle 3">
            <a:extLst>
              <a:ext uri="{FF2B5EF4-FFF2-40B4-BE49-F238E27FC236}">
                <a16:creationId xmlns:a16="http://schemas.microsoft.com/office/drawing/2014/main" id="{CD8B3A93-DA17-3343-9497-40B8AFA9F81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838200"/>
            <a:ext cx="7543800" cy="3276600"/>
          </a:xfrm>
        </p:spPr>
        <p:txBody>
          <a:bodyPr rtlCol="0">
            <a:normAutofit fontScale="77500" lnSpcReduction="20000"/>
          </a:bodyPr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n-US" sz="3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3200" dirty="0">
                <a:latin typeface="Cambria" panose="02040503050406030204" pitchFamily="18" charset="0"/>
                <a:ea typeface="+mn-ea"/>
                <a:cs typeface="Arabic Typesetting" panose="020F0502020204030204" pitchFamily="34" charset="0"/>
              </a:rPr>
              <a:t>STEPHEN AUSTIN </a:t>
            </a: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u="sng" dirty="0" err="1">
                <a:latin typeface="Cambria" panose="02040503050406030204" pitchFamily="18" charset="0"/>
                <a:ea typeface="+mn-ea"/>
                <a:cs typeface="Arabic Typesetting" panose="020F0502020204030204" pitchFamily="34" charset="0"/>
              </a:rPr>
              <a:t>slaustin@cebridge.net</a:t>
            </a:r>
            <a:endParaRPr lang="en-US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s-ES_tradnl" sz="1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s-ES_tradnl" sz="1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n-US" sz="1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3200" dirty="0">
                <a:latin typeface="Cambria" panose="02040503050406030204" pitchFamily="18" charset="0"/>
                <a:ea typeface="+mn-ea"/>
                <a:cs typeface="Arabic Typesetting" panose="020F0502020204030204" pitchFamily="34" charset="0"/>
              </a:rPr>
              <a:t>KEVIN MONTGOMERY</a:t>
            </a: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u="sng" dirty="0" err="1">
                <a:latin typeface="Cambria" panose="02040503050406030204" pitchFamily="18" charset="0"/>
                <a:ea typeface="+mn-ea"/>
                <a:cs typeface="Arabic Typesetting" panose="020F0502020204030204" pitchFamily="34" charset="0"/>
              </a:rPr>
              <a:t>montgomery.texasbible@gmail.com</a:t>
            </a:r>
            <a:endParaRPr lang="en-US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s-ES_tradnl" sz="1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s-ES_tradnl" sz="1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n-US" sz="1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</p:txBody>
      </p:sp>
      <p:sp>
        <p:nvSpPr>
          <p:cNvPr id="68611" name="Rectangle 4">
            <a:extLst>
              <a:ext uri="{FF2B5EF4-FFF2-40B4-BE49-F238E27FC236}">
                <a16:creationId xmlns:a16="http://schemas.microsoft.com/office/drawing/2014/main" id="{CCC66710-B53A-464B-9E35-22D0C12F3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95800"/>
            <a:ext cx="62484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Georgia" panose="02040502050405020303" pitchFamily="18" charset="0"/>
              </a:rPr>
              <a:t>1502 Avenue 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Georgia" panose="02040502050405020303" pitchFamily="18" charset="0"/>
              </a:rPr>
              <a:t>Or P.O. Box 1501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Georgia" panose="02040502050405020303" pitchFamily="18" charset="0"/>
              </a:rPr>
              <a:t>South Houston, Texas, 77587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Georgia" panose="02040502050405020303" pitchFamily="18" charset="0"/>
              </a:rPr>
              <a:t>(713) 910-2819</a:t>
            </a:r>
          </a:p>
        </p:txBody>
      </p:sp>
      <p:pic>
        <p:nvPicPr>
          <p:cNvPr id="68612" name="Picture 6">
            <a:extLst>
              <a:ext uri="{FF2B5EF4-FFF2-40B4-BE49-F238E27FC236}">
                <a16:creationId xmlns:a16="http://schemas.microsoft.com/office/drawing/2014/main" id="{E0193164-F308-0E42-AE85-F22248F2E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4114800"/>
            <a:ext cx="27559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0" name="AutoShape 24">
            <a:extLst>
              <a:ext uri="{FF2B5EF4-FFF2-40B4-BE49-F238E27FC236}">
                <a16:creationId xmlns:a16="http://schemas.microsoft.com/office/drawing/2014/main" id="{AB358DE4-D060-F44F-82CB-DFF6ADC60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152400"/>
            <a:ext cx="381000" cy="381000"/>
          </a:xfrm>
          <a:prstGeom prst="star5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8674" name="Line 25">
            <a:extLst>
              <a:ext uri="{FF2B5EF4-FFF2-40B4-BE49-F238E27FC236}">
                <a16:creationId xmlns:a16="http://schemas.microsoft.com/office/drawing/2014/main" id="{FD8BF07E-15AC-4C4B-9632-10D80D0174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2800" y="457200"/>
            <a:ext cx="114300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5" name="Rectangle 26">
            <a:extLst>
              <a:ext uri="{FF2B5EF4-FFF2-40B4-BE49-F238E27FC236}">
                <a16:creationId xmlns:a16="http://schemas.microsoft.com/office/drawing/2014/main" id="{C818083C-ABC9-AB4D-B7A9-9368401F3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762000"/>
            <a:ext cx="1600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</a:rPr>
              <a:t>Valencia, Spain</a:t>
            </a:r>
          </a:p>
        </p:txBody>
      </p:sp>
      <p:sp>
        <p:nvSpPr>
          <p:cNvPr id="23" name="AutoShape 11">
            <a:extLst>
              <a:ext uri="{FF2B5EF4-FFF2-40B4-BE49-F238E27FC236}">
                <a16:creationId xmlns:a16="http://schemas.microsoft.com/office/drawing/2014/main" id="{3915F454-2A25-6A42-ADAD-CAF76F8528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219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4" name="AutoShape 11">
            <a:extLst>
              <a:ext uri="{FF2B5EF4-FFF2-40B4-BE49-F238E27FC236}">
                <a16:creationId xmlns:a16="http://schemas.microsoft.com/office/drawing/2014/main" id="{468227CF-B0A6-1A48-AA0D-4B68506B9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219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5" name="AutoShape 11">
            <a:extLst>
              <a:ext uri="{FF2B5EF4-FFF2-40B4-BE49-F238E27FC236}">
                <a16:creationId xmlns:a16="http://schemas.microsoft.com/office/drawing/2014/main" id="{E807C216-DA50-714A-8881-795BE567E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990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6" name="AutoShape 11">
            <a:extLst>
              <a:ext uri="{FF2B5EF4-FFF2-40B4-BE49-F238E27FC236}">
                <a16:creationId xmlns:a16="http://schemas.microsoft.com/office/drawing/2014/main" id="{1CCB7CE1-6453-4749-B3B6-536B7F7A8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133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7" name="AutoShape 11">
            <a:extLst>
              <a:ext uri="{FF2B5EF4-FFF2-40B4-BE49-F238E27FC236}">
                <a16:creationId xmlns:a16="http://schemas.microsoft.com/office/drawing/2014/main" id="{EC1BF680-2241-1A45-8C77-4C83A51FD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990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Arial" charset="0"/>
              <a:ea typeface="+mn-ea"/>
            </a:endParaRPr>
          </a:p>
        </p:txBody>
      </p:sp>
      <p:sp>
        <p:nvSpPr>
          <p:cNvPr id="28" name="AutoShape 11">
            <a:extLst>
              <a:ext uri="{FF2B5EF4-FFF2-40B4-BE49-F238E27FC236}">
                <a16:creationId xmlns:a16="http://schemas.microsoft.com/office/drawing/2014/main" id="{83B394F9-68BB-F640-BBD2-A8A562233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6858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9" name="AutoShape 11">
            <a:extLst>
              <a:ext uri="{FF2B5EF4-FFF2-40B4-BE49-F238E27FC236}">
                <a16:creationId xmlns:a16="http://schemas.microsoft.com/office/drawing/2014/main" id="{33C4D160-2311-EE49-BEFB-60F664550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838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0" name="AutoShape 11">
            <a:extLst>
              <a:ext uri="{FF2B5EF4-FFF2-40B4-BE49-F238E27FC236}">
                <a16:creationId xmlns:a16="http://schemas.microsoft.com/office/drawing/2014/main" id="{814E0D8E-0210-F248-BD31-50524F15A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657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1" name="AutoShape 11">
            <a:extLst>
              <a:ext uri="{FF2B5EF4-FFF2-40B4-BE49-F238E27FC236}">
                <a16:creationId xmlns:a16="http://schemas.microsoft.com/office/drawing/2014/main" id="{F3372759-35CF-974C-A66F-3E4AD7B22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45720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2" name="AutoShape 11">
            <a:extLst>
              <a:ext uri="{FF2B5EF4-FFF2-40B4-BE49-F238E27FC236}">
                <a16:creationId xmlns:a16="http://schemas.microsoft.com/office/drawing/2014/main" id="{60CDEC74-8FAF-D943-BC39-CE0B79D6C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5720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3" name="AutoShape 11">
            <a:extLst>
              <a:ext uri="{FF2B5EF4-FFF2-40B4-BE49-F238E27FC236}">
                <a16:creationId xmlns:a16="http://schemas.microsoft.com/office/drawing/2014/main" id="{C4F19108-F685-534A-8D26-A5781F527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29718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4" name="AutoShape 11">
            <a:extLst>
              <a:ext uri="{FF2B5EF4-FFF2-40B4-BE49-F238E27FC236}">
                <a16:creationId xmlns:a16="http://schemas.microsoft.com/office/drawing/2014/main" id="{F91AFC1A-9540-E744-A182-45CAD1BE3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133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pic>
        <p:nvPicPr>
          <p:cNvPr id="28688" name="Picture 18">
            <a:extLst>
              <a:ext uri="{FF2B5EF4-FFF2-40B4-BE49-F238E27FC236}">
                <a16:creationId xmlns:a16="http://schemas.microsoft.com/office/drawing/2014/main" id="{1230210B-4492-8D4C-A127-7F3C858F2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utoShape 11">
            <a:extLst>
              <a:ext uri="{FF2B5EF4-FFF2-40B4-BE49-F238E27FC236}">
                <a16:creationId xmlns:a16="http://schemas.microsoft.com/office/drawing/2014/main" id="{044EF501-F75A-FC4E-AFE0-2A7A0E8F4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810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1" name="AutoShape 11">
            <a:extLst>
              <a:ext uri="{FF2B5EF4-FFF2-40B4-BE49-F238E27FC236}">
                <a16:creationId xmlns:a16="http://schemas.microsoft.com/office/drawing/2014/main" id="{C8683FB0-0AE8-7042-A36D-D9A6B4A2A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886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2" name="AutoShape 11">
            <a:extLst>
              <a:ext uri="{FF2B5EF4-FFF2-40B4-BE49-F238E27FC236}">
                <a16:creationId xmlns:a16="http://schemas.microsoft.com/office/drawing/2014/main" id="{9CA2BB8C-BB33-B44F-BDDD-D3CE87015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124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6" name="AutoShape 11">
            <a:extLst>
              <a:ext uri="{FF2B5EF4-FFF2-40B4-BE49-F238E27FC236}">
                <a16:creationId xmlns:a16="http://schemas.microsoft.com/office/drawing/2014/main" id="{180BBAE3-0B7B-5347-A979-1D991A2C0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429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7" name="AutoShape 11">
            <a:extLst>
              <a:ext uri="{FF2B5EF4-FFF2-40B4-BE49-F238E27FC236}">
                <a16:creationId xmlns:a16="http://schemas.microsoft.com/office/drawing/2014/main" id="{AEB1AB9E-728D-A148-99D8-54DCA6062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657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8" name="AutoShape 11">
            <a:extLst>
              <a:ext uri="{FF2B5EF4-FFF2-40B4-BE49-F238E27FC236}">
                <a16:creationId xmlns:a16="http://schemas.microsoft.com/office/drawing/2014/main" id="{786974E4-A6AB-A341-B23B-B7D9B7905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3124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9" name="AutoShape 11">
            <a:extLst>
              <a:ext uri="{FF2B5EF4-FFF2-40B4-BE49-F238E27FC236}">
                <a16:creationId xmlns:a16="http://schemas.microsoft.com/office/drawing/2014/main" id="{F77313B9-2ED9-344F-8775-21325BECC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514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0" name="AutoShape 11">
            <a:extLst>
              <a:ext uri="{FF2B5EF4-FFF2-40B4-BE49-F238E27FC236}">
                <a16:creationId xmlns:a16="http://schemas.microsoft.com/office/drawing/2014/main" id="{B571C983-B9C1-4445-9517-F3C9CBFD0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743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1" name="AutoShape 11">
            <a:extLst>
              <a:ext uri="{FF2B5EF4-FFF2-40B4-BE49-F238E27FC236}">
                <a16:creationId xmlns:a16="http://schemas.microsoft.com/office/drawing/2014/main" id="{54B3B317-C976-DD4C-AF02-788B59B18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981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2" name="AutoShape 11">
            <a:extLst>
              <a:ext uri="{FF2B5EF4-FFF2-40B4-BE49-F238E27FC236}">
                <a16:creationId xmlns:a16="http://schemas.microsoft.com/office/drawing/2014/main" id="{7327507A-09D2-2D45-9CA4-5A878BBF5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447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3" name="AutoShape 11">
            <a:extLst>
              <a:ext uri="{FF2B5EF4-FFF2-40B4-BE49-F238E27FC236}">
                <a16:creationId xmlns:a16="http://schemas.microsoft.com/office/drawing/2014/main" id="{F2B0B0F7-B6C4-2D4D-8819-60161B114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1447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4" name="AutoShape 11">
            <a:extLst>
              <a:ext uri="{FF2B5EF4-FFF2-40B4-BE49-F238E27FC236}">
                <a16:creationId xmlns:a16="http://schemas.microsoft.com/office/drawing/2014/main" id="{AA1364F3-2FF4-D14B-98B1-229D73DB7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1676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49" name="AutoShape 11">
            <a:extLst>
              <a:ext uri="{FF2B5EF4-FFF2-40B4-BE49-F238E27FC236}">
                <a16:creationId xmlns:a16="http://schemas.microsoft.com/office/drawing/2014/main" id="{DDE1A7AD-2B2D-A34B-8437-0FDAF0D07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286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0" name="AutoShape 11">
            <a:extLst>
              <a:ext uri="{FF2B5EF4-FFF2-40B4-BE49-F238E27FC236}">
                <a16:creationId xmlns:a16="http://schemas.microsoft.com/office/drawing/2014/main" id="{FB77B20F-DACB-E146-B1F3-B5C73546D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209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1" name="AutoShape 11">
            <a:extLst>
              <a:ext uri="{FF2B5EF4-FFF2-40B4-BE49-F238E27FC236}">
                <a16:creationId xmlns:a16="http://schemas.microsoft.com/office/drawing/2014/main" id="{F9F3FA68-492F-C34E-8D22-9D5D72A5D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362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2" name="AutoShape 11">
            <a:extLst>
              <a:ext uri="{FF2B5EF4-FFF2-40B4-BE49-F238E27FC236}">
                <a16:creationId xmlns:a16="http://schemas.microsoft.com/office/drawing/2014/main" id="{DE1F11D0-096C-9841-A9A0-C0F71E207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438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3" name="AutoShape 11">
            <a:extLst>
              <a:ext uri="{FF2B5EF4-FFF2-40B4-BE49-F238E27FC236}">
                <a16:creationId xmlns:a16="http://schemas.microsoft.com/office/drawing/2014/main" id="{FC32D3DF-4848-8243-A64D-1D6FDFFB5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057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4" name="AutoShape 11">
            <a:extLst>
              <a:ext uri="{FF2B5EF4-FFF2-40B4-BE49-F238E27FC236}">
                <a16:creationId xmlns:a16="http://schemas.microsoft.com/office/drawing/2014/main" id="{0A8BF750-B935-CF4C-8370-0478D3F11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057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5" name="AutoShape 11">
            <a:extLst>
              <a:ext uri="{FF2B5EF4-FFF2-40B4-BE49-F238E27FC236}">
                <a16:creationId xmlns:a16="http://schemas.microsoft.com/office/drawing/2014/main" id="{7FA323F7-B368-C94C-A263-6886EA784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286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6" name="AutoShape 11">
            <a:extLst>
              <a:ext uri="{FF2B5EF4-FFF2-40B4-BE49-F238E27FC236}">
                <a16:creationId xmlns:a16="http://schemas.microsoft.com/office/drawing/2014/main" id="{674C4325-A549-7442-A08B-AC157BED4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362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8" name="AutoShape 11">
            <a:extLst>
              <a:ext uri="{FF2B5EF4-FFF2-40B4-BE49-F238E27FC236}">
                <a16:creationId xmlns:a16="http://schemas.microsoft.com/office/drawing/2014/main" id="{077D855F-919F-154B-BA8D-007A00F32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895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60" name="AutoShape 11">
            <a:extLst>
              <a:ext uri="{FF2B5EF4-FFF2-40B4-BE49-F238E27FC236}">
                <a16:creationId xmlns:a16="http://schemas.microsoft.com/office/drawing/2014/main" id="{122D3933-09AF-EC4B-ABC9-AEFCD9013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133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6" name="AutoShape 40">
            <a:extLst>
              <a:ext uri="{FF2B5EF4-FFF2-40B4-BE49-F238E27FC236}">
                <a16:creationId xmlns:a16="http://schemas.microsoft.com/office/drawing/2014/main" id="{362A1CC4-E348-1E4D-AFF2-372C58163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447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6" name="Rectangle 23">
            <a:extLst>
              <a:ext uri="{FF2B5EF4-FFF2-40B4-BE49-F238E27FC236}">
                <a16:creationId xmlns:a16="http://schemas.microsoft.com/office/drawing/2014/main" id="{C927E9FB-F42C-A84A-9AAD-62755B5C2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00600"/>
            <a:ext cx="9144000" cy="2057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+mj-ea"/>
                <a:cs typeface="+mj-cs"/>
              </a:rPr>
              <a:t>Countries with video conferencing sites (yellow):  18</a:t>
            </a:r>
            <a:b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+mj-ea"/>
                <a:cs typeface="+mj-cs"/>
              </a:rPr>
            </a:b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+mj-ea"/>
              <a:cs typeface="+mj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Students visited online from 116 countries (2100 students)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200,000+ visits online since August 2011</a:t>
            </a:r>
          </a:p>
        </p:txBody>
      </p:sp>
      <p:sp>
        <p:nvSpPr>
          <p:cNvPr id="67" name="AutoShape 40">
            <a:extLst>
              <a:ext uri="{FF2B5EF4-FFF2-40B4-BE49-F238E27FC236}">
                <a16:creationId xmlns:a16="http://schemas.microsoft.com/office/drawing/2014/main" id="{A6DB84A2-9057-D74A-BA11-8652E2090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828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8" name="AutoShape 40">
            <a:extLst>
              <a:ext uri="{FF2B5EF4-FFF2-40B4-BE49-F238E27FC236}">
                <a16:creationId xmlns:a16="http://schemas.microsoft.com/office/drawing/2014/main" id="{7FE2E46A-C2A0-8448-8DC5-D15E3D46E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209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9" name="AutoShape 40">
            <a:extLst>
              <a:ext uri="{FF2B5EF4-FFF2-40B4-BE49-F238E27FC236}">
                <a16:creationId xmlns:a16="http://schemas.microsoft.com/office/drawing/2014/main" id="{2B45C188-21D6-7240-B3B3-F7B112C66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048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0" name="AutoShape 40">
            <a:extLst>
              <a:ext uri="{FF2B5EF4-FFF2-40B4-BE49-F238E27FC236}">
                <a16:creationId xmlns:a16="http://schemas.microsoft.com/office/drawing/2014/main" id="{2C2F4CFE-A917-9145-84B8-15C850E98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20574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1" name="AutoShape 40">
            <a:extLst>
              <a:ext uri="{FF2B5EF4-FFF2-40B4-BE49-F238E27FC236}">
                <a16:creationId xmlns:a16="http://schemas.microsoft.com/office/drawing/2014/main" id="{BEAB6EB6-F7AA-0540-A03C-D0132D393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3622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2" name="AutoShape 40">
            <a:extLst>
              <a:ext uri="{FF2B5EF4-FFF2-40B4-BE49-F238E27FC236}">
                <a16:creationId xmlns:a16="http://schemas.microsoft.com/office/drawing/2014/main" id="{8DC16E1E-B44D-CF41-BC47-C18564506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3622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3" name="AutoShape 40">
            <a:extLst>
              <a:ext uri="{FF2B5EF4-FFF2-40B4-BE49-F238E27FC236}">
                <a16:creationId xmlns:a16="http://schemas.microsoft.com/office/drawing/2014/main" id="{AF825252-E441-E74F-B63A-7DB050F6E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4" name="AutoShape 40">
            <a:extLst>
              <a:ext uri="{FF2B5EF4-FFF2-40B4-BE49-F238E27FC236}">
                <a16:creationId xmlns:a16="http://schemas.microsoft.com/office/drawing/2014/main" id="{2D5F9388-BF03-7048-9D25-29418A1BA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590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5" name="AutoShape 40">
            <a:extLst>
              <a:ext uri="{FF2B5EF4-FFF2-40B4-BE49-F238E27FC236}">
                <a16:creationId xmlns:a16="http://schemas.microsoft.com/office/drawing/2014/main" id="{DFB515DE-71F8-CD48-B686-6712AA0DC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286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6" name="AutoShape 40">
            <a:extLst>
              <a:ext uri="{FF2B5EF4-FFF2-40B4-BE49-F238E27FC236}">
                <a16:creationId xmlns:a16="http://schemas.microsoft.com/office/drawing/2014/main" id="{2448BCC8-1D34-5746-93CA-DEFB250C8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514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7" name="AutoShape 40">
            <a:extLst>
              <a:ext uri="{FF2B5EF4-FFF2-40B4-BE49-F238E27FC236}">
                <a16:creationId xmlns:a16="http://schemas.microsoft.com/office/drawing/2014/main" id="{95C4AC81-6ABF-2643-9336-CC47F2350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8862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8" name="AutoShape 40">
            <a:extLst>
              <a:ext uri="{FF2B5EF4-FFF2-40B4-BE49-F238E27FC236}">
                <a16:creationId xmlns:a16="http://schemas.microsoft.com/office/drawing/2014/main" id="{29BC6874-7D98-D444-AF43-669F43271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429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80" name="AutoShape 40">
            <a:extLst>
              <a:ext uri="{FF2B5EF4-FFF2-40B4-BE49-F238E27FC236}">
                <a16:creationId xmlns:a16="http://schemas.microsoft.com/office/drawing/2014/main" id="{E0757454-5331-A04E-BF97-94A150E17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657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81" name="AutoShape 40">
            <a:extLst>
              <a:ext uri="{FF2B5EF4-FFF2-40B4-BE49-F238E27FC236}">
                <a16:creationId xmlns:a16="http://schemas.microsoft.com/office/drawing/2014/main" id="{DF22F5F2-EF0C-3F46-8489-6273148C9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810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82" name="AutoShape 11">
            <a:extLst>
              <a:ext uri="{FF2B5EF4-FFF2-40B4-BE49-F238E27FC236}">
                <a16:creationId xmlns:a16="http://schemas.microsoft.com/office/drawing/2014/main" id="{38961B22-C503-B342-914C-B9A0C49FF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4038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83" name="AutoShape 40">
            <a:extLst>
              <a:ext uri="{FF2B5EF4-FFF2-40B4-BE49-F238E27FC236}">
                <a16:creationId xmlns:a16="http://schemas.microsoft.com/office/drawing/2014/main" id="{13F07525-3339-E240-8425-5F9C01369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514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1" name="AutoShape 11">
            <a:extLst>
              <a:ext uri="{FF2B5EF4-FFF2-40B4-BE49-F238E27FC236}">
                <a16:creationId xmlns:a16="http://schemas.microsoft.com/office/drawing/2014/main" id="{AF9CB762-86C0-B14C-B3CA-A13762A83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3581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2" name="AutoShape 11">
            <a:extLst>
              <a:ext uri="{FF2B5EF4-FFF2-40B4-BE49-F238E27FC236}">
                <a16:creationId xmlns:a16="http://schemas.microsoft.com/office/drawing/2014/main" id="{F7CB8181-7866-3F4E-9A87-006C3CB4A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1905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3" name="AutoShape 11">
            <a:extLst>
              <a:ext uri="{FF2B5EF4-FFF2-40B4-BE49-F238E27FC236}">
                <a16:creationId xmlns:a16="http://schemas.microsoft.com/office/drawing/2014/main" id="{558DE209-98D4-7F46-83A7-45775A2EF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914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4" name="AutoShape 11">
            <a:extLst>
              <a:ext uri="{FF2B5EF4-FFF2-40B4-BE49-F238E27FC236}">
                <a16:creationId xmlns:a16="http://schemas.microsoft.com/office/drawing/2014/main" id="{E63A6F9D-B1F0-DE42-BED3-3AD1CDD9D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733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5" name="AutoShape 11">
            <a:extLst>
              <a:ext uri="{FF2B5EF4-FFF2-40B4-BE49-F238E27FC236}">
                <a16:creationId xmlns:a16="http://schemas.microsoft.com/office/drawing/2014/main" id="{60EB9C3D-9070-EC49-829E-44B16AED7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457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4" name="AutoShape 11">
            <a:extLst>
              <a:ext uri="{FF2B5EF4-FFF2-40B4-BE49-F238E27FC236}">
                <a16:creationId xmlns:a16="http://schemas.microsoft.com/office/drawing/2014/main" id="{2ED78B78-79EA-6D43-9234-5FA01E9B6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2819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6" name="AutoShape 40">
            <a:extLst>
              <a:ext uri="{FF2B5EF4-FFF2-40B4-BE49-F238E27FC236}">
                <a16:creationId xmlns:a16="http://schemas.microsoft.com/office/drawing/2014/main" id="{F89A0B85-6FCC-E74E-8E25-6D0CFBC3C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447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9" name="AutoShape 11">
            <a:extLst>
              <a:ext uri="{FF2B5EF4-FFF2-40B4-BE49-F238E27FC236}">
                <a16:creationId xmlns:a16="http://schemas.microsoft.com/office/drawing/2014/main" id="{6156B7A3-D968-A948-A123-3913F2A33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2057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7" name="AutoShape 11">
            <a:extLst>
              <a:ext uri="{FF2B5EF4-FFF2-40B4-BE49-F238E27FC236}">
                <a16:creationId xmlns:a16="http://schemas.microsoft.com/office/drawing/2014/main" id="{C3935439-EEB6-244A-83E4-FE93D4AA7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276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8" name="AutoShape 11">
            <a:extLst>
              <a:ext uri="{FF2B5EF4-FFF2-40B4-BE49-F238E27FC236}">
                <a16:creationId xmlns:a16="http://schemas.microsoft.com/office/drawing/2014/main" id="{098FFD5C-3221-2042-8B05-68D2A471E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200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9" name="AutoShape 11">
            <a:extLst>
              <a:ext uri="{FF2B5EF4-FFF2-40B4-BE49-F238E27FC236}">
                <a16:creationId xmlns:a16="http://schemas.microsoft.com/office/drawing/2014/main" id="{2E260CB2-F174-F049-AFA5-5B246AA42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971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0" name="AutoShape 11">
            <a:extLst>
              <a:ext uri="{FF2B5EF4-FFF2-40B4-BE49-F238E27FC236}">
                <a16:creationId xmlns:a16="http://schemas.microsoft.com/office/drawing/2014/main" id="{D7AC3E43-CEE9-6642-85CE-DFE7AAE37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447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1" name="AutoShape 11">
            <a:extLst>
              <a:ext uri="{FF2B5EF4-FFF2-40B4-BE49-F238E27FC236}">
                <a16:creationId xmlns:a16="http://schemas.microsoft.com/office/drawing/2014/main" id="{E45725F6-EDA6-1946-AC8F-05A856D26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2209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2" name="AutoShape 11">
            <a:extLst>
              <a:ext uri="{FF2B5EF4-FFF2-40B4-BE49-F238E27FC236}">
                <a16:creationId xmlns:a16="http://schemas.microsoft.com/office/drawing/2014/main" id="{BAD2CEAB-B4C7-E74E-B50D-C1497D513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990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3" name="AutoShape 11">
            <a:extLst>
              <a:ext uri="{FF2B5EF4-FFF2-40B4-BE49-F238E27FC236}">
                <a16:creationId xmlns:a16="http://schemas.microsoft.com/office/drawing/2014/main" id="{4A359095-9EE2-9448-BF5D-8AA564C06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1295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4" name="AutoShape 11">
            <a:extLst>
              <a:ext uri="{FF2B5EF4-FFF2-40B4-BE49-F238E27FC236}">
                <a16:creationId xmlns:a16="http://schemas.microsoft.com/office/drawing/2014/main" id="{67808057-9C8A-9F48-B6CB-CB0F107ED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1676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5" name="AutoShape 11">
            <a:extLst>
              <a:ext uri="{FF2B5EF4-FFF2-40B4-BE49-F238E27FC236}">
                <a16:creationId xmlns:a16="http://schemas.microsoft.com/office/drawing/2014/main" id="{387272D9-4790-B941-B969-3E385CE62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371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6" name="AutoShape 11">
            <a:extLst>
              <a:ext uri="{FF2B5EF4-FFF2-40B4-BE49-F238E27FC236}">
                <a16:creationId xmlns:a16="http://schemas.microsoft.com/office/drawing/2014/main" id="{72CF3071-5C1E-CD45-B1E0-3B170EEC2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362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7" name="AutoShape 11">
            <a:extLst>
              <a:ext uri="{FF2B5EF4-FFF2-40B4-BE49-F238E27FC236}">
                <a16:creationId xmlns:a16="http://schemas.microsoft.com/office/drawing/2014/main" id="{E6AD1AD9-754B-9A47-98F0-831A8310D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838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8" name="AutoShape 11">
            <a:extLst>
              <a:ext uri="{FF2B5EF4-FFF2-40B4-BE49-F238E27FC236}">
                <a16:creationId xmlns:a16="http://schemas.microsoft.com/office/drawing/2014/main" id="{BD08B30D-FB7D-5842-BFAC-50919D125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295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9" name="AutoShape 11">
            <a:extLst>
              <a:ext uri="{FF2B5EF4-FFF2-40B4-BE49-F238E27FC236}">
                <a16:creationId xmlns:a16="http://schemas.microsoft.com/office/drawing/2014/main" id="{013774F7-4D91-9848-B7D8-BE3421024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100" name="AutoShape 11">
            <a:extLst>
              <a:ext uri="{FF2B5EF4-FFF2-40B4-BE49-F238E27FC236}">
                <a16:creationId xmlns:a16="http://schemas.microsoft.com/office/drawing/2014/main" id="{69A14D15-95B5-4545-A0B7-FD425487B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1676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101" name="AutoShape 11">
            <a:extLst>
              <a:ext uri="{FF2B5EF4-FFF2-40B4-BE49-F238E27FC236}">
                <a16:creationId xmlns:a16="http://schemas.microsoft.com/office/drawing/2014/main" id="{05378EEF-5C04-314F-A577-45ED7D5F5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4648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3">
            <a:extLst>
              <a:ext uri="{FF2B5EF4-FFF2-40B4-BE49-F238E27FC236}">
                <a16:creationId xmlns:a16="http://schemas.microsoft.com/office/drawing/2014/main" id="{98BA46AA-CEF1-8847-9C72-6791B37473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 fontScale="85000" lnSpcReduction="20000"/>
          </a:bodyPr>
          <a:lstStyle/>
          <a:p>
            <a:pPr marL="547688" indent="-411163" algn="ctr" eaLnBrk="1" fontAlgn="auto" hangingPunct="1">
              <a:spcAft>
                <a:spcPts val="0"/>
              </a:spcAft>
              <a:buClr>
                <a:srgbClr val="E1E1E1"/>
              </a:buClr>
              <a:buFont typeface="Wingdings" pitchFamily="2" charset="2"/>
              <a:buNone/>
              <a:defRPr/>
            </a:pP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4600+ TIBI students worldwide!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100+ students in intensive, 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interactive live video conferencing 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classes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2100+ online students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	     2400+ EBL students (hard drive)</a:t>
            </a:r>
          </a:p>
        </p:txBody>
      </p:sp>
      <p:pic>
        <p:nvPicPr>
          <p:cNvPr id="29698" name="Picture 5">
            <a:extLst>
              <a:ext uri="{FF2B5EF4-FFF2-40B4-BE49-F238E27FC236}">
                <a16:creationId xmlns:a16="http://schemas.microsoft.com/office/drawing/2014/main" id="{E0DEFF4E-4E26-5845-9FF1-56DBB8788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7620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>
            <a:extLst>
              <a:ext uri="{FF2B5EF4-FFF2-40B4-BE49-F238E27FC236}">
                <a16:creationId xmlns:a16="http://schemas.microsoft.com/office/drawing/2014/main" id="{07A70B67-35A0-1A42-91BB-EA9EEB0E8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4686300"/>
            <a:ext cx="276860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>
            <a:extLst>
              <a:ext uri="{FF2B5EF4-FFF2-40B4-BE49-F238E27FC236}">
                <a16:creationId xmlns:a16="http://schemas.microsoft.com/office/drawing/2014/main" id="{4A72F3DC-4B91-F444-95CB-D6A701339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44958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Title 10">
            <a:extLst>
              <a:ext uri="{FF2B5EF4-FFF2-40B4-BE49-F238E27FC236}">
                <a16:creationId xmlns:a16="http://schemas.microsoft.com/office/drawing/2014/main" id="{76A626BB-5536-AF49-80E1-5F91B62D6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0"/>
            <a:ext cx="3352800" cy="762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PERSONNEL</a:t>
            </a:r>
          </a:p>
        </p:txBody>
      </p:sp>
      <p:sp>
        <p:nvSpPr>
          <p:cNvPr id="30722" name="Rectangle 12">
            <a:extLst>
              <a:ext uri="{FF2B5EF4-FFF2-40B4-BE49-F238E27FC236}">
                <a16:creationId xmlns:a16="http://schemas.microsoft.com/office/drawing/2014/main" id="{1DC9197E-5F12-124F-88C7-E2CDC9A24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6096000"/>
            <a:ext cx="2971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>
                <a:latin typeface="Georgia" panose="02040502050405020303" pitchFamily="18" charset="0"/>
              </a:rPr>
              <a:t>Kevin Montgomery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>
                <a:latin typeface="Georgia" panose="02040502050405020303" pitchFamily="18" charset="0"/>
              </a:rPr>
              <a:t>Assistant director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endParaRPr lang="en-US" altLang="en-US" sz="2000" b="1">
              <a:latin typeface="Georgia" panose="02040502050405020303" pitchFamily="18" charset="0"/>
            </a:endParaRPr>
          </a:p>
        </p:txBody>
      </p:sp>
      <p:pic>
        <p:nvPicPr>
          <p:cNvPr id="30723" name="Picture 5" descr="untitled">
            <a:extLst>
              <a:ext uri="{FF2B5EF4-FFF2-40B4-BE49-F238E27FC236}">
                <a16:creationId xmlns:a16="http://schemas.microsoft.com/office/drawing/2014/main" id="{5CDEA280-4539-A349-80B6-C105375EF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733800"/>
            <a:ext cx="2909888" cy="2438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Rectangle 6">
            <a:extLst>
              <a:ext uri="{FF2B5EF4-FFF2-40B4-BE49-F238E27FC236}">
                <a16:creationId xmlns:a16="http://schemas.microsoft.com/office/drawing/2014/main" id="{4E763787-C4BF-DC45-88F6-2EF111F4C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6096000"/>
            <a:ext cx="3505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>
                <a:latin typeface="Georgia" panose="02040502050405020303" pitchFamily="18" charset="0"/>
              </a:rPr>
              <a:t>Pedro and Silvia del Pozo, online program coordinators</a:t>
            </a:r>
          </a:p>
        </p:txBody>
      </p:sp>
      <p:pic>
        <p:nvPicPr>
          <p:cNvPr id="30725" name="Picture 2" descr="Iconic display">
            <a:extLst>
              <a:ext uri="{FF2B5EF4-FFF2-40B4-BE49-F238E27FC236}">
                <a16:creationId xmlns:a16="http://schemas.microsoft.com/office/drawing/2014/main" id="{C047AED7-D2AD-F24B-9C97-9B083AA07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0"/>
            <a:ext cx="2476500" cy="2438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B24DC0DD-6C90-9D49-90AF-D50638A6FAF2}"/>
              </a:ext>
            </a:extLst>
          </p:cNvPr>
          <p:cNvSpPr txBox="1">
            <a:spLocks noChangeArrowheads="1"/>
          </p:cNvSpPr>
          <p:nvPr/>
        </p:nvSpPr>
        <p:spPr>
          <a:xfrm>
            <a:off x="5943600" y="2514600"/>
            <a:ext cx="3124200" cy="762000"/>
          </a:xfrm>
          <a:prstGeom prst="rect">
            <a:avLst/>
          </a:prstGeom>
        </p:spPr>
        <p:txBody>
          <a:bodyPr/>
          <a:lstStyle/>
          <a:p>
            <a:pPr marL="548640" indent="-41148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latin typeface="Georgia" panose="02040502050405020303" pitchFamily="18" charset="0"/>
                <a:ea typeface="+mn-ea"/>
                <a:cs typeface="Bookman Old Style"/>
              </a:rPr>
              <a:t>Carlos Camacho</a:t>
            </a:r>
          </a:p>
          <a:p>
            <a:pPr marL="548640" indent="-41148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latin typeface="Georgia" panose="02040502050405020303" pitchFamily="18" charset="0"/>
                <a:ea typeface="+mn-ea"/>
                <a:cs typeface="Bookman Old Style"/>
              </a:rPr>
              <a:t>Field work supervisor</a:t>
            </a:r>
          </a:p>
        </p:txBody>
      </p:sp>
      <p:pic>
        <p:nvPicPr>
          <p:cNvPr id="30727" name="Picture 1">
            <a:extLst>
              <a:ext uri="{FF2B5EF4-FFF2-40B4-BE49-F238E27FC236}">
                <a16:creationId xmlns:a16="http://schemas.microsoft.com/office/drawing/2014/main" id="{6050DF05-BFBD-0245-8A55-6FB2D9C938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066800"/>
            <a:ext cx="1828800" cy="2686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8" name="Rectangle 6">
            <a:extLst>
              <a:ext uri="{FF2B5EF4-FFF2-40B4-BE49-F238E27FC236}">
                <a16:creationId xmlns:a16="http://schemas.microsoft.com/office/drawing/2014/main" id="{E5499A9C-50A5-7F41-95A2-E061637E9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886200"/>
            <a:ext cx="2438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>
                <a:latin typeface="Georgia" panose="02040502050405020303" pitchFamily="18" charset="0"/>
              </a:rPr>
              <a:t>Daniel Urdaneta,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>
                <a:latin typeface="Georgia" panose="02040502050405020303" pitchFamily="18" charset="0"/>
              </a:rPr>
              <a:t>IT specialist</a:t>
            </a:r>
          </a:p>
        </p:txBody>
      </p:sp>
      <p:sp>
        <p:nvSpPr>
          <p:cNvPr id="30729" name="Rectangle 6">
            <a:extLst>
              <a:ext uri="{FF2B5EF4-FFF2-40B4-BE49-F238E27FC236}">
                <a16:creationId xmlns:a16="http://schemas.microsoft.com/office/drawing/2014/main" id="{9492FE1A-31BB-BB4B-BFFF-E011922EC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2362200"/>
            <a:ext cx="281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>
                <a:latin typeface="Georgia" panose="02040502050405020303" pitchFamily="18" charset="0"/>
              </a:rPr>
              <a:t>Stephen Austin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>
                <a:latin typeface="Georgia" panose="02040502050405020303" pitchFamily="18" charset="0"/>
              </a:rPr>
              <a:t>Director</a:t>
            </a:r>
          </a:p>
        </p:txBody>
      </p:sp>
      <p:pic>
        <p:nvPicPr>
          <p:cNvPr id="30730" name="Picture 12">
            <a:extLst>
              <a:ext uri="{FF2B5EF4-FFF2-40B4-BE49-F238E27FC236}">
                <a16:creationId xmlns:a16="http://schemas.microsoft.com/office/drawing/2014/main" id="{BC80B79F-B933-D94A-8A7C-93FBAC40A0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3813175"/>
            <a:ext cx="2028825" cy="228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1" name="Picture 2">
            <a:extLst>
              <a:ext uri="{FF2B5EF4-FFF2-40B4-BE49-F238E27FC236}">
                <a16:creationId xmlns:a16="http://schemas.microsoft.com/office/drawing/2014/main" id="{7049114F-5EF3-E641-AA6E-5AEC559FD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0"/>
            <a:ext cx="26384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7000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">
            <a:extLst>
              <a:ext uri="{FF2B5EF4-FFF2-40B4-BE49-F238E27FC236}">
                <a16:creationId xmlns:a16="http://schemas.microsoft.com/office/drawing/2014/main" id="{84CA3BE3-7724-F04D-80C5-2F8B94356A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873750" y="2074863"/>
            <a:ext cx="3340100" cy="2197100"/>
          </a:xfrm>
        </p:spPr>
        <p:txBody>
          <a:bodyPr rtlCol="0">
            <a:normAutofit fontScale="40000" lnSpcReduction="20000"/>
          </a:bodyPr>
          <a:lstStyle/>
          <a:p>
            <a:pPr lvl="1"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altLang="en-US" sz="60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lvl="1"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altLang="en-US" sz="60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lvl="1"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altLang="en-US" sz="60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lvl="1"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altLang="en-US" sz="40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    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altLang="en-US" sz="40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			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		     25 teachers, 7 countries</a:t>
            </a:r>
          </a:p>
        </p:txBody>
      </p:sp>
      <p:pic>
        <p:nvPicPr>
          <p:cNvPr id="31746" name="Picture 6" descr="irk%20McAfee">
            <a:extLst>
              <a:ext uri="{FF2B5EF4-FFF2-40B4-BE49-F238E27FC236}">
                <a16:creationId xmlns:a16="http://schemas.microsoft.com/office/drawing/2014/main" id="{2E01632D-F29A-6A4A-9282-CA5D82EAA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39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7" descr="Jorge%20Pineda%202_1">
            <a:extLst>
              <a:ext uri="{FF2B5EF4-FFF2-40B4-BE49-F238E27FC236}">
                <a16:creationId xmlns:a16="http://schemas.microsoft.com/office/drawing/2014/main" id="{A3B30637-BB6C-4C46-BD9F-E101FAF6D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14017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10" descr="Alirio Ortega">
            <a:extLst>
              <a:ext uri="{FF2B5EF4-FFF2-40B4-BE49-F238E27FC236}">
                <a16:creationId xmlns:a16="http://schemas.microsoft.com/office/drawing/2014/main" id="{E0C8FE44-1B44-174D-B8CB-ADFCFA968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0"/>
            <a:ext cx="12541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9">
            <a:extLst>
              <a:ext uri="{FF2B5EF4-FFF2-40B4-BE49-F238E27FC236}">
                <a16:creationId xmlns:a16="http://schemas.microsoft.com/office/drawing/2014/main" id="{52C19B4C-6BFF-844E-9E35-611D8EE5F2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3" y="0"/>
            <a:ext cx="160178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9">
            <a:extLst>
              <a:ext uri="{FF2B5EF4-FFF2-40B4-BE49-F238E27FC236}">
                <a16:creationId xmlns:a16="http://schemas.microsoft.com/office/drawing/2014/main" id="{1CB31F74-838E-974E-BDA0-9587DB0232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301750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6">
            <a:extLst>
              <a:ext uri="{FF2B5EF4-FFF2-40B4-BE49-F238E27FC236}">
                <a16:creationId xmlns:a16="http://schemas.microsoft.com/office/drawing/2014/main" id="{669EB645-29B1-FA43-8B5B-5751CE904B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3160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0">
            <a:extLst>
              <a:ext uri="{FF2B5EF4-FFF2-40B4-BE49-F238E27FC236}">
                <a16:creationId xmlns:a16="http://schemas.microsoft.com/office/drawing/2014/main" id="{D7C4302F-71CD-704A-B302-F8805F4E96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12414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8" descr="Rudy Wray">
            <a:extLst>
              <a:ext uri="{FF2B5EF4-FFF2-40B4-BE49-F238E27FC236}">
                <a16:creationId xmlns:a16="http://schemas.microsoft.com/office/drawing/2014/main" id="{6999EF19-DD76-214B-8C8C-08A8E60A2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1295400"/>
            <a:ext cx="1008062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5" descr="Sixto Rivera">
            <a:extLst>
              <a:ext uri="{FF2B5EF4-FFF2-40B4-BE49-F238E27FC236}">
                <a16:creationId xmlns:a16="http://schemas.microsoft.com/office/drawing/2014/main" id="{3A9CEB33-DA2F-6141-AD16-DA2900871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861050"/>
            <a:ext cx="129540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8">
            <a:extLst>
              <a:ext uri="{FF2B5EF4-FFF2-40B4-BE49-F238E27FC236}">
                <a16:creationId xmlns:a16="http://schemas.microsoft.com/office/drawing/2014/main" id="{2DB166B5-5D7A-D94E-80DB-2F335CA12C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82930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8" descr="Edgar Yungan">
            <a:extLst>
              <a:ext uri="{FF2B5EF4-FFF2-40B4-BE49-F238E27FC236}">
                <a16:creationId xmlns:a16="http://schemas.microsoft.com/office/drawing/2014/main" id="{ADF6125B-DB88-014F-8FE7-87A58688E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275" y="5661025"/>
            <a:ext cx="11017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Picture 6">
            <a:extLst>
              <a:ext uri="{FF2B5EF4-FFF2-40B4-BE49-F238E27FC236}">
                <a16:creationId xmlns:a16="http://schemas.microsoft.com/office/drawing/2014/main" id="{BC49B260-1597-1C4A-9701-717D993FD0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0"/>
            <a:ext cx="7842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8" name="Picture 7" descr="Oswaldo%20Albarracin">
            <a:extLst>
              <a:ext uri="{FF2B5EF4-FFF2-40B4-BE49-F238E27FC236}">
                <a16:creationId xmlns:a16="http://schemas.microsoft.com/office/drawing/2014/main" id="{CBB82B12-D145-A34B-98F7-CA6BAA233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819775"/>
            <a:ext cx="10668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9" name="Picture 2" descr="Iconic display">
            <a:extLst>
              <a:ext uri="{FF2B5EF4-FFF2-40B4-BE49-F238E27FC236}">
                <a16:creationId xmlns:a16="http://schemas.microsoft.com/office/drawing/2014/main" id="{3C6D7842-183C-ED48-B5AB-3A25D776A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0"/>
            <a:ext cx="1447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0" name="Picture 28" descr="Image of Naval Ensign">
            <a:extLst>
              <a:ext uri="{FF2B5EF4-FFF2-40B4-BE49-F238E27FC236}">
                <a16:creationId xmlns:a16="http://schemas.microsoft.com/office/drawing/2014/main" id="{A7BF860A-727D-EE43-97F0-1349AD45D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6025"/>
            <a:ext cx="1143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1" name="Picture 30" descr="Image of National Flag ">
            <a:extLst>
              <a:ext uri="{FF2B5EF4-FFF2-40B4-BE49-F238E27FC236}">
                <a16:creationId xmlns:a16="http://schemas.microsoft.com/office/drawing/2014/main" id="{A5B3EC57-2F2D-E44F-946D-A2BC00800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71813"/>
            <a:ext cx="11430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2" name="Picture 32" descr="Image of State Flag">
            <a:extLst>
              <a:ext uri="{FF2B5EF4-FFF2-40B4-BE49-F238E27FC236}">
                <a16:creationId xmlns:a16="http://schemas.microsoft.com/office/drawing/2014/main" id="{D01AE219-EDD7-904A-804E-50DEB2ED7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089275"/>
            <a:ext cx="11366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3" name="Picture 34" descr="Image of National Flag">
            <a:extLst>
              <a:ext uri="{FF2B5EF4-FFF2-40B4-BE49-F238E27FC236}">
                <a16:creationId xmlns:a16="http://schemas.microsoft.com/office/drawing/2014/main" id="{EFE444CE-E1D2-2C4B-8CDF-AC4918DDF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65350"/>
            <a:ext cx="1095375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4" name="Picture 36" descr="Image of National Flag">
            <a:extLst>
              <a:ext uri="{FF2B5EF4-FFF2-40B4-BE49-F238E27FC236}">
                <a16:creationId xmlns:a16="http://schemas.microsoft.com/office/drawing/2014/main" id="{6526261E-70C7-B746-A2D6-86C57A181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238" y="2162175"/>
            <a:ext cx="1184275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5" name="Picture 29" descr="Face Picture">
            <a:extLst>
              <a:ext uri="{FF2B5EF4-FFF2-40B4-BE49-F238E27FC236}">
                <a16:creationId xmlns:a16="http://schemas.microsoft.com/office/drawing/2014/main" id="{4EE47C59-CC0A-774C-95B1-CDB40CFB0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857875"/>
            <a:ext cx="11430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6" name="Picture 31">
            <a:extLst>
              <a:ext uri="{FF2B5EF4-FFF2-40B4-BE49-F238E27FC236}">
                <a16:creationId xmlns:a16="http://schemas.microsoft.com/office/drawing/2014/main" id="{148AB5E9-DB4E-E14B-A43C-8C1CA13F0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1295400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7" name="Picture 33">
            <a:extLst>
              <a:ext uri="{FF2B5EF4-FFF2-40B4-BE49-F238E27FC236}">
                <a16:creationId xmlns:a16="http://schemas.microsoft.com/office/drawing/2014/main" id="{E3160596-3624-9340-A85D-BA21E2B0D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1295400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8" name="Picture 35">
            <a:extLst>
              <a:ext uri="{FF2B5EF4-FFF2-40B4-BE49-F238E27FC236}">
                <a16:creationId xmlns:a16="http://schemas.microsoft.com/office/drawing/2014/main" id="{14FCF4A8-8D0F-4440-930F-A0BE2EC84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867400"/>
            <a:ext cx="1320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9" name="Picture 1">
            <a:extLst>
              <a:ext uri="{FF2B5EF4-FFF2-40B4-BE49-F238E27FC236}">
                <a16:creationId xmlns:a16="http://schemas.microsoft.com/office/drawing/2014/main" id="{483E5327-07C8-8D41-9673-5A21CFCC139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371600"/>
            <a:ext cx="15970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0" name="Picture 3">
            <a:extLst>
              <a:ext uri="{FF2B5EF4-FFF2-40B4-BE49-F238E27FC236}">
                <a16:creationId xmlns:a16="http://schemas.microsoft.com/office/drawing/2014/main" id="{316DF7E9-3BD3-1642-98F7-E92DCD51BC0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34163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1" name="Picture 1">
            <a:extLst>
              <a:ext uri="{FF2B5EF4-FFF2-40B4-BE49-F238E27FC236}">
                <a16:creationId xmlns:a16="http://schemas.microsoft.com/office/drawing/2014/main" id="{C4CE7F64-B857-284E-B6CE-55259A69D1C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288" y="4267200"/>
            <a:ext cx="1250950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2" name="Picture 2">
            <a:extLst>
              <a:ext uri="{FF2B5EF4-FFF2-40B4-BE49-F238E27FC236}">
                <a16:creationId xmlns:a16="http://schemas.microsoft.com/office/drawing/2014/main" id="{6E2338DD-E64D-3B46-98CF-9E11DCB7A8B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859088"/>
            <a:ext cx="1366838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3" name="Picture 2">
            <a:extLst>
              <a:ext uri="{FF2B5EF4-FFF2-40B4-BE49-F238E27FC236}">
                <a16:creationId xmlns:a16="http://schemas.microsoft.com/office/drawing/2014/main" id="{28D6F5DA-E129-414F-91D7-DAE4C5FF3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2863850"/>
            <a:ext cx="130810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4" name="Picture 36">
            <a:extLst>
              <a:ext uri="{FF2B5EF4-FFF2-40B4-BE49-F238E27FC236}">
                <a16:creationId xmlns:a16="http://schemas.microsoft.com/office/drawing/2014/main" id="{7FDCE41C-8182-AC45-8546-D6834D536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1377950"/>
            <a:ext cx="1127125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5" name="Picture 38">
            <a:hlinkClick r:id="rId31"/>
            <a:extLst>
              <a:ext uri="{FF2B5EF4-FFF2-40B4-BE49-F238E27FC236}">
                <a16:creationId xmlns:a16="http://schemas.microsoft.com/office/drawing/2014/main" id="{717814C7-BB88-0B4A-B5D0-BF4C4644E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3" y="2940050"/>
            <a:ext cx="1254125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6" name="TextBox 7">
            <a:extLst>
              <a:ext uri="{FF2B5EF4-FFF2-40B4-BE49-F238E27FC236}">
                <a16:creationId xmlns:a16="http://schemas.microsoft.com/office/drawing/2014/main" id="{5B7AAFDE-DE25-1B49-B310-57E8D44A0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876800"/>
            <a:ext cx="20669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</a:rPr>
              <a:t>25 teachers,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</a:rPr>
              <a:t>7 countries!</a:t>
            </a:r>
          </a:p>
        </p:txBody>
      </p:sp>
      <p:pic>
        <p:nvPicPr>
          <p:cNvPr id="31777" name="Picture 36">
            <a:extLst>
              <a:ext uri="{FF2B5EF4-FFF2-40B4-BE49-F238E27FC236}">
                <a16:creationId xmlns:a16="http://schemas.microsoft.com/office/drawing/2014/main" id="{F125E05A-928D-5545-8929-81279424D3A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63" y="4008438"/>
            <a:ext cx="131127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8" name="Picture 37">
            <a:extLst>
              <a:ext uri="{FF2B5EF4-FFF2-40B4-BE49-F238E27FC236}">
                <a16:creationId xmlns:a16="http://schemas.microsoft.com/office/drawing/2014/main" id="{1CDEA608-A719-9846-8DB2-0B47755725E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3" y="1254125"/>
            <a:ext cx="1290637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9" name="Picture 37">
            <a:extLst>
              <a:ext uri="{FF2B5EF4-FFF2-40B4-BE49-F238E27FC236}">
                <a16:creationId xmlns:a16="http://schemas.microsoft.com/office/drawing/2014/main" id="{892A474D-C4F9-704D-8791-0D4171475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63" y="4191000"/>
            <a:ext cx="143827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D9FA52A5-ECD5-2049-AA23-99BC4C09A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" y="152400"/>
            <a:ext cx="3962400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b="1">
                <a:latin typeface="Georgia" panose="02040502050405020303" pitchFamily="18" charset="0"/>
              </a:rPr>
              <a:t>2019—14th</a:t>
            </a:r>
            <a:r>
              <a:rPr lang="es-ES" altLang="en-US" b="1">
                <a:latin typeface="Georgia" panose="02040502050405020303" pitchFamily="18" charset="0"/>
              </a:rPr>
              <a:t> </a:t>
            </a:r>
            <a:r>
              <a:rPr lang="en-US" altLang="en-US" b="1">
                <a:latin typeface="Georgia" panose="02040502050405020303" pitchFamily="18" charset="0"/>
              </a:rPr>
              <a:t>Graduatio</a:t>
            </a:r>
            <a:r>
              <a:rPr lang="es-ES" altLang="en-US" b="1">
                <a:latin typeface="Georgia" panose="02040502050405020303" pitchFamily="18" charset="0"/>
              </a:rPr>
              <a:t>n</a:t>
            </a:r>
          </a:p>
        </p:txBody>
      </p:sp>
      <p:sp>
        <p:nvSpPr>
          <p:cNvPr id="32770" name="Rectangle 1">
            <a:extLst>
              <a:ext uri="{FF2B5EF4-FFF2-40B4-BE49-F238E27FC236}">
                <a16:creationId xmlns:a16="http://schemas.microsoft.com/office/drawing/2014/main" id="{622E101B-F609-5345-84B4-79FC4354E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5775" y="4572000"/>
            <a:ext cx="31972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2800" b="1">
                <a:latin typeface="Georgia" panose="02040502050405020303" pitchFamily="18" charset="0"/>
              </a:rPr>
              <a:t>Total graduates: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2800" b="1">
                <a:latin typeface="Georgia" panose="02040502050405020303" pitchFamily="18" charset="0"/>
              </a:rPr>
              <a:t> 115!</a:t>
            </a:r>
            <a:endParaRPr lang="en-US" altLang="en-US" sz="2800" b="1">
              <a:latin typeface="Georgia" panose="02040502050405020303" pitchFamily="18" charset="0"/>
            </a:endParaRPr>
          </a:p>
        </p:txBody>
      </p:sp>
      <p:pic>
        <p:nvPicPr>
          <p:cNvPr id="32771" name="Picture 2">
            <a:extLst>
              <a:ext uri="{FF2B5EF4-FFF2-40B4-BE49-F238E27FC236}">
                <a16:creationId xmlns:a16="http://schemas.microsoft.com/office/drawing/2014/main" id="{108A393D-CBD7-BD4B-9C96-9F9DC9D06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8838"/>
            <a:ext cx="5181600" cy="345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6">
            <a:extLst>
              <a:ext uri="{FF2B5EF4-FFF2-40B4-BE49-F238E27FC236}">
                <a16:creationId xmlns:a16="http://schemas.microsoft.com/office/drawing/2014/main" id="{070CBE22-D3A3-5E43-B5A2-87C2F0E42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685800"/>
            <a:ext cx="6824663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{AD21395F-CB2A-9C41-9001-EF938CADC4E3}tf10001122</Template>
  <TotalTime>8364</TotalTime>
  <Words>1545</Words>
  <Application>Microsoft Macintosh PowerPoint</Application>
  <PresentationFormat>On-screen Show (4:3)</PresentationFormat>
  <Paragraphs>292</Paragraphs>
  <Slides>44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Book Antiqua</vt:lpstr>
      <vt:lpstr>Cambria</vt:lpstr>
      <vt:lpstr>Georgia</vt:lpstr>
      <vt:lpstr>Times New Roman</vt:lpstr>
      <vt:lpstr>Tw Cen MT</vt:lpstr>
      <vt:lpstr>Wingdings</vt:lpstr>
      <vt:lpstr>Wingdings 2</vt:lpstr>
      <vt:lpstr>Circuit</vt:lpstr>
      <vt:lpstr>PowerPoint Presentation</vt:lpstr>
      <vt:lpstr>PowerPoint Presentation</vt:lpstr>
      <vt:lpstr>Board 2020</vt:lpstr>
      <vt:lpstr>PowerPoint Presentation</vt:lpstr>
      <vt:lpstr>PowerPoint Presentation</vt:lpstr>
      <vt:lpstr>PowerPoint Presentation</vt:lpstr>
      <vt:lpstr>PERSONNEL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What is needed for Zoom?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Online video courses</vt:lpstr>
      <vt:lpstr>       Benefits</vt:lpstr>
      <vt:lpstr>Hard Drives for Remote Schools</vt:lpstr>
      <vt:lpstr>PowerPoint Presentation</vt:lpstr>
      <vt:lpstr>PowerPoint Presentation</vt:lpstr>
      <vt:lpstr>SINCE APRIL 2015 ON YOUTUBE… </vt:lpstr>
      <vt:lpstr>PowerPoint Presentation</vt:lpstr>
      <vt:lpstr>PowerPoint Presentation</vt:lpstr>
      <vt:lpstr>PowerPoint Presentation</vt:lpstr>
      <vt:lpstr>FABULOUS STORIES OF HOW GOD WORKS…</vt:lpstr>
      <vt:lpstr>PowerPoint Presentation</vt:lpstr>
      <vt:lpstr>PowerPoint Presentation</vt:lpstr>
      <vt:lpstr>PowerPoint Presentation</vt:lpstr>
      <vt:lpstr>TIBI Information and Resources</vt:lpstr>
      <vt:lpstr>Texas International Bible Institute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Stephen Austin</cp:lastModifiedBy>
  <cp:revision>93</cp:revision>
  <dcterms:created xsi:type="dcterms:W3CDTF">2016-08-02T21:11:14Z</dcterms:created>
  <dcterms:modified xsi:type="dcterms:W3CDTF">2020-03-14T20:30:28Z</dcterms:modified>
</cp:coreProperties>
</file>