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879" r:id="rId1"/>
  </p:sldMasterIdLst>
  <p:notesMasterIdLst>
    <p:notesMasterId r:id="rId46"/>
  </p:notesMasterIdLst>
  <p:handoutMasterIdLst>
    <p:handoutMasterId r:id="rId47"/>
  </p:handoutMasterIdLst>
  <p:sldIdLst>
    <p:sldId id="646" r:id="rId2"/>
    <p:sldId id="512" r:id="rId3"/>
    <p:sldId id="802" r:id="rId4"/>
    <p:sldId id="759" r:id="rId5"/>
    <p:sldId id="706" r:id="rId6"/>
    <p:sldId id="805" r:id="rId7"/>
    <p:sldId id="705" r:id="rId8"/>
    <p:sldId id="803" r:id="rId9"/>
    <p:sldId id="762" r:id="rId10"/>
    <p:sldId id="764" r:id="rId11"/>
    <p:sldId id="701" r:id="rId12"/>
    <p:sldId id="702" r:id="rId13"/>
    <p:sldId id="752" r:id="rId14"/>
    <p:sldId id="778" r:id="rId15"/>
    <p:sldId id="635" r:id="rId16"/>
    <p:sldId id="766" r:id="rId17"/>
    <p:sldId id="606" r:id="rId18"/>
    <p:sldId id="790" r:id="rId19"/>
    <p:sldId id="791" r:id="rId20"/>
    <p:sldId id="792" r:id="rId21"/>
    <p:sldId id="716" r:id="rId22"/>
    <p:sldId id="796" r:id="rId23"/>
    <p:sldId id="797" r:id="rId24"/>
    <p:sldId id="798" r:id="rId25"/>
    <p:sldId id="732" r:id="rId26"/>
    <p:sldId id="728" r:id="rId27"/>
    <p:sldId id="731" r:id="rId28"/>
    <p:sldId id="737" r:id="rId29"/>
    <p:sldId id="806" r:id="rId30"/>
    <p:sldId id="739" r:id="rId31"/>
    <p:sldId id="740" r:id="rId32"/>
    <p:sldId id="780" r:id="rId33"/>
    <p:sldId id="781" r:id="rId34"/>
    <p:sldId id="782" r:id="rId35"/>
    <p:sldId id="783" r:id="rId36"/>
    <p:sldId id="799" r:id="rId37"/>
    <p:sldId id="763" r:id="rId38"/>
    <p:sldId id="768" r:id="rId39"/>
    <p:sldId id="742" r:id="rId40"/>
    <p:sldId id="390" r:id="rId41"/>
    <p:sldId id="499" r:id="rId42"/>
    <p:sldId id="801" r:id="rId43"/>
    <p:sldId id="677" r:id="rId44"/>
    <p:sldId id="678" r:id="rId4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94694"/>
  </p:normalViewPr>
  <p:slideViewPr>
    <p:cSldViewPr>
      <p:cViewPr varScale="1">
        <p:scale>
          <a:sx n="121" d="100"/>
          <a:sy n="121" d="100"/>
        </p:scale>
        <p:origin x="19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059785E-A9C5-DF4E-A5AB-3591B8B33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86B9E35-9769-F146-9DDC-9971D6C3CA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A5449417-D227-6B48-AB2D-FD6E132913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D521A52-5D72-EE44-8DD4-16A868B00C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F63660-C899-B74D-AFE6-70CAF10DB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06914B1-2176-5144-AD0D-F1685845E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CE7250F-C0C5-AA40-AC87-5408471E3D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726EF4C-351D-0A4A-A4DB-7491A61ECD7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2A540122-3C3E-1B47-911D-A41DAAAB67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CE995E33-3BCB-7A46-9896-849EA8B59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3196841-499E-D744-945C-353B6FF9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38A820-D2E4-474C-AA24-1ED7734BE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BA69748-1071-4B46-88B7-0DA0D08B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7F72F58-83C0-2D49-BFF8-E55A237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59B96AB-4AC3-6B45-ADB4-956983B6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ABF21C9-2AA2-774F-863C-C634D176C25B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F7388E3-F3AC-AD4D-B3AA-B207DBFAF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12944BF7-61E3-A249-A785-291109F78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62A7DB3-B9E0-3840-AEA0-3E7955D53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04B332E-2012-3740-83BE-2A71FB11A6C6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4464A06A-C6B8-064C-9DF7-850ADAB44F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0BB2ABC-BCCB-AE40-9EA9-B3B5359B1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6222698B-D9DF-BF44-8B41-DDD22710A3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2AD415D3-9C42-4A44-B7B6-BCFFF9EE9AD5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D38EF1E7-B542-BE4E-B146-A7D83387A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7ED13FF1-7E8B-6A46-A026-2DF227BF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D5F04F2-1959-0F47-9ABF-88D37D9E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16DFA29-9F04-5348-A587-D4D511154835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554EBDE4-8359-1F4B-B597-941A05D4A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355FE1F-B484-F843-8E8A-FEE5DA3B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3A408451-5B7C-5841-8085-45AD9CE1A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0EE871DD-B872-D545-9FAD-BADAC7B908AF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0623BF-A04E-0A4C-A18B-1DEDA40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CA732486-A90E-1A40-8EEE-43FAB065D7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5826A8-2DE0-A341-971A-780569E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A446DC-6F44-B94D-8C80-733C1A5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FD2510-FFD1-6045-8515-E589AD89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B6CA3-7BD3-A74E-8541-D61A584B4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021067-507C-3844-ADF8-5B4CC6B6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A3DEE5-4DC4-C346-AA6E-3116B9E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D9BBB-4854-3843-857F-B59CAC1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BC23-A354-E54A-B530-968BE03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EFBF4-3AC3-8341-B098-5528B5E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DF0F-716F-E544-8635-977D30E6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EFFB8-6D57-7149-9469-973BBA0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8864-45BA-9046-815E-58BB08A5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8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237631-6E1C-4A43-9CAF-5EA6B2FF4064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C3D6-9CE9-CB4C-B824-9E0984B5395E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5FB3570-4EBE-334F-B686-92B54CEB8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FBB845-46CC-F04E-B462-15D1E778ED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B629C6-2160-EA48-8E35-568DB6099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F28F-181A-8D4E-8CBC-E656C728D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5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7C051-223D-DF4F-A865-E99DDA3F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7AEC-83AE-1140-863D-5D1BB8C0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77A23A-AB66-9541-B001-732732DF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3F49-D8DE-5B49-825B-23B66BD58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FC654EC-407D-F642-A60F-01FAF6ACCA2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FE4D5E1-9C00-1A42-9659-D027234CD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D1E884-615F-2F47-BF45-B9B927E426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3514-FC75-5B4B-8235-8B5C4F929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1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4A0C38-FDC1-454A-8139-275078C5949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231FA39-F6E6-B846-ADCD-9331F80745C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434090-F745-7E4A-B523-D9B3CCCC0B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960C-2A86-CF40-9EDC-DC7F0A3D0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6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B03D-8CF9-E843-8A72-1FC36DC9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503C-CDC5-034B-9450-82ABB75A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8D9C-A99D-6E40-AF7E-7F6036EB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27FB-AC45-5047-A204-1E688347B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1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F9CD-C589-6B41-B6A0-3FA8DF91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762A-081B-8D42-BD0B-88F1686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AB28-7293-8143-B218-61F8EA1F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C016-DD40-484D-A893-EF7755399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9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DF49BA0D-81E1-2F42-BF41-8F333BC1C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C60B9F0-357F-C444-BFA1-ABE396E6D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855D1F9-EE92-3640-8789-8C7C45571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944C22-669D-0247-8B4A-5D48B12D7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48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CEC1-EF91-D744-93D5-326B9F72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AF02-DD11-494B-BC43-8E0BAB2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1FF2-BCCD-DE4A-9AD7-65408F1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1023-FD4B-D84A-B082-FDB9992AA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B09B-1AE5-EB49-B649-EAD3E486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0A72-48F8-9849-BFA2-1800342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81A3-A842-0F40-8EAB-040AFE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5A50-EB14-8F44-973D-91D9DD8E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9B4E9B-9B84-C741-9E92-79486AB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D194F-0FA9-4443-8BAF-969C3D27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0FE30-562E-8449-9F3F-A1D121A0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B52-1E59-9D4F-9BF4-ECB46AE2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4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2A9D-1EAE-8347-8C50-7B692E2B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EABC3-1032-E34C-8979-33302483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B4CF2-7C07-9A49-B426-F6C6867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4096-E0AE-F745-842F-C4F5AC67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1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D3E20D-C7A7-5B45-A913-2CFA3CD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20846A-55DD-6743-97AF-C661791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D70601-B77D-3447-8263-61D7642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6996-1543-7741-B2DD-EE54A2C51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72C55-920D-7040-98DB-8C7D55F7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4C3C5C-C495-5F4F-82CD-4EA4EB9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30978-E85D-464E-8C42-9BAB9F9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7449-A3F7-8542-BBCC-8ABC40C7D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6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D3DF-4D98-9C4E-81BC-2134D329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E4628-CF5C-9D49-8A1E-49076A29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4AA555-14A3-5142-A605-165A39AB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EFD1-FD9D-7947-9410-64A9BCCE2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9B894-00D6-2B44-A9E9-766B0AFF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E24EE-EC74-7E4F-869F-2037B0C7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FB2A47-18E1-134A-A6B6-DAD3DD0E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B4D3-7007-7546-A3F3-75F681B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AC40-5F26-414A-8E87-B111272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D5D5DE24-4BED-3941-9150-AAA08271336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2CCC-1742-5D4B-A6FF-539B287C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CACA2A6-9D44-FA41-950C-D1B8B0F5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11D0-661A-FE4F-AF05-1A6C3B570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24B9-8BB2-8547-8495-AD8FBC3B4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2456-528E-4942-B238-E3FE7BB5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A2191A-5AD8-B848-BA50-03601ADC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7" r:id="rId12"/>
    <p:sldLayoutId id="2147485022" r:id="rId13"/>
    <p:sldLayoutId id="2147485023" r:id="rId14"/>
    <p:sldLayoutId id="2147485028" r:id="rId15"/>
    <p:sldLayoutId id="2147485024" r:id="rId16"/>
    <p:sldLayoutId id="2147485025" r:id="rId17"/>
    <p:sldLayoutId id="214748502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215-ugL_KU32VotdJEbgiQ/playlists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s/2425-2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215-ugL_KU32VotdJEbgiQ/playlis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inbi.org/" TargetMode="External"/><Relationship Id="rId5" Type="http://schemas.openxmlformats.org/officeDocument/2006/relationships/hyperlink" Target="https://twitter.com/IBITcursos" TargetMode="External"/><Relationship Id="rId4" Type="http://schemas.openxmlformats.org/officeDocument/2006/relationships/hyperlink" Target="https://www.facebook.com/IBIT-y-Sunsetonline-111879462197567/?fref=t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34" Type="http://schemas.openxmlformats.org/officeDocument/2006/relationships/image" Target="../media/image5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33" Type="http://schemas.openxmlformats.org/officeDocument/2006/relationships/image" Target="../media/image52.pn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31" Type="http://schemas.openxmlformats.org/officeDocument/2006/relationships/hyperlink" Target="http://ibitibi.org/wp-content/uploads/2017/10/Bernie-3.jpg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50.jpeg"/><Relationship Id="rId35" Type="http://schemas.openxmlformats.org/officeDocument/2006/relationships/image" Target="../media/image54.png"/><Relationship Id="rId8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4E216504-47BD-1B43-8F18-61DE0EA3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63"/>
            <a:ext cx="7467600" cy="6797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4C74919-6C96-314F-8689-2FE8B3A3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latin typeface="Georgia" panose="02040502050405020303" pitchFamily="18" charset="0"/>
              </a:rPr>
              <a:t>Un Impacto Creciente en el Mundo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3794" name="Imagen 4">
            <a:extLst>
              <a:ext uri="{FF2B5EF4-FFF2-40B4-BE49-F238E27FC236}">
                <a16:creationId xmlns:a16="http://schemas.microsoft.com/office/drawing/2014/main" id="{B2F9AF4E-55C0-7D45-AB98-13D570E6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4908550" cy="382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1" descr="page5image52736608">
            <a:extLst>
              <a:ext uri="{FF2B5EF4-FFF2-40B4-BE49-F238E27FC236}">
                <a16:creationId xmlns:a16="http://schemas.microsoft.com/office/drawing/2014/main" id="{AD822DB8-CF00-E44E-9EC9-ECFCD97F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0"/>
            <a:ext cx="3873500" cy="2901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82BD97C5-5A8B-8341-AF89-2552C21E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>
                <a:latin typeface="Georgia" panose="02040502050405020303" pitchFamily="18" charset="0"/>
              </a:rPr>
              <a:t>4300+ bautismos y 63 nuevas iglesias plantadas en el mundo desde el 2009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30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>
                <a:latin typeface="Georgia" panose="02040502050405020303" pitchFamily="18" charset="0"/>
              </a:rPr>
              <a:t>(Más los que no fueron reportados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>
                <a:latin typeface="Georgia" panose="02040502050405020303" pitchFamily="18" charset="0"/>
              </a:rPr>
              <a:t>17 marzo, 2020)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6C17F9F-FE0E-7B4A-A419-141E77B8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38200"/>
            <a:ext cx="50371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Georgia" panose="02040502050405020303" pitchFamily="18" charset="0"/>
              </a:rPr>
              <a:t>Tenemos 157 graduados y/o alumnos actuals que trabajan en 107 congregaciones en 72 ciudades en 87 países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8E5193C4-975B-9644-A70E-E723BC83E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11</a:t>
            </a:r>
            <a:r>
              <a:rPr lang="en-US" altLang="en-US" sz="3200" b="1" i="1" baseline="30000">
                <a:latin typeface="Times New Roman" panose="02020603050405020304" pitchFamily="18" charset="0"/>
              </a:rPr>
              <a:t>ma</a:t>
            </a:r>
            <a:r>
              <a:rPr lang="en-US" altLang="en-US" sz="3200" b="1" i="1">
                <a:latin typeface="Times New Roman" panose="02020603050405020304" pitchFamily="18" charset="0"/>
              </a:rPr>
              <a:t> Clase de becados tiempo complete,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Agosto, 2019-2021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978D589B-2AB9-AC41-BB65-07F98B19A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2800"/>
            <a:ext cx="434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Jose Dolores Aleman, Ena, familia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2000" b="1" i="1">
                <a:latin typeface="Times New Roman" panose="02020603050405020304" pitchFamily="18" charset="0"/>
              </a:rPr>
              <a:t>Nicaragua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71045F33-CFE5-1F41-858F-771238909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113463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Franklin y Génova Diaz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6D2B3744-8F70-F849-84A8-1EE54A026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124200"/>
            <a:ext cx="358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Angel y Anael Blanco, familia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Bolivia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35DF6A49-C309-D740-816B-7EC00BA8F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6113463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Corina Diaz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Argentina</a:t>
            </a:r>
          </a:p>
        </p:txBody>
      </p:sp>
      <p:pic>
        <p:nvPicPr>
          <p:cNvPr id="34822" name="Picture 4">
            <a:extLst>
              <a:ext uri="{FF2B5EF4-FFF2-40B4-BE49-F238E27FC236}">
                <a16:creationId xmlns:a16="http://schemas.microsoft.com/office/drawing/2014/main" id="{2A87543A-37DF-E449-90A1-4DD93CC1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990600"/>
            <a:ext cx="320675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agen 33">
            <a:extLst>
              <a:ext uri="{FF2B5EF4-FFF2-40B4-BE49-F238E27FC236}">
                <a16:creationId xmlns:a16="http://schemas.microsoft.com/office/drawing/2014/main" id="{6E144072-098E-CF41-A489-2757C3639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4103688"/>
            <a:ext cx="19367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">
            <a:extLst>
              <a:ext uri="{FF2B5EF4-FFF2-40B4-BE49-F238E27FC236}">
                <a16:creationId xmlns:a16="http://schemas.microsoft.com/office/drawing/2014/main" id="{F139AF5E-4DC2-F040-9EC4-5F9AB184D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17963"/>
            <a:ext cx="2133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4">
            <a:extLst>
              <a:ext uri="{FF2B5EF4-FFF2-40B4-BE49-F238E27FC236}">
                <a16:creationId xmlns:a16="http://schemas.microsoft.com/office/drawing/2014/main" id="{CDC5E3FB-D80D-D542-947F-32041218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066800"/>
            <a:ext cx="2692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>
            <a:extLst>
              <a:ext uri="{FF2B5EF4-FFF2-40B4-BE49-F238E27FC236}">
                <a16:creationId xmlns:a16="http://schemas.microsoft.com/office/drawing/2014/main" id="{BAE5CC48-75E1-7D4B-8C77-EFE06DB16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Agosto, 2019-2021</a:t>
            </a: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915CF69B-6CD6-254B-9A7E-FDC784315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304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Cesar Hernández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Colombia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56574CAA-C4A8-4844-893C-87D05CBE0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0198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Harry y Lisseth Palacio, familia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El Salvador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0D17C8A2-2C01-254F-BD99-5602DF35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083300"/>
            <a:ext cx="4305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Federico y María Velasquez, familia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Guatemala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96455542-8E21-4C42-9764-8472FDF0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194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Ramón Olivo Mendoza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Mexico</a:t>
            </a:r>
          </a:p>
        </p:txBody>
      </p:sp>
      <p:pic>
        <p:nvPicPr>
          <p:cNvPr id="35846" name="Imagen 3">
            <a:extLst>
              <a:ext uri="{FF2B5EF4-FFF2-40B4-BE49-F238E27FC236}">
                <a16:creationId xmlns:a16="http://schemas.microsoft.com/office/drawing/2014/main" id="{06BF58F7-122F-6848-8307-AD335C46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1038"/>
            <a:ext cx="18621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>
            <a:extLst>
              <a:ext uri="{FF2B5EF4-FFF2-40B4-BE49-F238E27FC236}">
                <a16:creationId xmlns:a16="http://schemas.microsoft.com/office/drawing/2014/main" id="{0E9FC932-F2E4-0A4B-A65E-5A6439FA3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28638"/>
            <a:ext cx="235902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">
            <a:extLst>
              <a:ext uri="{FF2B5EF4-FFF2-40B4-BE49-F238E27FC236}">
                <a16:creationId xmlns:a16="http://schemas.microsoft.com/office/drawing/2014/main" id="{A914754F-825A-F64C-ADBD-3CC7B1AB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n 5">
            <a:extLst>
              <a:ext uri="{FF2B5EF4-FFF2-40B4-BE49-F238E27FC236}">
                <a16:creationId xmlns:a16="http://schemas.microsoft.com/office/drawing/2014/main" id="{604BFACC-8035-EB45-B925-8F5C21F3D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468688"/>
            <a:ext cx="2076450" cy="2654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806AE855-C929-474E-84E2-9EADD926A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747B2B91-A3D9-2D48-8D1E-1330AF8EB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870" r="2423" b="8685"/>
          <a:stretch>
            <a:fillRect/>
          </a:stretch>
        </p:blipFill>
        <p:spPr bwMode="auto">
          <a:xfrm rot="-5400000">
            <a:off x="5095081" y="2728119"/>
            <a:ext cx="4554538" cy="3060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DA170948-FDA4-964A-8F79-A422A06E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501900"/>
            <a:ext cx="4572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4400" i="1">
                <a:latin typeface="Cambria" panose="02040503050406030204" pitchFamily="18" charset="0"/>
              </a:rPr>
              <a:t>Mínimo 10 horas por semana, supervisadas, en la obra práctica de la iglesia y el ministerio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2AC451F-8AB0-2E43-8DBE-9FB890A7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Representantes de 35 iglesias de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B431AB1-A500-8C44-AE51-C13C48A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43FD950-5BF3-7E41-8E98-FE27E430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FB1042A7-EAA0-E146-AC9D-E0ECCAC1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3D6E93B-FBD7-2745-AB63-7AF95A25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¡Plantó 50 congregaciones desde el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C423F8DA-90C8-9C46-AF1D-2683F620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6200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8529F188-C724-3C40-916E-0920D0716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CONFERENCIAS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971F1483-A29F-B544-893D-B78C877D7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4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2EE3317F-933D-0E4D-B20C-1BBFBA76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E0A16DDE-6BD2-C349-B2DC-A6FE1E94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1ADF572E-D2EB-4B46-8606-E893D27D1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¡Hasta 25 sitios visibles a la vez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 en la pantalla!</a:t>
            </a: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E8BB3C80-D08C-6448-B31C-FA8A0C0C5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6172200"/>
            <a:ext cx="3846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latin typeface="Georgia" panose="02040502050405020303" pitchFamily="18" charset="0"/>
              </a:rPr>
              <a:t> Chat público y privado</a:t>
            </a:r>
          </a:p>
        </p:txBody>
      </p:sp>
    </p:spTree>
  </p:cSld>
  <p:clrMapOvr>
    <a:masterClrMapping/>
  </p:clrMapOvr>
  <p:transition spd="slow"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98FE5A7A-3731-0B41-B679-0B9B1D9CF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33400" indent="-533400" algn="ctr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Misión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Hacer discípulos que hacen otros discípulos, plantando y nutriendo iglesias que son: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endParaRPr lang="es-ES" altLang="en-US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Bíblicas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Evangelísticas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Maduras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Relevantes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89F867CB-47D2-6848-885D-D99EF7A41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E1B961DC-DCE0-BB43-94B8-B70761E5F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5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Varias formas de compartir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en la pantalla</a:t>
            </a:r>
          </a:p>
        </p:txBody>
      </p:sp>
    </p:spTree>
  </p:cSld>
  <p:clrMapOvr>
    <a:masterClrMapping/>
  </p:clrMapOvr>
  <p:transition spd="slow" advClick="0" advTm="7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F9FE51BC-37EA-624F-990B-A93E302217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Hasta 25 sitios en pantalla a la vez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El sistema de IBIT tiene capacidad para 6000 usuarios a la vez (300 en cada una de las 20 salas virturales)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Facil de conectarse y usar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Accesible de cualquier lugar del mundo que tenga Internet (¡aun un parque en Cuba!)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Menos del 20% del costo del sistema anterior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DC7D5E87-65D7-AC46-AA03-5F7DFF8F0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r>
              <a:rPr lang="en-US" altLang="en-US" sz="37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7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7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7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grabar a la computadora personal, o a la Nube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un pizarrón blanco de forma interactiva.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cualquier documento e ilustrarlo.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videos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dividirse en grupos pequeños dentro de la sala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Control administrativo excelente</a:t>
            </a: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ADB5E8E-A7A2-D440-96CF-60704397D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¿QUÉ SE NECESITA PARA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C5C1D34-73A3-1345-AF0E-4473F87E2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Computadora con velocidad y RAM normal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Webcámara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Micrófono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Conexiones al internet con velocidades de por lo menos 384k de subida y 1 Mb de bajada.</a:t>
            </a: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Software de Zoom (gratis)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Acceso a sistema de Zoom de IBIT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66D21D93-5A1F-CA48-AC35-837BE1C4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863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C0125E23-37DF-A34F-90AF-2070ACCC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336550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Videoteca en la Nube</a:t>
            </a:r>
          </a:p>
        </p:txBody>
      </p:sp>
    </p:spTree>
  </p:cSld>
  <p:clrMapOvr>
    <a:masterClrMapping/>
  </p:clrMapOvr>
  <p:transition spd="slow"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664A76A-728C-4240-8E65-BC3248A50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" y="3810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n-US" sz="720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 del Reino de Dios con Zoom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93C68D6-1AFA-1946-88C0-0726687B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906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Clases interactivas en vivo, normales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50+ cursos ofrecidos en el año escolar 2018-2019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25 horas por semana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s-ES_tradnl" altLang="en-US" sz="3000">
                <a:latin typeface="Georgia" panose="02040502050405020303" pitchFamily="18" charset="0"/>
              </a:rPr>
              <a:t>7 seminarios mensuales</a:t>
            </a:r>
            <a:endParaRPr lang="en-US" altLang="en-US" sz="3000">
              <a:latin typeface="Georgia" panose="02040502050405020303" pitchFamily="18" charset="0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08316049-1570-3A41-9C22-FBD40736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1700"/>
            <a:ext cx="8686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A6351479-9AD5-7C4A-A89D-961E43900D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Otras actividades actuales, pasadas, o futuras</a:t>
            </a:r>
          </a:p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Seminarios o retiros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nivel maestría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Mentorear por ministros, ancianos, profesionales, o misioneros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Entrenamiento de equipos de misioneros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Consejería personal o matrimonial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Clases para refugiados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¡Aun bodas!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1518979A-E6E2-C747-9A52-B07C7994E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_tradnl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463DF3E6-A480-C242-BF6E-A3B944DB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	Disponibles ya—40 cursos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Antiguo Testamento</a:t>
            </a:r>
            <a:r>
              <a:rPr lang="en-US" altLang="en-US" sz="1800">
                <a:latin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Nuevo Testamento</a:t>
            </a:r>
            <a:r>
              <a:rPr lang="en-US" altLang="en-US" sz="1800">
                <a:latin typeface="Times New Roman" panose="02020603050405020304" pitchFamily="18" charset="0"/>
              </a:rPr>
              <a:t>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Herramientas</a:t>
            </a:r>
            <a:r>
              <a:rPr lang="en-US" altLang="en-US" sz="1800">
                <a:latin typeface="Times New Roman" panose="02020603050405020304" pitchFamily="18" charset="0"/>
              </a:rPr>
              <a:t>	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Ministerio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AT 1, 2, 3, 4 	 		Vida de Cristo 1, 2 		Hebreo 1	, 2			Formación Espiritual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Libros sapienciales		Hechos			    	Griego 1, 2 			Hogar Cristiano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Isaías 				Romanos/Gálatas	 	Hermen./Exeg. 1, 2	 	Consejería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Jeremías/Lamentaciones	1-2 Corintios 			Homilética 		 	Liderazgo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Ezequiel/Daniel	 	Epístolas/Cárcel	 	Pensamiento analítico	Cristiano y Cultura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Profetas menores		Pastorales								Intro al Ministerio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1-2 Pedro, Santiago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>
                <a:latin typeface="Times New Roman" panose="02020603050405020304" pitchFamily="18" charset="0"/>
              </a:rPr>
              <a:t>				</a:t>
            </a:r>
            <a:r>
              <a:rPr lang="en-US" altLang="en-US" sz="1800">
                <a:latin typeface="Times New Roman" panose="02020603050405020304" pitchFamily="18" charset="0"/>
              </a:rPr>
              <a:t>Grupos pequeños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Hebreos	 			Historia/Geografía		Grupos religiosos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    								Historia de la Iglesia 1 	Plantar iglesias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         			      					Historia/restauración	Adoración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    										Cielo	   			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DEDDDFF8-EB83-9243-BC9C-2ED09771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>
                <a:latin typeface="Book Antiqua" panose="02040602050305030304" pitchFamily="18" charset="0"/>
              </a:rPr>
              <a:t>Es.sunsetonline.org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>
                <a:latin typeface="Book Antiqua" panose="02040602050305030304" pitchFamily="18" charset="0"/>
              </a:rPr>
              <a:t>Ya en 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En preparación</a:t>
            </a:r>
            <a:endParaRPr lang="es-MX" altLang="en-US" sz="18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Proverbios—La mujer santa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Evangelización--Cuba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Apocalipsis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1E1AD315-4A18-8641-8F3A-A31BD7CC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47D1F351-1ABC-1D47-88CC-E5CFCB6FF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450" y="425450"/>
            <a:ext cx="2825750" cy="1479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Cuerpo</a:t>
            </a: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directivo</a:t>
            </a:r>
            <a:b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</a:b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2020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31EBBA7A-B529-C042-B6D1-A4AD6720C8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1295FD3F-D2F5-084A-B8D3-4B8B2DD5C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44FF8B7B-9D0B-C042-97B5-417FD142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9A40B746-076E-184D-8579-5F6A068C9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0" name="Rectangle 19">
            <a:extLst>
              <a:ext uri="{FF2B5EF4-FFF2-40B4-BE49-F238E27FC236}">
                <a16:creationId xmlns:a16="http://schemas.microsoft.com/office/drawing/2014/main" id="{48BF61AD-5BFA-6545-B28B-CE1A5849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Flo Mata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26631" name="Picture 20">
            <a:extLst>
              <a:ext uri="{FF2B5EF4-FFF2-40B4-BE49-F238E27FC236}">
                <a16:creationId xmlns:a16="http://schemas.microsoft.com/office/drawing/2014/main" id="{DAFC57C5-866A-F443-9BB6-CD900D1A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752975"/>
            <a:ext cx="2457450" cy="210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1">
            <a:extLst>
              <a:ext uri="{FF2B5EF4-FFF2-40B4-BE49-F238E27FC236}">
                <a16:creationId xmlns:a16="http://schemas.microsoft.com/office/drawing/2014/main" id="{EDB10A9D-CF5F-0040-BEDF-D1141B08A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4749800"/>
            <a:ext cx="2633662" cy="210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25">
            <a:extLst>
              <a:ext uri="{FF2B5EF4-FFF2-40B4-BE49-F238E27FC236}">
                <a16:creationId xmlns:a16="http://schemas.microsoft.com/office/drawing/2014/main" id="{6C8EA2AC-D1AF-DD43-A46A-025904560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133600"/>
            <a:ext cx="27479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Greg y Jamie Lemon</a:t>
            </a:r>
          </a:p>
        </p:txBody>
      </p:sp>
      <p:sp>
        <p:nvSpPr>
          <p:cNvPr id="26634" name="Rectangle 25">
            <a:extLst>
              <a:ext uri="{FF2B5EF4-FFF2-40B4-BE49-F238E27FC236}">
                <a16:creationId xmlns:a16="http://schemas.microsoft.com/office/drawing/2014/main" id="{A89FA2F9-CB1A-184D-BDC1-38FE33645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Dick Nill</a:t>
            </a:r>
          </a:p>
        </p:txBody>
      </p:sp>
      <p:pic>
        <p:nvPicPr>
          <p:cNvPr id="26635" name="Picture 2">
            <a:extLst>
              <a:ext uri="{FF2B5EF4-FFF2-40B4-BE49-F238E27FC236}">
                <a16:creationId xmlns:a16="http://schemas.microsoft.com/office/drawing/2014/main" id="{F8E93C6C-4EAC-7A44-B828-9E0D87F6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2301875" cy="2144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2">
            <a:extLst>
              <a:ext uri="{FF2B5EF4-FFF2-40B4-BE49-F238E27FC236}">
                <a16:creationId xmlns:a16="http://schemas.microsoft.com/office/drawing/2014/main" id="{17E5D420-9F46-BA4D-99AB-3FCCA745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7" name="Rectangle 20">
            <a:extLst>
              <a:ext uri="{FF2B5EF4-FFF2-40B4-BE49-F238E27FC236}">
                <a16:creationId xmlns:a16="http://schemas.microsoft.com/office/drawing/2014/main" id="{FC987321-FF2F-2E43-9479-0038F5DE1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057400"/>
            <a:ext cx="349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Gustavo y Micaela Villanueva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F0A5A2C-56E4-D647-BDE5-96BF82FE9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04800"/>
            <a:ext cx="7162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VIDEO EN LINEA</a:t>
            </a:r>
            <a:endParaRPr lang="en-US" altLang="en-US" sz="3200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0" name="Rectangle 5">
            <a:extLst>
              <a:ext uri="{FF2B5EF4-FFF2-40B4-BE49-F238E27FC236}">
                <a16:creationId xmlns:a16="http://schemas.microsoft.com/office/drawing/2014/main" id="{9DB979AA-105F-B445-B4BE-FD3B69132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Con 40 cursos grabados, ahora uno puede estudiar en línea y recibir la Licenciatura de Estudios Bíblicos.</a:t>
            </a:r>
          </a:p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2100+ alumnos en 68 países, ¡incluyendo 20 de los 21 países hispanohablantes y lugares como Brasil, Francia, Alemania, Rusia, y Canadá!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FE540CE-C2E9-2B43-B1F2-5961F665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28600"/>
            <a:ext cx="32004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n-US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Beneficios</a:t>
            </a:r>
            <a:endParaRPr lang="en-US" altLang="en-US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37ED57D-89AD-AC41-B49D-CE48B8981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950913"/>
            <a:ext cx="3505200" cy="4648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Requiere solo una conexión al internet.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Clases disponibles 24/7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Pueden tomar los cursos gratis.</a:t>
            </a:r>
            <a:endParaRPr lang="en-US" altLang="en-US" sz="2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4CC7A347-7571-5E4E-BEF1-0112EF2E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F327-0A98-4B42-BE6F-D8035911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Discos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duros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para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escuelas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remotas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E295186-1FCB-094A-A35A-7E43E7AE6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066800"/>
            <a:ext cx="868045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Para los sitios remotas donde no existe el acceso al internet, o es muy limitado, pusimos todos nuestros materiales en discos duros.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Facilitados y calificados por obreros locales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Actualmente hemos mandado 28 equipos a 12 países distintos.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En Cuba, por ejemplo, IBIT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tiene más de 13,300 alumnos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que han utilizado este formato.</a:t>
            </a:r>
          </a:p>
          <a:p>
            <a:pPr eaLnBrk="1" hangingPunct="1">
              <a:lnSpc>
                <a:spcPct val="110000"/>
              </a:lnSpc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CB77ACA3-E367-884A-9F2F-5F1200B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4226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38B41ECA-A3C5-0C47-BAF8-CBF226797C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YA ESTA EN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YOU 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2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https://www.youtube.com/channel/UC215-ugL_KU32VotdJEbgiQ/playlists</a:t>
            </a:r>
            <a:endParaRPr lang="en-U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Busca </a:t>
            </a:r>
            <a:r>
              <a:rPr lang="en-US" altLang="es-MX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n-US" altLang="es-MX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endParaRPr lang="en-U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 en la página de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4">
            <a:extLst>
              <a:ext uri="{FF2B5EF4-FFF2-40B4-BE49-F238E27FC236}">
                <a16:creationId xmlns:a16="http://schemas.microsoft.com/office/drawing/2014/main" id="{FDD850CF-1D4D-8845-93A1-13668C47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46" name="TextBox 5">
            <a:extLst>
              <a:ext uri="{FF2B5EF4-FFF2-40B4-BE49-F238E27FC236}">
                <a16:creationId xmlns:a16="http://schemas.microsoft.com/office/drawing/2014/main" id="{547026D1-ED2C-8E43-8E21-9A707E8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2088"/>
            <a:ext cx="614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>
                <a:latin typeface="Georgia" panose="02040502050405020303" pitchFamily="18" charset="0"/>
              </a:rPr>
              <a:t>Página de cursos en YouTube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449538EC-F778-8942-B696-C65C2537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3261DB0-A375-694C-8930-40268CF7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924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Desde abril 2015 en YouTube… </a:t>
            </a:r>
          </a:p>
        </p:txBody>
      </p:sp>
      <p:sp>
        <p:nvSpPr>
          <p:cNvPr id="58370" name="Rectangle 5">
            <a:extLst>
              <a:ext uri="{FF2B5EF4-FFF2-40B4-BE49-F238E27FC236}">
                <a16:creationId xmlns:a16="http://schemas.microsoft.com/office/drawing/2014/main" id="{022966CB-065E-494B-870B-2F44DEFA3F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900 videos subidos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927.500 vistas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Más de 6,5 millones de minutos vistos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9480+ suscritores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Acceso más fácil para algunos usuarios donde el internet es más limitado.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4">
            <a:extLst>
              <a:ext uri="{FF2B5EF4-FFF2-40B4-BE49-F238E27FC236}">
                <a16:creationId xmlns:a16="http://schemas.microsoft.com/office/drawing/2014/main" id="{283EE095-B8FF-8048-9F05-0B7BFA98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4" name="TextBox 5">
            <a:extLst>
              <a:ext uri="{FF2B5EF4-FFF2-40B4-BE49-F238E27FC236}">
                <a16:creationId xmlns:a16="http://schemas.microsoft.com/office/drawing/2014/main" id="{849AD8AC-84DB-F949-9C75-E192CAE4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-76200"/>
            <a:ext cx="4237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Nuevo sitio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(ibitibi.org)</a:t>
            </a: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5541B603-C355-914C-BF70-013CCFA78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65DB6461-70EF-4E49-BE14-FEAE6C6635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		¡		Se ofrece una nueva Maestría de 				Teología Práctica!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Junto con otras escuelas como la Escuela Quiteña de Estudios Bíblicos, en el otoño de 2018, empezamos a ofrecer un nuevo título de 12 cursos, para capacitar major a los ministros para trabajar en la iglesia local. 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16 personas forman parte del grupo inicial de estudiantes, y 10 personas la segunda cohorte, que comenzó en agosto 2019.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Si desea más información, puede ir al sitio del programa en </a:t>
            </a: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www.redinbi.org</a:t>
            </a: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9AFEF69B-2406-6A43-87CE-9D7D312F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875"/>
            <a:ext cx="1643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C0C6C9CE-4547-4D44-B2B1-C2911556D0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Nueva oportunidad en los países del Mediterraneo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Miles de personas convertidas de Islam.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IBIT está ubicado en la perfecta posición para entrenarlos, para que sigan conectados, aprendiendo.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Hemos empezado a entrenar a algunos en el cristianismo básico, y la vida de Cristo.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Las personas como Farshad Shirazi son claves al éxito de este proyecto, como un nuevo curso que IBIT diseñó en Farsi.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			Alumnos de Austria,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			con Estaban Austin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4C16E879-81BB-6A45-B2FD-1C26B800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25875"/>
            <a:ext cx="38862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25A0029-8C94-2740-9316-FAC4A5B3B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100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HISTORIAS MARAVILLOSAS DE CÓMO OBRA DIOS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B507AF6C-6488-5949-8B00-9AD46FFCE1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las cárceles en Cuauhtémoc, México, con Othoniel Gutierrez.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los barrios de pandillas, aún en crisis nacional, a través de Isaac Torres en Venezuela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Cuba a través de Tony y Liudmila Fernandez.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¿Qué más hará Dios ahora a través de ellos y otros?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8DEBED67-E0B5-F247-9E99-3F322408F5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"/>
            <a:ext cx="82296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Valores de IBIT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Amor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Respeto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Diálogo abierto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Pasión para buscar la verdad y aprender JUNTOS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Unidad en el corazón del evangelio-- I Cor. 15:1-4, Mat. 22:37-40, Mat. 23:23, Ef. 4:4-6, etc) 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endParaRPr lang="es-ES_tradnl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>
            <a:extLst>
              <a:ext uri="{FF2B5EF4-FFF2-40B4-BE49-F238E27FC236}">
                <a16:creationId xmlns:a16="http://schemas.microsoft.com/office/drawing/2014/main" id="{F8D635EF-770D-6440-A867-8F6D32B518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Con la creatividad y el poder de Dios, somos como: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MX" altLang="en-US" sz="2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Gedeón, cuya debilidad Dios convirtió en fuerza.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Estér, a quién Dios utilizó en el lugar y el tiempo indicado.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Las plantas de mostaza, que crecen enormemente de una semilla pequeña.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1092DBD7-3D47-664E-A9B5-ACC615D9A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¿Cómo puede ayudar usted?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s-MX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Animo y oración. 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¡Visítenos!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Recomendar a alumnos posibles.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Apoyar con dinero a nuestros alumnos.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Contribuir a una beca ($100-700/mes)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Comprar disco rígido para sitios remotos ($70)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C02F1DB0-15AD-A94D-BF51-A17CB7D271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Formas para donar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es-MX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Descargar el app de Zelle en su teléfono o tableta, y mandar dinero a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Pagar en línea a través de su banco (se puede repetir automáticamente cada mes.)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Ir a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http://ibitibi.org/es/2425-2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hacer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clic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Donate, y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ponga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(se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repetir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automáticalmente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Cheques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normales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Regalos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testamento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final.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6C6D930-3247-164F-BC96-0C8AE4530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15240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IBIT:  Recursos e Información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7537BBD-CE07-C94B-BD61-BE7B5A13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Sitio del internet: texasbible.org, es.texasbible.org, ibitibi.org 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línea:  </a:t>
            </a:r>
            <a:r>
              <a:rPr lang="es-ES_tradnl" altLang="en-US" sz="280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es.sunsetonline.org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, pronto en </a:t>
            </a:r>
            <a:r>
              <a:rPr lang="es-ES_tradnl" altLang="en-US" sz="280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  </a:t>
            </a:r>
            <a:r>
              <a:rPr lang="en-US" altLang="en-US" sz="280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(cursos y videos de Israel) </a:t>
            </a:r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https://www.youtube.com/channel/UC215-ugL_KU32VotdJEbgiQ/playlists</a:t>
            </a:r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https://www.facebook.com/IBIT-y-Sunsetonline-111879462197567/?fref=ts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</a:t>
            </a:r>
            <a:r>
              <a:rPr lang="en-US" altLang="en-US" sz="2800" u="sng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https://twitter.com/IBITcursos</a:t>
            </a:r>
            <a:r>
              <a:rPr lang="en-US" altLang="en-US" sz="2800" u="sng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Maestría. 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www.redinbi.org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35EDD92-2144-314E-94BF-EABD3BA7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INSTITUTO BÍBLICO INTERNACIONAL DE TEXAS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954A074-04A4-E744-BE78-7E4A9139B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ESTEBAN AUSTIN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>
                <a:latin typeface="Cambria" panose="02040503050406030204" pitchFamily="18" charset="0"/>
                <a:ea typeface="ＭＳ Ｐゴシック" panose="020B0600070205080204" pitchFamily="34" charset="-128"/>
              </a:rPr>
              <a:t>slaustin@cebridge.net</a:t>
            </a:r>
            <a:r>
              <a:rPr lang="en-US" altLang="en-US" sz="2200"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KEVIN MONTGOMERY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>
                <a:latin typeface="Cambria" panose="02040503050406030204" pitchFamily="18" charset="0"/>
                <a:ea typeface="ＭＳ Ｐゴシック" panose="020B0600070205080204" pitchFamily="34" charset="-128"/>
              </a:rPr>
              <a:t>montgomery.texasbible@gmail.com</a:t>
            </a:r>
            <a:endParaRPr lang="en-US" altLang="en-US" sz="2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AFBB2F77-7570-5E4A-9FA8-8046DF5C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4197350"/>
            <a:ext cx="2921000" cy="2659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E6BADCED-B23F-9D47-A749-F7D82BE6B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3200" b="1">
                <a:latin typeface="Georgia" panose="02040502050405020303" pitchFamily="18" charset="0"/>
              </a:rPr>
              <a:t>O P. O. 1501</a:t>
            </a:r>
            <a:endParaRPr lang="en-US" altLang="en-US" sz="3200" b="1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	(713) 910-2819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4655B530-C956-7E46-A7C3-8A51CFFA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698" name="Line 25">
            <a:extLst>
              <a:ext uri="{FF2B5EF4-FFF2-40B4-BE49-F238E27FC236}">
                <a16:creationId xmlns:a16="http://schemas.microsoft.com/office/drawing/2014/main" id="{13CAF539-4189-DB43-AE06-6B9252C67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Rectangle 26">
            <a:extLst>
              <a:ext uri="{FF2B5EF4-FFF2-40B4-BE49-F238E27FC236}">
                <a16:creationId xmlns:a16="http://schemas.microsoft.com/office/drawing/2014/main" id="{21F53704-C59B-2F4E-98D8-DA7C52E8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AB0AD7CB-0274-B04E-957C-C27CC423A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1A36D41B-124A-2943-A8B8-91F014382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5DDFEAB6-FBD8-B14A-B341-4E73D431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7A86083A-5B4E-5845-907F-EA18372B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27621165-BAE1-8C43-8304-FA07C726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2A3F6073-37B2-5E4D-B47E-E74B5897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B27D65F3-965F-D84E-BE98-E4988ED5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D36D738B-AF8F-5241-BC28-7481CA7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96121BC6-7D06-1941-9C6D-0A64EF07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76A7947B-AE5D-D84E-ABA8-46921171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932F257E-6FA6-8344-B024-94FC33BC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7933BE84-95F5-3542-9A6A-424A3593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9712" name="Picture 18">
            <a:extLst>
              <a:ext uri="{FF2B5EF4-FFF2-40B4-BE49-F238E27FC236}">
                <a16:creationId xmlns:a16="http://schemas.microsoft.com/office/drawing/2014/main" id="{E2E1996B-F016-B441-9D50-B7E71851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979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CCF9D18F-6F2F-D046-9BEB-074B37F7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DD6FB67C-C26A-4241-B8C9-8B310C07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E7AB105F-89A2-4546-A64B-57BA9652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580E5E95-383F-1540-8F07-FD9B5FF1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609984DC-2D89-5545-A1E2-2A0116F5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A82A2B4E-9695-374F-A0AB-7CEA85138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2F20BABE-DC59-6545-AA3B-D2E74FB0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DDED6A16-159A-ED4C-AB87-0794408A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F9B8ECD1-0AD5-1244-AF10-20F301E3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A8912EA8-3FD4-5742-A442-18574724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870460AD-55EE-3B42-B901-AA011C6B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CF7D1744-8749-7E44-9ACA-C012FE16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24F871C3-9C1B-D442-812E-A7E1FE59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68A7C826-2F7D-0C46-B589-D0FBBD9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B4F3538C-30CF-8743-BB28-E5FEC8AA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CDC77968-F1D1-B243-B97C-0ED33F94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83FC9220-A7DF-F54D-9A0D-122CFBA63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849E153F-5EEB-0640-838C-14597427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F1BF3D1B-6974-CC43-A250-AF85F10C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D91D14E-4CF4-E147-B230-5D129266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65EA8EA9-9A48-8E4B-9CAE-C417F4C9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C7AA54FE-E6CB-1447-AE67-F3988B2A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C8FEED86-7148-1A40-8AFE-7DF7459F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9736" name="Rectangle 23">
            <a:extLst>
              <a:ext uri="{FF2B5EF4-FFF2-40B4-BE49-F238E27FC236}">
                <a16:creationId xmlns:a16="http://schemas.microsoft.com/office/drawing/2014/main" id="{C266F4BE-9DD2-B24B-A94B-AA617A54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Georgia" panose="02040502050405020303" pitchFamily="18" charset="0"/>
              </a:rPr>
              <a:t>Paises con sitios de video conferencias (amarillo):  18</a:t>
            </a:r>
            <a:br>
              <a:rPr lang="en-US" altLang="en-US" b="1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en-US" altLang="en-US" b="1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Georgia" panose="02040502050405020303" pitchFamily="18" charset="0"/>
              </a:rPr>
              <a:t>Alumnos visitan de 116 paises (2100+ alumnos)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Georgia" panose="02040502050405020303" pitchFamily="18" charset="0"/>
              </a:rPr>
              <a:t>200,000+ visitas desde agosto 2011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0AD641FA-EE1C-AA46-B307-051566D4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0FB0916-02FD-3C42-8F3D-D138AC92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315CFBBD-ABF7-6048-890D-F8D963C31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58EAD3AF-F4FD-4A40-8001-2076153E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D7C1F465-806E-0A46-AE44-815A1EE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362447E2-42A9-FA47-B61C-C935B549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EC10F4BA-B7CE-CA46-B499-49857461C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9AF4F8BE-0AA3-B349-BBDC-4DFD756B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7C2DA4EE-B158-E143-A5F2-A9D3829A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588E5457-E622-ED47-93D4-87965FB0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451ADA13-44FC-1B4E-AB82-D9244905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BF9C72F7-8486-EC4E-9B9C-118B910E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024BB800-AF23-9B42-8E67-723DB25D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BCFD1E2D-98F9-574A-A239-8DDDD3B3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63C242F5-B62E-BB4E-8AD1-13CABF11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CB39527A-AAA6-654B-B407-B16E6209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6875D444-75D0-6B41-BF98-2AFC4F65E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D0911EBC-31E1-B145-8C36-09BF67BE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2BE92ADF-0C09-1547-BA1B-560C8FF14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DB2D77B3-CEFD-F94E-8E22-C5B04BB6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D2C1947C-C007-E141-978B-F15C3DD3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FCADC2BB-63BF-C54B-97A9-4104B186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5" name="AutoShape 40">
            <a:extLst>
              <a:ext uri="{FF2B5EF4-FFF2-40B4-BE49-F238E27FC236}">
                <a16:creationId xmlns:a16="http://schemas.microsoft.com/office/drawing/2014/main" id="{4E049996-58C2-BA4B-AEC2-9F3D00F9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95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C3D088BF-5397-894F-8765-227939EC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21CDACBD-12CE-234C-9BAB-997D9A498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¡4600+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IBIT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el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mundo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intensivas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vivo,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línea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2400+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las EBL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            (discos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duros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)</a:t>
            </a:r>
          </a:p>
        </p:txBody>
      </p:sp>
      <p:pic>
        <p:nvPicPr>
          <p:cNvPr id="74754" name="Picture 5">
            <a:extLst>
              <a:ext uri="{FF2B5EF4-FFF2-40B4-BE49-F238E27FC236}">
                <a16:creationId xmlns:a16="http://schemas.microsoft.com/office/drawing/2014/main" id="{7BB949DF-4313-AE4C-AFE6-2C078629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637319CA-CF5D-7C4C-A202-FDDD80EB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51674CA-29EE-D246-BD8A-12537AF6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76200"/>
            <a:ext cx="33528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Dirección</a:t>
            </a:r>
            <a:endParaRPr lang="en-US" altLang="en-US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 asistente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60960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Pedro y Silvia del Pozo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Coordinadores, cursos en l</a:t>
            </a:r>
            <a:r>
              <a:rPr lang="es-ES_tradnl" altLang="en-US" sz="2000">
                <a:latin typeface="Georgia" panose="02040502050405020303" pitchFamily="18" charset="0"/>
              </a:rPr>
              <a:t>ínea</a:t>
            </a:r>
            <a:endParaRPr lang="en-US" altLang="en-US" sz="200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5943600" y="2514600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Supervisor de </a:t>
            </a:r>
            <a:r>
              <a:rPr lang="en-US" sz="2000" dirty="0" err="1">
                <a:latin typeface="Georgia"/>
                <a:ea typeface="+mn-ea"/>
                <a:cs typeface="Georgia"/>
              </a:rPr>
              <a:t>obras</a:t>
            </a:r>
            <a:endParaRPr lang="en-US" sz="2000" dirty="0">
              <a:latin typeface="Georgia"/>
              <a:ea typeface="+mn-ea"/>
              <a:cs typeface="Georgia"/>
            </a:endParaRP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18288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Especialista, tecnología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222885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Esteban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027238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2638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376B2BCB-EF68-6D44-BEF8-3B7D1045D3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750" y="2074863"/>
            <a:ext cx="3340100" cy="2197100"/>
          </a:xfrm>
        </p:spPr>
        <p:txBody>
          <a:bodyPr rtlCol="0">
            <a:normAutofit fontScale="40000" lnSpcReduction="20000"/>
          </a:bodyPr>
          <a:lstStyle/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	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     25 teachers, 7 countries</a:t>
            </a:r>
          </a:p>
        </p:txBody>
      </p:sp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D37E642B-89A1-1745-AA31-A79499496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70FCB54C-694C-D742-A087-44DE2CF33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39C02338-B511-084B-8EB1-E2F2C4AC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7AC41DE9-C7FB-0641-9D91-E9382F436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0"/>
            <a:ext cx="1601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>
            <a:extLst>
              <a:ext uri="{FF2B5EF4-FFF2-40B4-BE49-F238E27FC236}">
                <a16:creationId xmlns:a16="http://schemas.microsoft.com/office/drawing/2014/main" id="{A6ADA39B-CB34-FD47-8677-2EC6C8D0D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56E3B9BC-30D7-D34D-9797-24B46873D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316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>
            <a:extLst>
              <a:ext uri="{FF2B5EF4-FFF2-40B4-BE49-F238E27FC236}">
                <a16:creationId xmlns:a16="http://schemas.microsoft.com/office/drawing/2014/main" id="{2B8A5195-A442-E54C-B694-A3C2EE513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24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2936A283-D631-ED4D-9B5F-6C8A09B3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295400"/>
            <a:ext cx="10080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AEAD6BCD-44DF-4B49-85BB-B670677D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1050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76A8FDA2-AC72-454E-8676-19DCB707A3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6719F018-0B8D-AB4A-89F2-FF45E388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5562600"/>
            <a:ext cx="1101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>
            <a:extLst>
              <a:ext uri="{FF2B5EF4-FFF2-40B4-BE49-F238E27FC236}">
                <a16:creationId xmlns:a16="http://schemas.microsoft.com/office/drawing/2014/main" id="{F1C7328B-FD10-D343-AFB7-7E687B0EFB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4EC4876B-9F09-B24B-9446-861E065F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5F42D4E1-D1C8-FE48-B9E3-37FECE6D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Image of Naval Ensign">
            <a:extLst>
              <a:ext uri="{FF2B5EF4-FFF2-40B4-BE49-F238E27FC236}">
                <a16:creationId xmlns:a16="http://schemas.microsoft.com/office/drawing/2014/main" id="{FA67FB56-94FF-C44B-9C46-5CB023ED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6025"/>
            <a:ext cx="1143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8B9E237F-00E3-9640-9DB9-7937F73A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1813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 descr="Image of State Flag">
            <a:extLst>
              <a:ext uri="{FF2B5EF4-FFF2-40B4-BE49-F238E27FC236}">
                <a16:creationId xmlns:a16="http://schemas.microsoft.com/office/drawing/2014/main" id="{2457D96F-5560-8145-91A0-ED684125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89275"/>
            <a:ext cx="1136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798FA4C7-3C70-3D4C-834C-E69FAD91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65350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1DE4B402-F359-1246-A61A-B1EE5481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2162175"/>
            <a:ext cx="11842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9" descr="Face Picture">
            <a:extLst>
              <a:ext uri="{FF2B5EF4-FFF2-40B4-BE49-F238E27FC236}">
                <a16:creationId xmlns:a16="http://schemas.microsoft.com/office/drawing/2014/main" id="{B0706736-BB50-CF45-824E-EB29BBBB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5787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1">
            <a:extLst>
              <a:ext uri="{FF2B5EF4-FFF2-40B4-BE49-F238E27FC236}">
                <a16:creationId xmlns:a16="http://schemas.microsoft.com/office/drawing/2014/main" id="{2090B495-D25A-B34C-B48E-9DCCBB024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54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3">
            <a:extLst>
              <a:ext uri="{FF2B5EF4-FFF2-40B4-BE49-F238E27FC236}">
                <a16:creationId xmlns:a16="http://schemas.microsoft.com/office/drawing/2014/main" id="{50E49679-9C40-8742-BB54-75BA1D83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95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E814840E-5CD0-C04B-80ED-1C7DF8252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E2811BC1-F708-F642-9F09-092FCA39617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1597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2EA6300D-00DD-9247-8415-DC6ED00244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21617763-F434-C844-9674-0DFB596F6B2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4191000"/>
            <a:ext cx="12525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>
            <a:extLst>
              <a:ext uri="{FF2B5EF4-FFF2-40B4-BE49-F238E27FC236}">
                <a16:creationId xmlns:a16="http://schemas.microsoft.com/office/drawing/2014/main" id="{229FCEE3-E0C5-A54E-9721-2626B012B0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9088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8332F06C-F7D2-E844-B342-32BEF475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63850"/>
            <a:ext cx="1308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4E73E2A9-B1B2-F340-9503-86DD6856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77950"/>
            <a:ext cx="1127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31"/>
            <a:extLst>
              <a:ext uri="{FF2B5EF4-FFF2-40B4-BE49-F238E27FC236}">
                <a16:creationId xmlns:a16="http://schemas.microsoft.com/office/drawing/2014/main" id="{6DBB5918-B10C-8349-9268-A0F9917D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940050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7FE3B23C-455F-FA41-95AB-5853E8EF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2263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/>
              <a:t>¡25 maestros,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/>
              <a:t>7 países!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E8AAC37D-2194-F74E-9162-9F8979A331F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4008438"/>
            <a:ext cx="13112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7">
            <a:extLst>
              <a:ext uri="{FF2B5EF4-FFF2-40B4-BE49-F238E27FC236}">
                <a16:creationId xmlns:a16="http://schemas.microsoft.com/office/drawing/2014/main" id="{EE2FA4DC-AB3B-B04B-B8D2-94815F40ADD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54125"/>
            <a:ext cx="129063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999E9EC2-BE2A-7E42-AA1B-40B63C1F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4244975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825F47B-2C54-F244-AEA2-3F19DF810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52400"/>
            <a:ext cx="54578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Georgia" panose="02040502050405020303" pitchFamily="18" charset="0"/>
              </a:rPr>
              <a:t>2019—Décimacuarta</a:t>
            </a:r>
            <a:r>
              <a:rPr lang="es-ES" altLang="en-US" b="1">
                <a:latin typeface="Georgia" panose="02040502050405020303" pitchFamily="18" charset="0"/>
              </a:rPr>
              <a:t> </a:t>
            </a:r>
            <a:r>
              <a:rPr lang="en-US" altLang="en-US" b="1">
                <a:latin typeface="Georgia" panose="02040502050405020303" pitchFamily="18" charset="0"/>
              </a:rPr>
              <a:t>Graduatio</a:t>
            </a:r>
            <a:r>
              <a:rPr lang="es-ES" altLang="en-US" b="1"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8FBCFA4-D5AC-F24E-B3A2-839874D32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4572000"/>
            <a:ext cx="3981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>
                <a:latin typeface="Georgia" panose="02040502050405020303" pitchFamily="18" charset="0"/>
              </a:rPr>
              <a:t>Total de graduados: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>
                <a:latin typeface="Georgia" panose="02040502050405020303" pitchFamily="18" charset="0"/>
              </a:rPr>
              <a:t> ¡115!</a:t>
            </a:r>
            <a:endParaRPr lang="en-US" altLang="en-US" sz="2800" b="1">
              <a:latin typeface="Georgia" panose="02040502050405020303" pitchFamily="18" charset="0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179138D1-E26E-D743-8688-53F2FEDB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797300"/>
            <a:ext cx="5181601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>
            <a:extLst>
              <a:ext uri="{FF2B5EF4-FFF2-40B4-BE49-F238E27FC236}">
                <a16:creationId xmlns:a16="http://schemas.microsoft.com/office/drawing/2014/main" id="{4D8293FB-3670-CF49-94DD-CB184A2D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685800"/>
            <a:ext cx="6824662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899</TotalTime>
  <Words>1655</Words>
  <Application>Microsoft Macintosh PowerPoint</Application>
  <PresentationFormat>On-screen Show (4:3)</PresentationFormat>
  <Paragraphs>278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Tw Cen MT</vt:lpstr>
      <vt:lpstr>ＭＳ Ｐゴシック</vt:lpstr>
      <vt:lpstr>Arial</vt:lpstr>
      <vt:lpstr>Times New Roman</vt:lpstr>
      <vt:lpstr>Cambria</vt:lpstr>
      <vt:lpstr>Arabic Typesetting</vt:lpstr>
      <vt:lpstr>Georgia</vt:lpstr>
      <vt:lpstr>Wingdings</vt:lpstr>
      <vt:lpstr>Wingdings 2</vt:lpstr>
      <vt:lpstr>Book Antiqua</vt:lpstr>
      <vt:lpstr>Circuit</vt:lpstr>
      <vt:lpstr>PowerPoint Presentation</vt:lpstr>
      <vt:lpstr>PowerPoint Presentation</vt:lpstr>
      <vt:lpstr>Cuerpo directivo 2020</vt:lpstr>
      <vt:lpstr>PowerPoint Presentation</vt:lpstr>
      <vt:lpstr>PowerPoint Presentation</vt:lpstr>
      <vt:lpstr>PowerPoint Presentation</vt:lpstr>
      <vt:lpstr>Dirección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SE NECESITA PARA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CURSOS DE VIDEO EN LINEA</vt:lpstr>
      <vt:lpstr>Beneficios</vt:lpstr>
      <vt:lpstr>Discos duros para escuelas remotas</vt:lpstr>
      <vt:lpstr>PowerPoint Presentation</vt:lpstr>
      <vt:lpstr>PowerPoint Presentation</vt:lpstr>
      <vt:lpstr>Desde abril 2015 en YouTube… </vt:lpstr>
      <vt:lpstr>PowerPoint Presentation</vt:lpstr>
      <vt:lpstr>PowerPoint Presentation</vt:lpstr>
      <vt:lpstr>PowerPoint Presentation</vt:lpstr>
      <vt:lpstr>HISTORIAS MARAVILLOSAS DE CÓMO OBRA DIOS</vt:lpstr>
      <vt:lpstr>PowerPoint Presentation</vt:lpstr>
      <vt:lpstr>PowerPoint Presentation</vt:lpstr>
      <vt:lpstr>PowerPoint Presentation</vt:lpstr>
      <vt:lpstr>IBIT:  Recursos e Información</vt:lpstr>
      <vt:lpstr>INSTITUTO BÍBLICO INTERNACIONAL DE TEXAS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43</cp:revision>
  <dcterms:created xsi:type="dcterms:W3CDTF">2016-08-02T21:11:31Z</dcterms:created>
  <dcterms:modified xsi:type="dcterms:W3CDTF">2020-03-14T20:42:36Z</dcterms:modified>
</cp:coreProperties>
</file>