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79" r:id="rId1"/>
  </p:sldMasterIdLst>
  <p:notesMasterIdLst>
    <p:notesMasterId r:id="rId47"/>
  </p:notesMasterIdLst>
  <p:handoutMasterIdLst>
    <p:handoutMasterId r:id="rId48"/>
  </p:handoutMasterIdLst>
  <p:sldIdLst>
    <p:sldId id="646" r:id="rId2"/>
    <p:sldId id="512" r:id="rId3"/>
    <p:sldId id="808" r:id="rId4"/>
    <p:sldId id="759" r:id="rId5"/>
    <p:sldId id="706" r:id="rId6"/>
    <p:sldId id="805" r:id="rId7"/>
    <p:sldId id="705" r:id="rId8"/>
    <p:sldId id="673" r:id="rId9"/>
    <p:sldId id="762" r:id="rId10"/>
    <p:sldId id="807" r:id="rId11"/>
    <p:sldId id="764" r:id="rId12"/>
    <p:sldId id="701" r:id="rId13"/>
    <p:sldId id="702" r:id="rId14"/>
    <p:sldId id="752" r:id="rId15"/>
    <p:sldId id="778" r:id="rId16"/>
    <p:sldId id="635" r:id="rId17"/>
    <p:sldId id="766" r:id="rId18"/>
    <p:sldId id="606" r:id="rId19"/>
    <p:sldId id="790" r:id="rId20"/>
    <p:sldId id="791" r:id="rId21"/>
    <p:sldId id="792" r:id="rId22"/>
    <p:sldId id="716" r:id="rId23"/>
    <p:sldId id="796" r:id="rId24"/>
    <p:sldId id="797" r:id="rId25"/>
    <p:sldId id="798" r:id="rId26"/>
    <p:sldId id="732" r:id="rId27"/>
    <p:sldId id="728" r:id="rId28"/>
    <p:sldId id="731" r:id="rId29"/>
    <p:sldId id="737" r:id="rId30"/>
    <p:sldId id="806" r:id="rId31"/>
    <p:sldId id="739" r:id="rId32"/>
    <p:sldId id="740" r:id="rId33"/>
    <p:sldId id="780" r:id="rId34"/>
    <p:sldId id="781" r:id="rId35"/>
    <p:sldId id="782" r:id="rId36"/>
    <p:sldId id="783" r:id="rId37"/>
    <p:sldId id="799" r:id="rId38"/>
    <p:sldId id="763" r:id="rId39"/>
    <p:sldId id="768" r:id="rId40"/>
    <p:sldId id="742" r:id="rId41"/>
    <p:sldId id="390" r:id="rId42"/>
    <p:sldId id="499" r:id="rId43"/>
    <p:sldId id="801" r:id="rId44"/>
    <p:sldId id="677" r:id="rId45"/>
    <p:sldId id="678" r:id="rId4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41"/>
    <p:restoredTop sz="94830"/>
  </p:normalViewPr>
  <p:slideViewPr>
    <p:cSldViewPr>
      <p:cViewPr varScale="1">
        <p:scale>
          <a:sx n="54" d="100"/>
          <a:sy n="54" d="100"/>
        </p:scale>
        <p:origin x="216" y="18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5059785E-A9C5-DF4E-A5AB-3591B8B33E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886B9E35-9769-F146-9DDC-9971D6C3CAC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A5449417-D227-6B48-AB2D-FD6E1329131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4D521A52-5D72-EE44-8DD4-16A868B00CA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F63660-C899-B74D-AFE6-70CAF10DB8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106914B1-2176-5144-AD0D-F1685845E3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4CE7250F-C0C5-AA40-AC87-5408471E3D3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E726EF4C-351D-0A4A-A4DB-7491A61ECD7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2A540122-3C3E-1B47-911D-A41DAAAB67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CE995E33-3BCB-7A46-9896-849EA8B594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33196841-499E-D744-945C-353B6FF9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E38A820-D2E4-474C-AA24-1ED7734BE2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7BA69748-1071-4B46-88B7-0DA0D08BBC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27F72F58-83C0-2D49-BFF8-E55A2371C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59B96AB-4AC3-6B45-ADB4-956983B68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ABF21C9-2AA2-774F-863C-C634D176C25B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0F7388E3-F3AC-AD4D-B3AA-B207DBFAF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12944BF7-61E3-A249-A785-291109F78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762A7DB3-B9E0-3840-AEA0-3E7955D534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04B332E-2012-3740-83BE-2A71FB11A6C6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21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D38EF1E7-B542-BE4E-B146-A7D83387A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7ED13FF1-7E8B-6A46-A026-2DF227BFA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5D5F04F2-1959-0F47-9ABF-88D37D9E1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416DFA29-9F04-5348-A587-D4D511154835}" type="slidenum">
              <a:rPr lang="en-US" altLang="en-US">
                <a:latin typeface="Times New Roman" panose="02020603050405020304" pitchFamily="18" charset="0"/>
              </a:rPr>
              <a:pPr/>
              <a:t>44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554EBDE4-8359-1F4B-B597-941A05D4A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8355FE1F-B484-F843-8E8A-FEE5DA3B8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3A408451-5B7C-5841-8085-45AD9CE1A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0EE871DD-B872-D545-9FAD-BADAC7B908AF}" type="slidenum">
              <a:rPr lang="en-US" altLang="en-US">
                <a:latin typeface="Times New Roman" panose="02020603050405020304" pitchFamily="18" charset="0"/>
              </a:rPr>
              <a:pPr/>
              <a:t>45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20623BF-A04E-0A4C-A18B-1DEDA40AD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CA732486-A90E-1A40-8EEE-43FAB065D7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F5826A8-2DE0-A341-971A-780569EB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9A446DC-6F44-B94D-8C80-733C1A54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FD2510-FFD1-6045-8515-E589AD89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2B6CA3-7BD3-A74E-8541-D61A584B46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37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021067-507C-3844-ADF8-5B4CC6B6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A3DEE5-4DC4-C346-AA6E-3116B9EC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6D9BBB-4854-3843-857F-B59CAC15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DBC23-A354-E54A-B530-968BE03038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69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AEFBF4-3AC3-8341-B098-5528B5E69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FBDF0F-716F-E544-8635-977D30E6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CEFFB8-6D57-7149-9469-973BBA02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8864-45BA-9046-815E-58BB08A5A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80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237631-6E1C-4A43-9CAF-5EA6B2FF4064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1C3D6-9CE9-CB4C-B824-9E0984B5395E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5FB3570-4EBE-334F-B686-92B54CEB88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7FBB845-46CC-F04E-B462-15D1E778ED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2B629C6-2160-EA48-8E35-568DB6099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E5F28F-181A-8D4E-8CBC-E656C728D6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956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3F7C051-223D-DF4F-A865-E99DDA3F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5F7AEC-83AE-1140-863D-5D1BB8C0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77A23A-AB66-9541-B001-732732DF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53F49-D8DE-5B49-825B-23B66BD58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53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FC654EC-407D-F642-A60F-01FAF6ACCA2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FE4D5E1-9C00-1A42-9659-D027234CDDB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ED1E884-615F-2F47-BF45-B9B927E426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23514-FC75-5B4B-8235-8B5C4F929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712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114A0C38-FDC1-454A-8139-275078C59492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C231FA39-F6E6-B846-ADCD-9331F80745C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1434090-F745-7E4A-B523-D9B3CCCC0B7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84960C-2A86-CF40-9EDC-DC7F0A3D0B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563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B03D-8CF9-E843-8A72-1FC36DC9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9503C-CDC5-034B-9450-82ABB75A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E8D9C-A99D-6E40-AF7E-7F6036EB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427FB-AC45-5047-A204-1E688347BC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81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5F9CD-C589-6B41-B6A0-3FA8DF916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762A-081B-8D42-BD0B-88F1686B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EAB28-7293-8143-B218-61F8EA1F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1C016-DD40-484D-A893-EF7755399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093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DF49BA0D-81E1-2F42-BF41-8F333BC1C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C60B9F0-357F-C444-BFA1-ABE396E6D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855D1F9-EE92-3640-8789-8C7C45571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944C22-669D-0247-8B4A-5D48B12D75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9489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4CEC1-EF91-D744-93D5-326B9F72E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AF02-DD11-494B-BC43-8E0BAB29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41FF2-BCCD-DE4A-9AD7-65408F1D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91023-FD4B-D84A-B082-FDB9992AAE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53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5B09B-1AE5-EB49-B649-EAD3E4861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0A72-48F8-9849-BFA2-1800342E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C81A3-A842-0F40-8EAB-040AFECF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E5A50-EB14-8F44-973D-91D9DD8ED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394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9B4E9B-9B84-C741-9E92-79486AB0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BD194F-0FA9-4443-8BAF-969C3D277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0FE30-562E-8449-9F3F-A1D121A0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56B52-1E59-9D4F-9BF4-ECB46AE25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647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792A9D-1EAE-8347-8C50-7B692E2B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EFEABC3-1032-E34C-8979-33302483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9B4CF2-7C07-9A49-B426-F6C6867D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F4096-E0AE-F745-842F-C4F5AC67C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31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BD3E20D-C7A7-5B45-A913-2CFA3CDF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20846A-55DD-6743-97AF-C661791DE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D70601-B77D-3447-8263-61D76426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C6996-1543-7741-B2DD-EE54A2C51B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11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2672C55-920D-7040-98DB-8C7D55F7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A4C3C5C-C495-5F4F-82CD-4EA4EB99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730978-E85D-464E-8C42-9BAB9F92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7449-A3F7-8542-BBCC-8ABC40C7DA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62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8DD3DF-4D98-9C4E-81BC-2134D3298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AE4628-CF5C-9D49-8A1E-49076A29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4AA555-14A3-5142-A605-165A39AB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EFD1-FD9D-7947-9410-64A9BCCE2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45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59B894-00D6-2B44-A9E9-766B0AFF4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7E24EE-EC74-7E4F-869F-2037B0C7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FB2A47-18E1-134A-A6B6-DAD3DD0E9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0B4D3-7007-7546-A3F3-75F681B6C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8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79AC40-5F26-414A-8E87-B111272DA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D5D5DE24-4BED-3941-9150-AAA08271336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812CCC-1742-5D4B-A6FF-539B287C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9CACA2A6-9D44-FA41-950C-D1B8B0F53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B11D0-661A-FE4F-AF05-1A6C3B570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924B9-8BB2-8547-8495-AD8FBC3B4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92456-528E-4942-B238-E3FE7BB5B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7A2191A-5AD8-B848-BA50-03601ADCDA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26" r:id="rId1"/>
    <p:sldLayoutId id="2147485012" r:id="rId2"/>
    <p:sldLayoutId id="2147485013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19" r:id="rId9"/>
    <p:sldLayoutId id="2147485020" r:id="rId10"/>
    <p:sldLayoutId id="2147485021" r:id="rId11"/>
    <p:sldLayoutId id="2147485027" r:id="rId12"/>
    <p:sldLayoutId id="2147485022" r:id="rId13"/>
    <p:sldLayoutId id="2147485023" r:id="rId14"/>
    <p:sldLayoutId id="2147485028" r:id="rId15"/>
    <p:sldLayoutId id="2147485024" r:id="rId16"/>
    <p:sldLayoutId id="2147485025" r:id="rId17"/>
    <p:sldLayoutId id="2147485029" r:id="rId1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/InstitutoBiblicoInternacionaldeTexasIBIT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redinbi.org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s/2425-2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itibi.org/" TargetMode="External"/><Relationship Id="rId7" Type="http://schemas.openxmlformats.org/officeDocument/2006/relationships/hyperlink" Target="https://twitter.com/IBITcurso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IBIT-y-Sunsetonline-111879462197567/?fref=ts" TargetMode="External"/><Relationship Id="rId5" Type="http://schemas.openxmlformats.org/officeDocument/2006/relationships/hyperlink" Target="https://www.youtube.com/c/InstitutoBiblicoInternacionaldeTexasIBIT" TargetMode="External"/><Relationship Id="rId4" Type="http://schemas.openxmlformats.org/officeDocument/2006/relationships/hyperlink" Target="http://www.redinbi.org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21" Type="http://schemas.openxmlformats.org/officeDocument/2006/relationships/image" Target="../media/image43.jpeg"/><Relationship Id="rId34" Type="http://schemas.openxmlformats.org/officeDocument/2006/relationships/image" Target="../media/image5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5" Type="http://schemas.openxmlformats.org/officeDocument/2006/relationships/image" Target="../media/image47.jpeg"/><Relationship Id="rId33" Type="http://schemas.openxmlformats.org/officeDocument/2006/relationships/image" Target="../media/image54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32" Type="http://schemas.openxmlformats.org/officeDocument/2006/relationships/image" Target="../media/image53.jpeg"/><Relationship Id="rId37" Type="http://schemas.openxmlformats.org/officeDocument/2006/relationships/image" Target="../media/image58.tiff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28" Type="http://schemas.openxmlformats.org/officeDocument/2006/relationships/image" Target="../media/image50.png"/><Relationship Id="rId36" Type="http://schemas.openxmlformats.org/officeDocument/2006/relationships/image" Target="../media/image57.jp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31" Type="http://schemas.openxmlformats.org/officeDocument/2006/relationships/hyperlink" Target="http://ibitibi.org/wp-content/uploads/2017/10/Bernie-3.jpg" TargetMode="External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9.png"/><Relationship Id="rId30" Type="http://schemas.openxmlformats.org/officeDocument/2006/relationships/image" Target="../media/image52.jpeg"/><Relationship Id="rId35" Type="http://schemas.openxmlformats.org/officeDocument/2006/relationships/image" Target="../media/image56.png"/><Relationship Id="rId8" Type="http://schemas.openxmlformats.org/officeDocument/2006/relationships/image" Target="../media/image30.jpeg"/><Relationship Id="rId3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4E216504-47BD-1B43-8F18-61DE0EA3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163"/>
            <a:ext cx="7467600" cy="6797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Certificación de AETH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8" y="914400"/>
            <a:ext cx="88323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Georgia" panose="02040502050405020303" pitchFamily="18" charset="0"/>
              </a:rPr>
              <a:t>En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agosto</a:t>
            </a:r>
            <a:r>
              <a:rPr lang="en-US" sz="2600" dirty="0">
                <a:latin typeface="Georgia" panose="02040502050405020303" pitchFamily="18" charset="0"/>
              </a:rPr>
              <a:t>, </a:t>
            </a:r>
            <a:r>
              <a:rPr lang="en-US" sz="2600" dirty="0" err="1">
                <a:latin typeface="Georgia" panose="02040502050405020303" pitchFamily="18" charset="0"/>
              </a:rPr>
              <a:t>después</a:t>
            </a:r>
            <a:r>
              <a:rPr lang="en-US" sz="2600" dirty="0">
                <a:latin typeface="Georgia" panose="02040502050405020303" pitchFamily="18" charset="0"/>
              </a:rPr>
              <a:t> de un </a:t>
            </a:r>
            <a:r>
              <a:rPr lang="en-US" sz="2600" dirty="0" err="1">
                <a:latin typeface="Georgia" panose="02040502050405020303" pitchFamily="18" charset="0"/>
              </a:rPr>
              <a:t>proceso</a:t>
            </a:r>
            <a:r>
              <a:rPr lang="en-US" sz="2600" dirty="0">
                <a:latin typeface="Georgia" panose="02040502050405020303" pitchFamily="18" charset="0"/>
              </a:rPr>
              <a:t> que </a:t>
            </a:r>
            <a:r>
              <a:rPr lang="en-US" sz="2600" dirty="0" err="1">
                <a:latin typeface="Georgia" panose="02040502050405020303" pitchFamily="18" charset="0"/>
              </a:rPr>
              <a:t>duró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casi</a:t>
            </a:r>
            <a:r>
              <a:rPr lang="en-US" sz="2600" dirty="0">
                <a:latin typeface="Georgia" panose="02040502050405020303" pitchFamily="18" charset="0"/>
              </a:rPr>
              <a:t> dos </a:t>
            </a:r>
            <a:r>
              <a:rPr lang="en-US" sz="2600" dirty="0" err="1">
                <a:latin typeface="Georgia" panose="02040502050405020303" pitchFamily="18" charset="0"/>
              </a:rPr>
              <a:t>años</a:t>
            </a:r>
            <a:r>
              <a:rPr lang="en-US" sz="2600" dirty="0">
                <a:latin typeface="Georgia" panose="02040502050405020303" pitchFamily="18" charset="0"/>
              </a:rPr>
              <a:t>, IBIT </a:t>
            </a:r>
            <a:r>
              <a:rPr lang="en-US" sz="2600" dirty="0" err="1">
                <a:latin typeface="Georgia" panose="02040502050405020303" pitchFamily="18" charset="0"/>
              </a:rPr>
              <a:t>recibió</a:t>
            </a:r>
            <a:r>
              <a:rPr lang="en-US" sz="2600" dirty="0">
                <a:latin typeface="Georgia" panose="02040502050405020303" pitchFamily="18" charset="0"/>
              </a:rPr>
              <a:t> la </a:t>
            </a:r>
            <a:r>
              <a:rPr lang="en-US" sz="2600" dirty="0" err="1">
                <a:latin typeface="Georgia" panose="02040502050405020303" pitchFamily="18" charset="0"/>
              </a:rPr>
              <a:t>noticia</a:t>
            </a:r>
            <a:r>
              <a:rPr lang="en-US" sz="2600" dirty="0">
                <a:latin typeface="Georgia" panose="02040502050405020303" pitchFamily="18" charset="0"/>
              </a:rPr>
              <a:t> de la </a:t>
            </a:r>
            <a:r>
              <a:rPr lang="en-US" sz="2600" dirty="0" err="1">
                <a:latin typeface="Georgia" panose="02040502050405020303" pitchFamily="18" charset="0"/>
              </a:rPr>
              <a:t>Asociación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Estudios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Teológicos</a:t>
            </a:r>
            <a:r>
              <a:rPr lang="en-US" sz="2600" dirty="0">
                <a:latin typeface="Georgia" panose="02040502050405020303" pitchFamily="18" charset="0"/>
              </a:rPr>
              <a:t> Hispanos que </a:t>
            </a:r>
            <a:r>
              <a:rPr lang="en-US" sz="2600" dirty="0" err="1">
                <a:latin typeface="Georgia" panose="02040502050405020303" pitchFamily="18" charset="0"/>
              </a:rPr>
              <a:t>ellos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han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certificado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nuestro</a:t>
            </a:r>
            <a:r>
              <a:rPr lang="en-US" sz="2600" dirty="0">
                <a:latin typeface="Georgia" panose="02040502050405020303" pitchFamily="18" charset="0"/>
              </a:rPr>
              <a:t> diploma de la </a:t>
            </a:r>
            <a:r>
              <a:rPr lang="en-US" sz="2600" dirty="0" err="1">
                <a:latin typeface="Georgia" panose="02040502050405020303" pitchFamily="18" charset="0"/>
              </a:rPr>
              <a:t>Licenciatura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en</a:t>
            </a:r>
            <a:r>
              <a:rPr lang="en-US" sz="2600" dirty="0">
                <a:latin typeface="Georgia" panose="02040502050405020303" pitchFamily="18" charset="0"/>
              </a:rPr>
              <a:t> el </a:t>
            </a:r>
            <a:r>
              <a:rPr lang="en-US" sz="2600" dirty="0" err="1">
                <a:latin typeface="Georgia" panose="02040502050405020303" pitchFamily="18" charset="0"/>
              </a:rPr>
              <a:t>Ministerio</a:t>
            </a:r>
            <a:r>
              <a:rPr lang="en-US" sz="2600" dirty="0">
                <a:latin typeface="Georgia" panose="02040502050405020303" pitchFamily="18" charset="0"/>
              </a:rPr>
              <a:t> y </a:t>
            </a:r>
            <a:r>
              <a:rPr lang="en-US" sz="2600" dirty="0" err="1">
                <a:latin typeface="Georgia" panose="02040502050405020303" pitchFamily="18" charset="0"/>
              </a:rPr>
              <a:t>Estudios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Bíblicos</a:t>
            </a:r>
            <a:r>
              <a:rPr lang="en-US" sz="2600" dirty="0">
                <a:latin typeface="Georgia" panose="02040502050405020303" pitchFamily="18" charset="0"/>
              </a:rPr>
              <a:t>. 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 err="1">
                <a:latin typeface="Georgia" panose="02040502050405020303" pitchFamily="18" charset="0"/>
              </a:rPr>
              <a:t>Esta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certificación</a:t>
            </a:r>
            <a:r>
              <a:rPr lang="en-US" sz="2600" dirty="0">
                <a:latin typeface="Georgia" panose="02040502050405020303" pitchFamily="18" charset="0"/>
              </a:rPr>
              <a:t> es </a:t>
            </a:r>
            <a:r>
              <a:rPr lang="en-US" sz="2600" dirty="0" err="1">
                <a:latin typeface="Georgia" panose="02040502050405020303" pitchFamily="18" charset="0"/>
              </a:rPr>
              <a:t>otorgado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en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colaboración</a:t>
            </a:r>
            <a:r>
              <a:rPr lang="en-US" sz="2600" dirty="0">
                <a:latin typeface="Georgia" panose="02040502050405020303" pitchFamily="18" charset="0"/>
              </a:rPr>
              <a:t> con la </a:t>
            </a:r>
            <a:r>
              <a:rPr lang="en-US" sz="2600" dirty="0" err="1">
                <a:latin typeface="Georgia" panose="02040502050405020303" pitchFamily="18" charset="0"/>
              </a:rPr>
              <a:t>Asociación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Escuelas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Teológicas</a:t>
            </a:r>
            <a:r>
              <a:rPr lang="en-US" sz="2600" dirty="0">
                <a:latin typeface="Georgia" panose="02040502050405020303" pitchFamily="18" charset="0"/>
              </a:rPr>
              <a:t>, la </a:t>
            </a:r>
            <a:r>
              <a:rPr lang="en-US" sz="2600" dirty="0" err="1">
                <a:latin typeface="Georgia" panose="02040502050405020303" pitchFamily="18" charset="0"/>
              </a:rPr>
              <a:t>agencia</a:t>
            </a:r>
            <a:r>
              <a:rPr lang="en-US" sz="2600" dirty="0">
                <a:latin typeface="Georgia" panose="02040502050405020303" pitchFamily="18" charset="0"/>
              </a:rPr>
              <a:t> principal que </a:t>
            </a:r>
            <a:r>
              <a:rPr lang="en-US" sz="2600" dirty="0" err="1">
                <a:latin typeface="Georgia" panose="02040502050405020303" pitchFamily="18" charset="0"/>
              </a:rPr>
              <a:t>acredita</a:t>
            </a:r>
            <a:r>
              <a:rPr lang="en-US" sz="2600" dirty="0">
                <a:latin typeface="Georgia" panose="02040502050405020303" pitchFamily="18" charset="0"/>
              </a:rPr>
              <a:t> los </a:t>
            </a:r>
            <a:r>
              <a:rPr lang="en-US" sz="2600" dirty="0" err="1">
                <a:latin typeface="Georgia" panose="02040502050405020303" pitchFamily="18" charset="0"/>
              </a:rPr>
              <a:t>seminarios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en</a:t>
            </a:r>
            <a:r>
              <a:rPr lang="en-US" sz="2600" dirty="0">
                <a:latin typeface="Georgia" panose="02040502050405020303" pitchFamily="18" charset="0"/>
              </a:rPr>
              <a:t> los </a:t>
            </a:r>
            <a:r>
              <a:rPr lang="en-US" sz="2600" dirty="0" err="1">
                <a:latin typeface="Georgia" panose="02040502050405020303" pitchFamily="18" charset="0"/>
              </a:rPr>
              <a:t>Estados</a:t>
            </a:r>
            <a:r>
              <a:rPr lang="en-US" sz="2600" dirty="0">
                <a:latin typeface="Georgia" panose="02040502050405020303" pitchFamily="18" charset="0"/>
              </a:rPr>
              <a:t> Unidos.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r>
              <a:rPr lang="en-US" sz="2600" dirty="0">
                <a:latin typeface="Georgia" panose="02040502050405020303" pitchFamily="18" charset="0"/>
              </a:rPr>
              <a:t>Este es un aval </a:t>
            </a:r>
            <a:r>
              <a:rPr lang="en-US" sz="2600" dirty="0" err="1">
                <a:latin typeface="Georgia" panose="02040502050405020303" pitchFamily="18" charset="0"/>
              </a:rPr>
              <a:t>valioso</a:t>
            </a:r>
            <a:r>
              <a:rPr lang="en-US" sz="2600" dirty="0">
                <a:latin typeface="Georgia" panose="02040502050405020303" pitchFamily="18" charset="0"/>
              </a:rPr>
              <a:t> de </a:t>
            </a:r>
            <a:r>
              <a:rPr lang="en-US" sz="2600" dirty="0" err="1">
                <a:latin typeface="Georgia" panose="02040502050405020303" pitchFamily="18" charset="0"/>
              </a:rPr>
              <a:t>nuestro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programa</a:t>
            </a:r>
            <a:r>
              <a:rPr lang="en-US" sz="2600" dirty="0">
                <a:latin typeface="Georgia" panose="02040502050405020303" pitchFamily="18" charset="0"/>
              </a:rPr>
              <a:t>, el </a:t>
            </a:r>
            <a:r>
              <a:rPr lang="en-US" sz="2600" dirty="0" err="1">
                <a:latin typeface="Georgia" panose="02040502050405020303" pitchFamily="18" charset="0"/>
              </a:rPr>
              <a:t>cual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permite</a:t>
            </a:r>
            <a:r>
              <a:rPr lang="en-US" sz="2600" dirty="0">
                <a:latin typeface="Georgia" panose="02040502050405020303" pitchFamily="18" charset="0"/>
              </a:rPr>
              <a:t> que </a:t>
            </a:r>
            <a:r>
              <a:rPr lang="en-US" sz="2600" dirty="0" err="1">
                <a:latin typeface="Georgia" panose="02040502050405020303" pitchFamily="18" charset="0"/>
              </a:rPr>
              <a:t>nuestros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graduados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apliquen</a:t>
            </a:r>
            <a:r>
              <a:rPr lang="en-US" sz="2600" dirty="0">
                <a:latin typeface="Georgia" panose="02040502050405020303" pitchFamily="18" charset="0"/>
              </a:rPr>
              <a:t> para </a:t>
            </a:r>
            <a:r>
              <a:rPr lang="en-US" sz="2600" dirty="0" err="1">
                <a:latin typeface="Georgia" panose="02040502050405020303" pitchFamily="18" charset="0"/>
              </a:rPr>
              <a:t>estudiar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en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cualquier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seminario</a:t>
            </a:r>
            <a:r>
              <a:rPr lang="en-US" sz="2600" dirty="0">
                <a:latin typeface="Georgia" panose="02040502050405020303" pitchFamily="18" charset="0"/>
              </a:rPr>
              <a:t> de los </a:t>
            </a:r>
            <a:r>
              <a:rPr lang="en-US" sz="2600" dirty="0" err="1">
                <a:latin typeface="Georgia" panose="02040502050405020303" pitchFamily="18" charset="0"/>
              </a:rPr>
              <a:t>Estados</a:t>
            </a:r>
            <a:r>
              <a:rPr lang="en-US" sz="2600" dirty="0">
                <a:latin typeface="Georgia" panose="02040502050405020303" pitchFamily="18" charset="0"/>
              </a:rPr>
              <a:t> Unidos, </a:t>
            </a:r>
            <a:r>
              <a:rPr lang="en-US" sz="2600" dirty="0" err="1">
                <a:latin typeface="Georgia" panose="02040502050405020303" pitchFamily="18" charset="0"/>
              </a:rPr>
              <a:t>si</a:t>
            </a:r>
            <a:r>
              <a:rPr lang="en-US" sz="2600" dirty="0">
                <a:latin typeface="Georgia" panose="02040502050405020303" pitchFamily="18" charset="0"/>
              </a:rPr>
              <a:t> </a:t>
            </a:r>
            <a:r>
              <a:rPr lang="en-US" sz="2600" dirty="0" err="1">
                <a:latin typeface="Georgia" panose="02040502050405020303" pitchFamily="18" charset="0"/>
              </a:rPr>
              <a:t>desean</a:t>
            </a:r>
            <a:r>
              <a:rPr lang="en-US" sz="2600" dirty="0">
                <a:latin typeface="Georgia" panose="0204050205040502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563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54C74919-6C96-314F-8689-2FE8B3A38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latin typeface="Georgia" panose="02040502050405020303" pitchFamily="18" charset="0"/>
              </a:rPr>
              <a:t>Un Impacto Creciente en el Mundo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33794" name="Imagen 4">
            <a:extLst>
              <a:ext uri="{FF2B5EF4-FFF2-40B4-BE49-F238E27FC236}">
                <a16:creationId xmlns:a16="http://schemas.microsoft.com/office/drawing/2014/main" id="{B2F9AF4E-55C0-7D45-AB98-13D570E6F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95600"/>
            <a:ext cx="4908550" cy="3824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1" descr="page5image52736608">
            <a:extLst>
              <a:ext uri="{FF2B5EF4-FFF2-40B4-BE49-F238E27FC236}">
                <a16:creationId xmlns:a16="http://schemas.microsoft.com/office/drawing/2014/main" id="{AD822DB8-CF00-E44E-9EC9-ECFCD97FF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762000"/>
            <a:ext cx="3873500" cy="2901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Rectangle 3">
            <a:extLst>
              <a:ext uri="{FF2B5EF4-FFF2-40B4-BE49-F238E27FC236}">
                <a16:creationId xmlns:a16="http://schemas.microsoft.com/office/drawing/2014/main" id="{82BD97C5-5A8B-8341-AF89-2552C21E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657600"/>
            <a:ext cx="289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latin typeface="Georgia" panose="02040502050405020303" pitchFamily="18" charset="0"/>
              </a:rPr>
              <a:t>4450+ </a:t>
            </a:r>
            <a:r>
              <a:rPr lang="en-US" altLang="en-US" sz="2300" dirty="0" err="1">
                <a:latin typeface="Georgia" panose="02040502050405020303" pitchFamily="18" charset="0"/>
              </a:rPr>
              <a:t>bautismos</a:t>
            </a:r>
            <a:r>
              <a:rPr lang="en-US" altLang="en-US" sz="2300" dirty="0">
                <a:latin typeface="Georgia" panose="02040502050405020303" pitchFamily="18" charset="0"/>
              </a:rPr>
              <a:t> y 63 </a:t>
            </a:r>
            <a:r>
              <a:rPr lang="en-US" altLang="en-US" sz="2300" dirty="0" err="1">
                <a:latin typeface="Georgia" panose="02040502050405020303" pitchFamily="18" charset="0"/>
              </a:rPr>
              <a:t>nuevas</a:t>
            </a:r>
            <a:r>
              <a:rPr lang="en-US" altLang="en-US" sz="2300" dirty="0"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iglesias</a:t>
            </a:r>
            <a:r>
              <a:rPr lang="en-US" altLang="en-US" sz="2300" dirty="0"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plantadas</a:t>
            </a:r>
            <a:r>
              <a:rPr lang="en-US" altLang="en-US" sz="2300" dirty="0"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en</a:t>
            </a:r>
            <a:r>
              <a:rPr lang="en-US" altLang="en-US" sz="2300" dirty="0">
                <a:latin typeface="Georgia" panose="02040502050405020303" pitchFamily="18" charset="0"/>
              </a:rPr>
              <a:t> el </a:t>
            </a:r>
            <a:r>
              <a:rPr lang="en-US" altLang="en-US" sz="2300" dirty="0" err="1">
                <a:latin typeface="Georgia" panose="02040502050405020303" pitchFamily="18" charset="0"/>
              </a:rPr>
              <a:t>mundo</a:t>
            </a:r>
            <a:r>
              <a:rPr lang="en-US" altLang="en-US" sz="2300" dirty="0"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desde</a:t>
            </a:r>
            <a:r>
              <a:rPr lang="en-US" altLang="en-US" sz="2300" dirty="0">
                <a:latin typeface="Georgia" panose="02040502050405020303" pitchFamily="18" charset="0"/>
              </a:rPr>
              <a:t> el 2009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3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latin typeface="Georgia" panose="02040502050405020303" pitchFamily="18" charset="0"/>
              </a:rPr>
              <a:t>(Más los que no </a:t>
            </a:r>
            <a:r>
              <a:rPr lang="en-US" altLang="en-US" sz="2300" dirty="0" err="1">
                <a:latin typeface="Georgia" panose="02040502050405020303" pitchFamily="18" charset="0"/>
              </a:rPr>
              <a:t>fueron</a:t>
            </a:r>
            <a:r>
              <a:rPr lang="en-US" altLang="en-US" sz="2300" dirty="0">
                <a:latin typeface="Georgia" panose="02040502050405020303" pitchFamily="18" charset="0"/>
              </a:rPr>
              <a:t> </a:t>
            </a:r>
            <a:r>
              <a:rPr lang="en-US" altLang="en-US" sz="2300" dirty="0" err="1">
                <a:latin typeface="Georgia" panose="02040502050405020303" pitchFamily="18" charset="0"/>
              </a:rPr>
              <a:t>reportados</a:t>
            </a:r>
            <a:endParaRPr lang="en-US" altLang="en-US" sz="23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300" dirty="0">
                <a:latin typeface="Georgia" panose="02040502050405020303" pitchFamily="18" charset="0"/>
              </a:rPr>
              <a:t>29 </a:t>
            </a:r>
            <a:r>
              <a:rPr lang="en-US" altLang="en-US" sz="2300" dirty="0" err="1">
                <a:latin typeface="Georgia" panose="02040502050405020303" pitchFamily="18" charset="0"/>
              </a:rPr>
              <a:t>julio</a:t>
            </a:r>
            <a:r>
              <a:rPr lang="en-US" altLang="en-US" sz="2300" dirty="0">
                <a:latin typeface="Georgia" panose="02040502050405020303" pitchFamily="18" charset="0"/>
              </a:rPr>
              <a:t>, 2020)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66C17F9F-FE0E-7B4A-A419-141E77B8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38200"/>
            <a:ext cx="50371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 err="1">
                <a:latin typeface="Georgia" panose="02040502050405020303" pitchFamily="18" charset="0"/>
              </a:rPr>
              <a:t>Tenemos</a:t>
            </a:r>
            <a:r>
              <a:rPr lang="en-US" altLang="en-US" dirty="0">
                <a:latin typeface="Georgia" panose="02040502050405020303" pitchFamily="18" charset="0"/>
              </a:rPr>
              <a:t> 176 </a:t>
            </a:r>
            <a:r>
              <a:rPr lang="en-US" altLang="en-US" dirty="0" err="1">
                <a:latin typeface="Georgia" panose="02040502050405020303" pitchFamily="18" charset="0"/>
              </a:rPr>
              <a:t>graduados</a:t>
            </a:r>
            <a:r>
              <a:rPr lang="en-US" altLang="en-US" dirty="0">
                <a:latin typeface="Georgia" panose="02040502050405020303" pitchFamily="18" charset="0"/>
              </a:rPr>
              <a:t> y/o </a:t>
            </a:r>
            <a:r>
              <a:rPr lang="en-US" altLang="en-US" dirty="0" err="1">
                <a:latin typeface="Georgia" panose="02040502050405020303" pitchFamily="18" charset="0"/>
              </a:rPr>
              <a:t>alumnos</a:t>
            </a:r>
            <a:r>
              <a:rPr lang="en-US" altLang="en-US" dirty="0">
                <a:latin typeface="Georgia" panose="02040502050405020303" pitchFamily="18" charset="0"/>
              </a:rPr>
              <a:t> </a:t>
            </a:r>
            <a:r>
              <a:rPr lang="en-US" altLang="en-US" dirty="0" err="1">
                <a:latin typeface="Georgia" panose="02040502050405020303" pitchFamily="18" charset="0"/>
              </a:rPr>
              <a:t>actuales</a:t>
            </a:r>
            <a:r>
              <a:rPr lang="en-US" altLang="en-US" dirty="0">
                <a:latin typeface="Georgia" panose="02040502050405020303" pitchFamily="18" charset="0"/>
              </a:rPr>
              <a:t> que </a:t>
            </a:r>
            <a:r>
              <a:rPr lang="en-US" altLang="en-US" dirty="0" err="1">
                <a:latin typeface="Georgia" panose="02040502050405020303" pitchFamily="18" charset="0"/>
              </a:rPr>
              <a:t>trabajan</a:t>
            </a:r>
            <a:r>
              <a:rPr lang="en-US" altLang="en-US" dirty="0">
                <a:latin typeface="Georgia" panose="02040502050405020303" pitchFamily="18" charset="0"/>
              </a:rPr>
              <a:t> </a:t>
            </a:r>
            <a:r>
              <a:rPr lang="en-US" altLang="en-US" dirty="0" err="1">
                <a:latin typeface="Georgia" panose="02040502050405020303" pitchFamily="18" charset="0"/>
              </a:rPr>
              <a:t>en</a:t>
            </a:r>
            <a:r>
              <a:rPr lang="en-US" altLang="en-US" dirty="0">
                <a:latin typeface="Georgia" panose="02040502050405020303" pitchFamily="18" charset="0"/>
              </a:rPr>
              <a:t> 112 </a:t>
            </a:r>
            <a:r>
              <a:rPr lang="en-US" altLang="en-US" dirty="0" err="1">
                <a:latin typeface="Georgia" panose="02040502050405020303" pitchFamily="18" charset="0"/>
              </a:rPr>
              <a:t>congregaciones</a:t>
            </a:r>
            <a:r>
              <a:rPr lang="en-US" altLang="en-US" dirty="0">
                <a:latin typeface="Georgia" panose="02040502050405020303" pitchFamily="18" charset="0"/>
              </a:rPr>
              <a:t> </a:t>
            </a:r>
            <a:r>
              <a:rPr lang="en-US" altLang="en-US" dirty="0" err="1">
                <a:latin typeface="Georgia" panose="02040502050405020303" pitchFamily="18" charset="0"/>
              </a:rPr>
              <a:t>en</a:t>
            </a:r>
            <a:r>
              <a:rPr lang="en-US" altLang="en-US" dirty="0">
                <a:latin typeface="Georgia" panose="02040502050405020303" pitchFamily="18" charset="0"/>
              </a:rPr>
              <a:t> 77 </a:t>
            </a:r>
            <a:r>
              <a:rPr lang="en-US" altLang="en-US" dirty="0" err="1">
                <a:latin typeface="Georgia" panose="02040502050405020303" pitchFamily="18" charset="0"/>
              </a:rPr>
              <a:t>ciudades</a:t>
            </a:r>
            <a:r>
              <a:rPr lang="en-US" altLang="en-US" dirty="0">
                <a:latin typeface="Georgia" panose="02040502050405020303" pitchFamily="18" charset="0"/>
              </a:rPr>
              <a:t> </a:t>
            </a:r>
            <a:r>
              <a:rPr lang="en-US" altLang="en-US" dirty="0" err="1">
                <a:latin typeface="Georgia" panose="02040502050405020303" pitchFamily="18" charset="0"/>
              </a:rPr>
              <a:t>en</a:t>
            </a:r>
            <a:r>
              <a:rPr lang="en-US" altLang="en-US" dirty="0">
                <a:latin typeface="Georgia" panose="02040502050405020303" pitchFamily="18" charset="0"/>
              </a:rPr>
              <a:t> 18 </a:t>
            </a:r>
            <a:r>
              <a:rPr lang="en-US" altLang="en-US" dirty="0" err="1">
                <a:latin typeface="Georgia" panose="02040502050405020303" pitchFamily="18" charset="0"/>
              </a:rPr>
              <a:t>países</a:t>
            </a:r>
            <a:endParaRPr lang="en-US" altLang="en-US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46584717-4009-9843-9751-0FE63982A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 dirty="0">
                <a:latin typeface="Times New Roman" panose="02020603050405020304" pitchFamily="18" charset="0"/>
              </a:rPr>
              <a:t>11mo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clase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de </a:t>
            </a:r>
            <a:r>
              <a:rPr lang="en-US" altLang="en-US" sz="3200" b="1" i="1" dirty="0" err="1">
                <a:latin typeface="Times New Roman" panose="02020603050405020304" pitchFamily="18" charset="0"/>
              </a:rPr>
              <a:t>becados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 de IBIT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 dirty="0">
                <a:latin typeface="Times New Roman" panose="02020603050405020304" pitchFamily="18" charset="0"/>
              </a:rPr>
              <a:t>Agosto, 2020-2022</a:t>
            </a: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6019E573-8BE6-A749-8942-B999F6E67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440" y="3185009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Abraham Ancona,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y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esposa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Thanis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s-ES_tradnl" altLang="en-US" sz="1600" b="1" i="1" dirty="0" err="1">
                <a:latin typeface="Times New Roman" panose="02020603050405020304" pitchFamily="18" charset="0"/>
              </a:rPr>
              <a:t>Mexico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AD6318A6-7B2A-374F-BEAB-0D38A92F9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420" y="5968063"/>
            <a:ext cx="3238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Bismarck Castaneda,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esposa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Tania,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familia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Nicaragua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01D325BE-1721-FE42-92E7-BD9B2B5F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578" y="3225740"/>
            <a:ext cx="2428441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Leonardo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Balladares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Nicaragua</a:t>
            </a:r>
          </a:p>
        </p:txBody>
      </p:sp>
      <p:sp>
        <p:nvSpPr>
          <p:cNvPr id="34821" name="Rectangle 4">
            <a:extLst>
              <a:ext uri="{FF2B5EF4-FFF2-40B4-BE49-F238E27FC236}">
                <a16:creationId xmlns:a16="http://schemas.microsoft.com/office/drawing/2014/main" id="{851C6037-2D55-AC4D-82BD-D13B70F9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697" y="3340352"/>
            <a:ext cx="2667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Leonardo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Capodicasa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   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esposa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Dayana,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familia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pic>
        <p:nvPicPr>
          <p:cNvPr id="13" name="Imagen 33">
            <a:extLst>
              <a:ext uri="{FF2B5EF4-FFF2-40B4-BE49-F238E27FC236}">
                <a16:creationId xmlns:a16="http://schemas.microsoft.com/office/drawing/2014/main" id="{D5645916-FF8C-AC42-B521-74F77F29C4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3869" y="1096149"/>
            <a:ext cx="2747520" cy="211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602A20A2-2B64-F145-ADE3-E1D3272CD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64" y="1109833"/>
            <a:ext cx="1994465" cy="2115907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64765D9-29D7-7944-AED8-5E091A1F5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87" y="4266115"/>
            <a:ext cx="2716869" cy="2548568"/>
          </a:xfrm>
          <a:prstGeom prst="rect">
            <a:avLst/>
          </a:prstGeom>
        </p:spPr>
      </p:pic>
      <p:pic>
        <p:nvPicPr>
          <p:cNvPr id="9" name="Picture 8" descr="A group of people in a park&#10;&#10;Description automatically generated">
            <a:extLst>
              <a:ext uri="{FF2B5EF4-FFF2-40B4-BE49-F238E27FC236}">
                <a16:creationId xmlns:a16="http://schemas.microsoft.com/office/drawing/2014/main" id="{506E2C47-6731-1843-ADE6-22AD0B54C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" y="4233742"/>
            <a:ext cx="2482056" cy="2624258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114CDB80-4395-E44C-9CD3-192BAFBB4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082037"/>
            <a:ext cx="292374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Reiner Hernandez, Adriana,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familia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s-ES_tradnl" altLang="en-US" sz="1600" b="1" i="1" dirty="0">
                <a:latin typeface="Times New Roman" panose="02020603050405020304" pitchFamily="18" charset="0"/>
              </a:rPr>
              <a:t>Colombia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pic>
        <p:nvPicPr>
          <p:cNvPr id="14" name="Picture 13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AB5E30F6-16B2-8D47-ABFB-F85ABCBC3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1800"/>
            <a:ext cx="2029777" cy="22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92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6B4F47D5-F304-3344-9F3E-B9740125F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291" y="4076689"/>
            <a:ext cx="277488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Alejandro Mena,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esposa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Jennifer, Nicaragua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B8F16ECE-4253-534C-BD64-3E08E6DED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340" y="3555157"/>
            <a:ext cx="319493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Estefani Sanchez,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esposo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Marco,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familia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Bolivia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05" y="2716471"/>
            <a:ext cx="2377826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Yheison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Parada, Grecia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743200"/>
            <a:ext cx="1714500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Juan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Montaño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Colombia</a:t>
            </a: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8CA3CBD2-5142-5D44-A9AF-9FACD2798D3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2151" y="4798071"/>
            <a:ext cx="3871849" cy="20220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Imagen 33">
            <a:extLst>
              <a:ext uri="{FF2B5EF4-FFF2-40B4-BE49-F238E27FC236}">
                <a16:creationId xmlns:a16="http://schemas.microsoft.com/office/drawing/2014/main" id="{E9F3A7BB-E871-0049-89FE-051D19BCAB1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8943" y="10236"/>
            <a:ext cx="1902257" cy="265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B76CEB90-B42D-7849-A9BB-F6E1ED7BC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" y="10236"/>
            <a:ext cx="3429000" cy="2699133"/>
          </a:xfrm>
          <a:prstGeom prst="rect">
            <a:avLst/>
          </a:prstGeom>
        </p:spPr>
      </p:pic>
      <p:pic>
        <p:nvPicPr>
          <p:cNvPr id="5" name="Picture 4" descr="A group of people sitting at a table with a birthday cake&#10;&#10;Description automatically generated">
            <a:extLst>
              <a:ext uri="{FF2B5EF4-FFF2-40B4-BE49-F238E27FC236}">
                <a16:creationId xmlns:a16="http://schemas.microsoft.com/office/drawing/2014/main" id="{8C1157BC-B7A7-BE47-9D20-D18E047BE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" y="4205701"/>
            <a:ext cx="3194935" cy="2616957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40297636-132D-9046-A480-90113087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585" y="3455243"/>
            <a:ext cx="3124200" cy="5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Elizabeth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Tabares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esposo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Yamil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familia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Colombia</a:t>
            </a: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5416A01-BF93-F946-A025-24F58C933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-11261"/>
            <a:ext cx="2940050" cy="34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9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>
            <a:extLst>
              <a:ext uri="{FF2B5EF4-FFF2-40B4-BE49-F238E27FC236}">
                <a16:creationId xmlns:a16="http://schemas.microsoft.com/office/drawing/2014/main" id="{806AE855-C929-474E-84E2-9EADD926A2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19050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b="1" i="1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</a:t>
            </a: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747B2B91-A3D9-2D48-8D1E-1330AF8EB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6870" r="2423" b="8685"/>
          <a:stretch>
            <a:fillRect/>
          </a:stretch>
        </p:blipFill>
        <p:spPr bwMode="auto">
          <a:xfrm rot="-5400000">
            <a:off x="5095081" y="2728119"/>
            <a:ext cx="4554538" cy="30607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Rectangle 1">
            <a:extLst>
              <a:ext uri="{FF2B5EF4-FFF2-40B4-BE49-F238E27FC236}">
                <a16:creationId xmlns:a16="http://schemas.microsoft.com/office/drawing/2014/main" id="{DA170948-FDA4-964A-8F79-A422A06E9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501900"/>
            <a:ext cx="4572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4400" i="1">
                <a:latin typeface="Cambria" panose="02040503050406030204" pitchFamily="18" charset="0"/>
              </a:rPr>
              <a:t>Mínimo 10 horas por semana, supervisadas, en la obra práctica de la iglesia y el ministerio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62AC451F-8AB0-2E43-8DBE-9FB890A7E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Representantes de 35 iglesias de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B431AB1-A500-8C44-AE51-C13C48ABE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443FD950-5BF3-7E41-8E98-FE27E430F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i="1">
                <a:latin typeface="Georgia" panose="02040502050405020303" pitchFamily="18" charset="0"/>
              </a:rPr>
              <a:t>La Puerta—Agustin Garcia</a:t>
            </a:r>
          </a:p>
        </p:txBody>
      </p:sp>
      <p:pic>
        <p:nvPicPr>
          <p:cNvPr id="38914" name="Picture 3">
            <a:extLst>
              <a:ext uri="{FF2B5EF4-FFF2-40B4-BE49-F238E27FC236}">
                <a16:creationId xmlns:a16="http://schemas.microsoft.com/office/drawing/2014/main" id="{FB1042A7-EAA0-E146-AC9D-E0ECCAC1E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73D6E93B-FBD7-2745-AB63-7AF95A251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¡Plantó 50 congregaciones desde el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C423F8DA-90C8-9C46-AF1D-2683F6208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620000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8529F188-C724-3C40-916E-0920D07165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b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b="1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VIDEO-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b="1" i="1">
                <a:latin typeface="Cambria" panose="02040503050406030204" pitchFamily="18" charset="0"/>
                <a:ea typeface="ＭＳ Ｐゴシック" panose="020B0600070205080204" pitchFamily="34" charset="-128"/>
              </a:rPr>
              <a:t>CONFERENCIAS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7200" b="1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971F1483-A29F-B544-893D-B78C877D7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46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1">
            <a:extLst>
              <a:ext uri="{FF2B5EF4-FFF2-40B4-BE49-F238E27FC236}">
                <a16:creationId xmlns:a16="http://schemas.microsoft.com/office/drawing/2014/main" id="{2EE3317F-933D-0E4D-B20C-1BBFBA763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352800"/>
            <a:ext cx="91551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98FE5A7A-3731-0B41-B679-0B9B1D9CF5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33400" indent="-533400" algn="ctr" eaLnBrk="1" hangingPunct="1">
              <a:lnSpc>
                <a:spcPct val="110000"/>
              </a:lnSpc>
              <a:buFontTx/>
              <a:buNone/>
            </a:pPr>
            <a:r>
              <a:rPr lang="en-U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Misión</a:t>
            </a:r>
          </a:p>
          <a:p>
            <a:pPr marL="914400" lvl="1" indent="-457200" eaLnBrk="1" hangingPunct="1">
              <a:lnSpc>
                <a:spcPct val="110000"/>
              </a:lnSpc>
              <a:buFontTx/>
              <a:buNone/>
            </a:pPr>
            <a:r>
              <a:rPr lang="en-U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Hacer discípulos que hacen otros discípulos, plantando y nutriendo iglesias que son:</a:t>
            </a:r>
          </a:p>
          <a:p>
            <a:pPr marL="914400" lvl="1" indent="-457200" eaLnBrk="1" hangingPunct="1">
              <a:lnSpc>
                <a:spcPct val="110000"/>
              </a:lnSpc>
              <a:buFontTx/>
              <a:buNone/>
            </a:pPr>
            <a:endParaRPr lang="es-ES" altLang="en-US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Bíblicas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Evangelísticas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Maduras</a:t>
            </a:r>
          </a:p>
          <a:p>
            <a:pPr marL="914400" lvl="1" indent="-457200" eaLnBrk="1" hangingPunct="1">
              <a:lnSpc>
                <a:spcPct val="110000"/>
              </a:lnSpc>
            </a:pPr>
            <a:r>
              <a:rPr lang="es-ES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Relevantes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E0A16DDE-6BD2-C349-B2DC-A6FE1E948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19200"/>
            <a:ext cx="91440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3">
            <a:extLst>
              <a:ext uri="{FF2B5EF4-FFF2-40B4-BE49-F238E27FC236}">
                <a16:creationId xmlns:a16="http://schemas.microsoft.com/office/drawing/2014/main" id="{1ADF572E-D2EB-4B46-8606-E893D27D1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1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¡Hasta 25 sitios visibles a la vez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 en la pantalla!</a:t>
            </a:r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E8BB3C80-D08C-6448-B31C-FA8A0C0C5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488" y="6172200"/>
            <a:ext cx="3846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>
                <a:latin typeface="Georgia" panose="02040502050405020303" pitchFamily="18" charset="0"/>
              </a:rPr>
              <a:t> Chat público y privado</a:t>
            </a:r>
          </a:p>
        </p:txBody>
      </p:sp>
    </p:spTree>
  </p:cSld>
  <p:clrMapOvr>
    <a:masterClrMapping/>
  </p:clrMapOvr>
  <p:transition spd="slow" advClick="0" advTm="7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89F867CB-47D2-6848-885D-D99EF7A41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1524000"/>
            <a:ext cx="91440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2">
            <a:extLst>
              <a:ext uri="{FF2B5EF4-FFF2-40B4-BE49-F238E27FC236}">
                <a16:creationId xmlns:a16="http://schemas.microsoft.com/office/drawing/2014/main" id="{E1B961DC-DCE0-BB43-94B8-B70761E5F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655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Varias formas de compartir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en la pantalla</a:t>
            </a:r>
          </a:p>
        </p:txBody>
      </p:sp>
    </p:spTree>
  </p:cSld>
  <p:clrMapOvr>
    <a:masterClrMapping/>
  </p:clrMapOvr>
  <p:transition spd="slow" advClick="0" advTm="7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F9FE51BC-37EA-624F-990B-A93E302217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r>
              <a:rPr lang="en-US" altLang="en-US" sz="36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Ventajas</a:t>
            </a:r>
            <a:endParaRPr lang="en-US" altLang="en-US" sz="36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Hasta 25 sitios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pantalla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 la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vez</a:t>
            </a: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El sistema de IBIT tiene capacidad para 10,800 usuarios a la vez (300 en cada una de las 36 salas virtuales)</a:t>
            </a: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Facil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conectarse y usar</a:t>
            </a: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Accesible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cualquier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lugar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del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mundo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que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tenga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Internet (¡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aun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un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parque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Cuba!)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</a:pP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Barato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fácil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expandirlo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todo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virtual,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actualizado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continuamente</a:t>
            </a: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</a:pP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>
            <a:extLst>
              <a:ext uri="{FF2B5EF4-FFF2-40B4-BE49-F238E27FC236}">
                <a16:creationId xmlns:a16="http://schemas.microsoft.com/office/drawing/2014/main" id="{DC7D5E87-65D7-AC46-AA03-5F7DFF8F0F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r>
              <a:rPr lang="en-US" altLang="en-US" sz="37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Otras</a:t>
            </a:r>
            <a:r>
              <a:rPr lang="en-US" altLang="en-US" sz="37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7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Ventajas</a:t>
            </a:r>
            <a:endParaRPr lang="en-US" altLang="en-US" sz="37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endParaRPr lang="en-US" altLang="en-US" sz="37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Habilidad de grabar a la computadora personal, o a la Nube</a:t>
            </a: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Habilidad de compartir un pizarrón blanco de forma interactiva.</a:t>
            </a: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Habilidad de compartir cualquier documento e ilustrarlo.</a:t>
            </a: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Habilidad de compartir videos</a:t>
            </a: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Habilidad de dividirse en grupos pequeños dentro de la sala</a:t>
            </a:r>
          </a:p>
          <a:p>
            <a:pPr marL="708025" indent="-571500" eaLnBrk="1" hangingPunct="1">
              <a:lnSpc>
                <a:spcPct val="80000"/>
              </a:lnSpc>
              <a:buClr>
                <a:srgbClr val="2B2138"/>
              </a:buClr>
              <a:defRPr/>
            </a:pPr>
            <a:r>
              <a:rPr lang="es-ES" altLang="en-US" sz="37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Control administrativo excelente</a:t>
            </a:r>
            <a:endParaRPr lang="en-US" altLang="en-US" sz="37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2B2138"/>
              </a:buClr>
              <a:buFont typeface="Wingdings" pitchFamily="2" charset="2"/>
              <a:buNone/>
              <a:defRPr/>
            </a:pPr>
            <a:endParaRPr lang="en-US" altLang="en-US" sz="37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CADB5E8E-A7A2-D440-96CF-60704397D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0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¿QUÉ SE NECESITA PARA ZOOM?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DC5C1D34-73A3-1345-AF0E-4473F87E2F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Computadora con velocidad y RAM normal 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Webcámara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Micrófono </a:t>
            </a:r>
          </a:p>
          <a:p>
            <a:pPr eaLnBrk="1" hangingPunct="1"/>
            <a:r>
              <a:rPr lang="en-US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Conexiones al internet con velocidades de por lo menos 384k de subida y 1 Mb de bajada.</a:t>
            </a:r>
          </a:p>
          <a:p>
            <a:pPr eaLnBrk="1" hangingPunct="1"/>
            <a:r>
              <a:rPr lang="es-ES_tradnl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Software de Zoom (gratis)</a:t>
            </a: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Acceso a sistema de Zoom de IBIT</a:t>
            </a:r>
            <a:endParaRPr lang="en-US" altLang="en-US" sz="3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>
            <a:extLst>
              <a:ext uri="{FF2B5EF4-FFF2-40B4-BE49-F238E27FC236}">
                <a16:creationId xmlns:a16="http://schemas.microsoft.com/office/drawing/2014/main" id="{66D21D93-5A1F-CA48-AC35-837BE1C4D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863"/>
            <a:ext cx="91440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extBox 2">
            <a:extLst>
              <a:ext uri="{FF2B5EF4-FFF2-40B4-BE49-F238E27FC236}">
                <a16:creationId xmlns:a16="http://schemas.microsoft.com/office/drawing/2014/main" id="{C0125E23-37DF-A34F-90AF-2070ACCC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336550"/>
            <a:ext cx="4608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Videoteca en la Nube</a:t>
            </a:r>
          </a:p>
        </p:txBody>
      </p:sp>
    </p:spTree>
  </p:cSld>
  <p:clrMapOvr>
    <a:masterClrMapping/>
  </p:clrMapOvr>
  <p:transition spd="slow" advClick="0" advTm="7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E664A76A-728C-4240-8E65-BC3248A505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5" y="3810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s-ES_tradnl" altLang="en-US" sz="7200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 del Reino de Dios con Zoom</a:t>
            </a:r>
          </a:p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s-ES_tradnl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en-US" sz="7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793C68D6-1AFA-1946-88C0-0726687B7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9067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 err="1">
                <a:latin typeface="Georgia" panose="02040502050405020303" pitchFamily="18" charset="0"/>
              </a:rPr>
              <a:t>Clases</a:t>
            </a:r>
            <a:r>
              <a:rPr lang="en-US" altLang="en-US" sz="3000" dirty="0">
                <a:latin typeface="Georgia" panose="02040502050405020303" pitchFamily="18" charset="0"/>
              </a:rPr>
              <a:t> </a:t>
            </a:r>
            <a:r>
              <a:rPr lang="en-US" altLang="en-US" sz="3000" dirty="0" err="1">
                <a:latin typeface="Georgia" panose="02040502050405020303" pitchFamily="18" charset="0"/>
              </a:rPr>
              <a:t>interactivas</a:t>
            </a:r>
            <a:r>
              <a:rPr lang="en-US" altLang="en-US" sz="3000" dirty="0">
                <a:latin typeface="Georgia" panose="02040502050405020303" pitchFamily="18" charset="0"/>
              </a:rPr>
              <a:t> </a:t>
            </a:r>
            <a:r>
              <a:rPr lang="en-US" altLang="en-US" sz="3000" dirty="0" err="1">
                <a:latin typeface="Georgia" panose="02040502050405020303" pitchFamily="18" charset="0"/>
              </a:rPr>
              <a:t>en</a:t>
            </a:r>
            <a:r>
              <a:rPr lang="en-US" altLang="en-US" sz="3000" dirty="0">
                <a:latin typeface="Georgia" panose="02040502050405020303" pitchFamily="18" charset="0"/>
              </a:rPr>
              <a:t> vivo, </a:t>
            </a:r>
            <a:r>
              <a:rPr lang="en-US" altLang="en-US" sz="3000" dirty="0" err="1">
                <a:latin typeface="Georgia" panose="02040502050405020303" pitchFamily="18" charset="0"/>
              </a:rPr>
              <a:t>normales</a:t>
            </a:r>
            <a:endParaRPr lang="en-US" altLang="en-US" sz="30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50+ </a:t>
            </a:r>
            <a:r>
              <a:rPr lang="en-US" altLang="en-US" sz="3000" dirty="0" err="1">
                <a:latin typeface="Georgia" panose="02040502050405020303" pitchFamily="18" charset="0"/>
              </a:rPr>
              <a:t>cursos</a:t>
            </a:r>
            <a:r>
              <a:rPr lang="en-US" altLang="en-US" sz="3000" dirty="0">
                <a:latin typeface="Georgia" panose="02040502050405020303" pitchFamily="18" charset="0"/>
              </a:rPr>
              <a:t> </a:t>
            </a:r>
            <a:r>
              <a:rPr lang="en-US" altLang="en-US" sz="3000" dirty="0" err="1">
                <a:latin typeface="Georgia" panose="02040502050405020303" pitchFamily="18" charset="0"/>
              </a:rPr>
              <a:t>ofrecidos</a:t>
            </a:r>
            <a:r>
              <a:rPr lang="en-US" altLang="en-US" sz="3000" dirty="0">
                <a:latin typeface="Georgia" panose="02040502050405020303" pitchFamily="18" charset="0"/>
              </a:rPr>
              <a:t> </a:t>
            </a:r>
            <a:r>
              <a:rPr lang="en-US" altLang="en-US" sz="3000" dirty="0" err="1">
                <a:latin typeface="Georgia" panose="02040502050405020303" pitchFamily="18" charset="0"/>
              </a:rPr>
              <a:t>en</a:t>
            </a:r>
            <a:r>
              <a:rPr lang="en-US" altLang="en-US" sz="3000" dirty="0">
                <a:latin typeface="Georgia" panose="02040502050405020303" pitchFamily="18" charset="0"/>
              </a:rPr>
              <a:t> el </a:t>
            </a:r>
            <a:r>
              <a:rPr lang="en-US" altLang="en-US" sz="3000" dirty="0" err="1">
                <a:latin typeface="Georgia" panose="02040502050405020303" pitchFamily="18" charset="0"/>
              </a:rPr>
              <a:t>año</a:t>
            </a:r>
            <a:r>
              <a:rPr lang="en-US" altLang="en-US" sz="3000" dirty="0">
                <a:latin typeface="Georgia" panose="02040502050405020303" pitchFamily="18" charset="0"/>
              </a:rPr>
              <a:t> escolar 2019-2020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25 horas por </a:t>
            </a:r>
            <a:r>
              <a:rPr lang="en-US" altLang="en-US" sz="3000" dirty="0" err="1">
                <a:latin typeface="Georgia" panose="02040502050405020303" pitchFamily="18" charset="0"/>
              </a:rPr>
              <a:t>semana</a:t>
            </a:r>
            <a:endParaRPr lang="en-US" altLang="en-US" sz="30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s-ES_tradnl" altLang="en-US" sz="3000" dirty="0">
                <a:latin typeface="Georgia" panose="02040502050405020303" pitchFamily="18" charset="0"/>
              </a:rPr>
              <a:t>Seminarios algunos sábados</a:t>
            </a:r>
            <a:endParaRPr lang="en-US" altLang="en-US" sz="3000" dirty="0">
              <a:latin typeface="Georgia" panose="02040502050405020303" pitchFamily="18" charset="0"/>
            </a:endParaRP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08316049-1570-3A41-9C22-FBD407367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71700"/>
            <a:ext cx="8686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A6351479-9AD5-7C4A-A89D-961E43900D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 typeface="Wingdings 2" pitchFamily="2" charset="2"/>
              <a:buNone/>
            </a:pP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Otras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actividades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actuales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pasadas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o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futuras</a:t>
            </a:r>
            <a:endParaRPr lang="en-US" altLang="en-US" sz="32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110000"/>
              </a:lnSpc>
              <a:buFont typeface="Wingdings 2" pitchFamily="2" charset="2"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Seminarios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o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retiros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Cursos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nivel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maestría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Mentorear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por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ministros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ancianos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profesionales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o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misioneros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Entrenamiento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equipos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misioneros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Consejería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personal o matrimonial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Clases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para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refugiados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¡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bodas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bautismos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!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1518979A-E6E2-C747-9A52-B07C7994EB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_tradnl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 CURSOS EN LÍNEA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_tradnl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_tradnl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533400"/>
            <a:ext cx="4007926" cy="106630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CUERPO DIRECTIVO </a:t>
            </a:r>
            <a:b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</a:b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2020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" y="4475163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589213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">
            <a:extLst>
              <a:ext uri="{FF2B5EF4-FFF2-40B4-BE49-F238E27FC236}">
                <a16:creationId xmlns:a16="http://schemas.microsoft.com/office/drawing/2014/main" id="{2D74CAD7-88B6-1F45-A8D2-28C13F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33" y="4749583"/>
            <a:ext cx="2633067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7" name="Rectangle 25">
            <a:extLst>
              <a:ext uri="{FF2B5EF4-FFF2-40B4-BE49-F238E27FC236}">
                <a16:creationId xmlns:a16="http://schemas.microsoft.com/office/drawing/2014/main" id="{B171ADC2-DC56-7D40-8035-9C093B7B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1" y="2133600"/>
            <a:ext cx="31182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Greg and Jamie Lemon</a:t>
            </a:r>
          </a:p>
        </p:txBody>
      </p:sp>
      <p:sp>
        <p:nvSpPr>
          <p:cNvPr id="26638" name="Rectangle 25">
            <a:extLst>
              <a:ext uri="{FF2B5EF4-FFF2-40B4-BE49-F238E27FC236}">
                <a16:creationId xmlns:a16="http://schemas.microsoft.com/office/drawing/2014/main" id="{878D5845-B6FA-0141-8947-CB1307AE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6388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Dick </a:t>
            </a:r>
            <a:r>
              <a:rPr lang="en-US" altLang="en-US" sz="2000" dirty="0" err="1">
                <a:latin typeface="Georgia" panose="02040502050405020303" pitchFamily="18" charset="0"/>
              </a:rPr>
              <a:t>Nill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26639" name="Picture 2">
            <a:extLst>
              <a:ext uri="{FF2B5EF4-FFF2-40B4-BE49-F238E27FC236}">
                <a16:creationId xmlns:a16="http://schemas.microsoft.com/office/drawing/2014/main" id="{AEE72E0F-FB49-2542-A613-C3A71867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"/>
            <a:ext cx="2302363" cy="2144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and Micaela Villanueva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AFAC7-59BC-7A48-BAE3-3E8961BCB7FB}"/>
              </a:ext>
            </a:extLst>
          </p:cNvPr>
          <p:cNvSpPr txBox="1"/>
          <p:nvPr/>
        </p:nvSpPr>
        <p:spPr>
          <a:xfrm>
            <a:off x="4764714" y="4400490"/>
            <a:ext cx="18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Lewis Norman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EB4D3-AC8A-D540-A705-4C4C711479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30" y="2600475"/>
            <a:ext cx="1940492" cy="1844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EFB05-2665-424A-99B0-5699DD4772E8}"/>
              </a:ext>
            </a:extLst>
          </p:cNvPr>
          <p:cNvSpPr txBox="1"/>
          <p:nvPr/>
        </p:nvSpPr>
        <p:spPr>
          <a:xfrm>
            <a:off x="2756106" y="440049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Paul Gidden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9B3297-35A8-8745-A87B-56D075D7E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78" y="2579507"/>
            <a:ext cx="1304424" cy="19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56112"/>
      </p:ext>
    </p:extLst>
  </p:cSld>
  <p:clrMapOvr>
    <a:masterClrMapping/>
  </p:clrMapOvr>
  <p:transition advClick="0" advTm="7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>
            <a:extLst>
              <a:ext uri="{FF2B5EF4-FFF2-40B4-BE49-F238E27FC236}">
                <a16:creationId xmlns:a16="http://schemas.microsoft.com/office/drawing/2014/main" id="{463DF3E6-A480-C242-BF6E-A3B944DB7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Disponibles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ya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—40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cursos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Antiguo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Testamento</a:t>
            </a:r>
            <a:r>
              <a:rPr lang="en-US" altLang="en-US" sz="1800" dirty="0">
                <a:latin typeface="Times New Roman" panose="02020603050405020304" pitchFamily="18" charset="0"/>
              </a:rPr>
              <a:t>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Nuevo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Testamento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Herramientas</a:t>
            </a:r>
            <a:r>
              <a:rPr lang="en-US" altLang="en-US" sz="1800" dirty="0">
                <a:latin typeface="Times New Roman" panose="02020603050405020304" pitchFamily="18" charset="0"/>
              </a:rPr>
              <a:t>			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Ministerio</a:t>
            </a:r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AT 1, 2, 3, 4 	 		Vida de Cristo 1, 2 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Hebreo</a:t>
            </a:r>
            <a:r>
              <a:rPr lang="en-US" altLang="en-US" sz="1800" dirty="0">
                <a:latin typeface="Times New Roman" panose="02020603050405020304" pitchFamily="18" charset="0"/>
              </a:rPr>
              <a:t> 1	, 2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Formación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Espiritual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Libros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sapienciales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Hechos</a:t>
            </a:r>
            <a:r>
              <a:rPr lang="en-US" altLang="en-US" sz="1800" dirty="0">
                <a:latin typeface="Times New Roman" panose="02020603050405020304" pitchFamily="18" charset="0"/>
              </a:rPr>
              <a:t>			    	Griego 1, 2 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Hogar</a:t>
            </a:r>
            <a:r>
              <a:rPr lang="en-US" altLang="en-US" sz="1800" dirty="0">
                <a:latin typeface="Times New Roman" panose="02020603050405020304" pitchFamily="18" charset="0"/>
              </a:rPr>
              <a:t> Cristiano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Isaías</a:t>
            </a:r>
            <a:r>
              <a:rPr lang="en-US" altLang="en-US" sz="1800" dirty="0">
                <a:latin typeface="Times New Roman" panose="02020603050405020304" pitchFamily="18" charset="0"/>
              </a:rPr>
              <a:t> 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Romanos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Gálatas</a:t>
            </a:r>
            <a:r>
              <a:rPr lang="en-US" altLang="en-US" sz="1800" dirty="0">
                <a:latin typeface="Times New Roman" panose="02020603050405020304" pitchFamily="18" charset="0"/>
              </a:rPr>
              <a:t>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Hermen</a:t>
            </a:r>
            <a:r>
              <a:rPr lang="en-US" altLang="en-US" sz="1800" dirty="0">
                <a:latin typeface="Times New Roman" panose="02020603050405020304" pitchFamily="18" charset="0"/>
              </a:rPr>
              <a:t>./</a:t>
            </a:r>
            <a:r>
              <a:rPr lang="en-US" altLang="en-US" sz="1800" dirty="0" err="1">
                <a:latin typeface="Times New Roman" panose="02020603050405020304" pitchFamily="18" charset="0"/>
              </a:rPr>
              <a:t>Exeg</a:t>
            </a:r>
            <a:r>
              <a:rPr lang="en-US" altLang="en-US" sz="1800" dirty="0">
                <a:latin typeface="Times New Roman" panose="02020603050405020304" pitchFamily="18" charset="0"/>
              </a:rPr>
              <a:t>. 1, 2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Consejería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Jeremías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Lamentaciones</a:t>
            </a:r>
            <a:r>
              <a:rPr lang="en-US" altLang="en-US" sz="1800" dirty="0">
                <a:latin typeface="Times New Roman" panose="02020603050405020304" pitchFamily="18" charset="0"/>
              </a:rPr>
              <a:t>	1-2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Corintios</a:t>
            </a:r>
            <a:r>
              <a:rPr lang="en-US" altLang="en-US" sz="1800" dirty="0">
                <a:latin typeface="Times New Roman" panose="02020603050405020304" pitchFamily="18" charset="0"/>
              </a:rPr>
              <a:t> 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Homilética</a:t>
            </a:r>
            <a:r>
              <a:rPr lang="en-US" altLang="en-US" sz="1800" dirty="0">
                <a:latin typeface="Times New Roman" panose="02020603050405020304" pitchFamily="18" charset="0"/>
              </a:rPr>
              <a:t> 	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Liderazgo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Ezequiel/Daniel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Epístolas</a:t>
            </a:r>
            <a:r>
              <a:rPr lang="en-US" altLang="en-US" sz="1800" dirty="0">
                <a:latin typeface="Times New Roman" panose="02020603050405020304" pitchFamily="18" charset="0"/>
              </a:rPr>
              <a:t>/</a:t>
            </a:r>
            <a:r>
              <a:rPr lang="en-US" altLang="en-US" sz="1800" dirty="0" err="1">
                <a:latin typeface="Times New Roman" panose="02020603050405020304" pitchFamily="18" charset="0"/>
              </a:rPr>
              <a:t>Cárcel</a:t>
            </a:r>
            <a:r>
              <a:rPr lang="en-US" altLang="en-US" sz="1800" dirty="0">
                <a:latin typeface="Times New Roman" panose="02020603050405020304" pitchFamily="18" charset="0"/>
              </a:rPr>
              <a:t>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Pensamiento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analítico</a:t>
            </a:r>
            <a:r>
              <a:rPr lang="en-US" altLang="en-US" sz="1800" dirty="0">
                <a:latin typeface="Times New Roman" panose="02020603050405020304" pitchFamily="18" charset="0"/>
              </a:rPr>
              <a:t>	Cristiano y </a:t>
            </a:r>
            <a:r>
              <a:rPr lang="en-US" altLang="en-US" sz="1800" dirty="0" err="1">
                <a:latin typeface="Times New Roman" panose="02020603050405020304" pitchFamily="18" charset="0"/>
              </a:rPr>
              <a:t>Cultura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</a:rPr>
              <a:t>Profetas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menores</a:t>
            </a:r>
            <a:r>
              <a:rPr lang="en-US" altLang="en-US" sz="1800" dirty="0">
                <a:latin typeface="Times New Roman" panose="02020603050405020304" pitchFamily="18" charset="0"/>
              </a:rPr>
              <a:t>		Pastorales								Intro al </a:t>
            </a:r>
            <a:r>
              <a:rPr lang="en-US" altLang="en-US" sz="1800" dirty="0" err="1">
                <a:latin typeface="Times New Roman" panose="02020603050405020304" pitchFamily="18" charset="0"/>
              </a:rPr>
              <a:t>Ministerio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1-2 Pedro, Santiago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Grupos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pequeños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Hebreos</a:t>
            </a:r>
            <a:r>
              <a:rPr lang="en-US" altLang="en-US" sz="1800" dirty="0">
                <a:latin typeface="Times New Roman" panose="02020603050405020304" pitchFamily="18" charset="0"/>
              </a:rPr>
              <a:t>	 			Historia/</a:t>
            </a:r>
            <a:r>
              <a:rPr lang="en-US" altLang="en-US" sz="1800" dirty="0" err="1">
                <a:latin typeface="Times New Roman" panose="02020603050405020304" pitchFamily="18" charset="0"/>
              </a:rPr>
              <a:t>Geografía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dirty="0" err="1">
                <a:latin typeface="Times New Roman" panose="02020603050405020304" pitchFamily="18" charset="0"/>
              </a:rPr>
              <a:t>Grupos</a:t>
            </a:r>
            <a:r>
              <a:rPr lang="en-US" altLang="en-US" sz="1800" dirty="0"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</a:rPr>
              <a:t>religiosos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    			</a:t>
            </a:r>
            <a:r>
              <a:rPr lang="es-MX" altLang="en-US" sz="1800" dirty="0">
                <a:latin typeface="Book Antiqua" panose="02040602050305030304" pitchFamily="18" charset="0"/>
              </a:rPr>
              <a:t>Apocalipsis			</a:t>
            </a:r>
            <a:r>
              <a:rPr lang="en-US" altLang="en-US" sz="1800" dirty="0">
                <a:latin typeface="Times New Roman" panose="02020603050405020304" pitchFamily="18" charset="0"/>
              </a:rPr>
              <a:t>Historia de la </a:t>
            </a:r>
            <a:r>
              <a:rPr lang="en-US" altLang="en-US" sz="1800" dirty="0" err="1">
                <a:latin typeface="Times New Roman" panose="02020603050405020304" pitchFamily="18" charset="0"/>
              </a:rPr>
              <a:t>Iglesia</a:t>
            </a:r>
            <a:r>
              <a:rPr lang="en-US" altLang="en-US" sz="1800" dirty="0">
                <a:latin typeface="Times New Roman" panose="02020603050405020304" pitchFamily="18" charset="0"/>
              </a:rPr>
              <a:t> 1 	Plantar </a:t>
            </a:r>
            <a:r>
              <a:rPr lang="en-US" altLang="en-US" sz="1800" dirty="0" err="1">
                <a:latin typeface="Times New Roman" panose="02020603050405020304" pitchFamily="18" charset="0"/>
              </a:rPr>
              <a:t>iglesias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         			      					Historia/</a:t>
            </a:r>
            <a:r>
              <a:rPr lang="en-US" altLang="en-US" sz="1800" dirty="0" err="1">
                <a:latin typeface="Times New Roman" panose="02020603050405020304" pitchFamily="18" charset="0"/>
              </a:rPr>
              <a:t>restauración</a:t>
            </a:r>
            <a:r>
              <a:rPr lang="en-US" altLang="en-US" sz="1800" dirty="0">
                <a:latin typeface="Times New Roman" panose="02020603050405020304" pitchFamily="18" charset="0"/>
              </a:rPr>
              <a:t>	</a:t>
            </a:r>
            <a:r>
              <a:rPr lang="en-US" altLang="en-US" sz="1800" dirty="0" err="1">
                <a:latin typeface="Times New Roman" panose="02020603050405020304" pitchFamily="18" charset="0"/>
              </a:rPr>
              <a:t>Adoración</a:t>
            </a:r>
            <a:endParaRPr lang="en-US" altLang="en-US" sz="1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    										Cielo	   			</a:t>
            </a:r>
          </a:p>
        </p:txBody>
      </p:sp>
      <p:sp>
        <p:nvSpPr>
          <p:cNvPr id="75778" name="TextBox 2">
            <a:extLst>
              <a:ext uri="{FF2B5EF4-FFF2-40B4-BE49-F238E27FC236}">
                <a16:creationId xmlns:a16="http://schemas.microsoft.com/office/drawing/2014/main" id="{DEDDDFF8-EB83-9243-BC9C-2ED09771E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2600" b="1" dirty="0">
                <a:latin typeface="Book Antiqua" panose="02040602050305030304" pitchFamily="18" charset="0"/>
              </a:rPr>
              <a:t>Ya en 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 dirty="0">
                <a:solidFill>
                  <a:srgbClr val="FFFF00"/>
                </a:solidFill>
                <a:latin typeface="Book Antiqua" panose="02040602050305030304" pitchFamily="18" charset="0"/>
              </a:rPr>
              <a:t>En preparación</a:t>
            </a: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Proverbios—La mujer santa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Evangelización--Cuba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1E1AD315-4A18-8641-8F3A-A31BD7CC7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163"/>
            <a:ext cx="45100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7F0A5A2C-56E4-D647-BDE5-96BF82FE9E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304800"/>
            <a:ext cx="71628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_tradnl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CURSOS DE VIDEO EN LINEA</a:t>
            </a:r>
            <a:endParaRPr lang="en-US" altLang="en-US" sz="3200" b="1" cap="none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3250" name="Rectangle 5">
            <a:extLst>
              <a:ext uri="{FF2B5EF4-FFF2-40B4-BE49-F238E27FC236}">
                <a16:creationId xmlns:a16="http://schemas.microsoft.com/office/drawing/2014/main" id="{9DB979AA-105F-B445-B4BE-FD3B69132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2B2138"/>
              </a:buClr>
              <a:buFont typeface="Wingdings 2" pitchFamily="2" charset="2"/>
              <a:buChar char=""/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 40 cursos grabados, ahora uno puede estudiar en línea y recibir la Licenciatura de Estudios Bíblicos.</a:t>
            </a:r>
          </a:p>
          <a:p>
            <a:pPr marL="533400" indent="-533400" eaLnBrk="1" hangingPunct="1">
              <a:buClr>
                <a:srgbClr val="2B2138"/>
              </a:buClr>
              <a:buFont typeface="Wingdings 2" pitchFamily="2" charset="2"/>
              <a:buChar char=""/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710+ alumnos en 68 países, ¡incluyendo 20 de los 21 países hispanohablantes y lugares como Brasil, Francia, Alemania, Rusia, y Canadá!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9FE540CE-C2E9-2B43-B1F2-5961F6658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28600"/>
            <a:ext cx="32004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MX" altLang="en-US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Beneficios</a:t>
            </a:r>
            <a:endParaRPr lang="en-US" altLang="en-US" cap="none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137ED57D-89AD-AC41-B49D-CE48B8981D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" y="950913"/>
            <a:ext cx="3505200" cy="4648200"/>
          </a:xfrm>
        </p:spPr>
        <p:txBody>
          <a:bodyPr/>
          <a:lstStyle/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Requiere solo una conexión al internet.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Clases disponibles 24/7</a:t>
            </a:r>
          </a:p>
          <a:p>
            <a:pPr eaLnBrk="1" hangingPunct="1"/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Pueden tomar los cursos gratis.</a:t>
            </a:r>
            <a:endParaRPr lang="en-US" altLang="en-US" sz="28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4275" name="Picture 4">
            <a:extLst>
              <a:ext uri="{FF2B5EF4-FFF2-40B4-BE49-F238E27FC236}">
                <a16:creationId xmlns:a16="http://schemas.microsoft.com/office/drawing/2014/main" id="{4CC7A347-7571-5E4E-BEF1-0112EF2E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5626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F327-0A98-4B42-BE6F-D8035911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8392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Cambria" charset="0"/>
                <a:ea typeface="Cambria" charset="0"/>
                <a:cs typeface="Cambria" charset="0"/>
              </a:rPr>
              <a:t>Discos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duros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para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escuelas</a:t>
            </a:r>
            <a:r>
              <a:rPr lang="en-US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US" dirty="0" err="1">
                <a:latin typeface="Cambria" charset="0"/>
                <a:ea typeface="Cambria" charset="0"/>
                <a:cs typeface="Cambria" charset="0"/>
              </a:rPr>
              <a:t>remotas</a:t>
            </a:r>
            <a:endParaRPr lang="en-US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DE295186-1FCB-094A-A35A-7E43E7AE6F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750" y="1066800"/>
            <a:ext cx="8680450" cy="5562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Para los sitios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remotas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donde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no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existe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el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al internet, o es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muy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limitado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pusimos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todos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nuestros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materiales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discos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duros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Facilitados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calificados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por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obreros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locales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Actualmente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hemos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mandado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28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equipos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 12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países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distintos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Cuba, por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ejemplo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IBIT 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tiene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más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15,500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alumnos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que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han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utilizado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este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0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formato</a:t>
            </a: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CB77ACA3-E367-884A-9F2F-5F1200B2C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67200"/>
            <a:ext cx="3422650" cy="251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3">
            <a:extLst>
              <a:ext uri="{FF2B5EF4-FFF2-40B4-BE49-F238E27FC236}">
                <a16:creationId xmlns:a16="http://schemas.microsoft.com/office/drawing/2014/main" id="{38B41ECA-A3C5-0C47-BAF8-CBF226797C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</a:t>
            </a:r>
            <a:r>
              <a:rPr lang="en-US" altLang="en-US" sz="48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ya</a:t>
            </a: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48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está</a:t>
            </a: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48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48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8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sz="3600" i="1" dirty="0">
                <a:latin typeface="Cambria" panose="02040503050406030204" pitchFamily="18" charset="0"/>
                <a:hlinkClick r:id="rId2"/>
              </a:rPr>
              <a:t>https://www.youtube.com/c/InstitutoBiblicoInternacionaldeTexasIBIT</a:t>
            </a:r>
            <a:endParaRPr lang="en-US" sz="3600" i="1" dirty="0">
              <a:latin typeface="Cambria" panose="02040503050406030204" pitchFamily="18" charset="0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</a:t>
            </a: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Busca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</a:t>
            </a: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instituto</a:t>
            </a:r>
            <a:r>
              <a:rPr lang="en-U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”</a:t>
            </a: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página</a:t>
            </a: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7000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4">
            <a:extLst>
              <a:ext uri="{FF2B5EF4-FFF2-40B4-BE49-F238E27FC236}">
                <a16:creationId xmlns:a16="http://schemas.microsoft.com/office/drawing/2014/main" id="{FDD850CF-1D4D-8845-93A1-13668C476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7346" name="TextBox 5">
            <a:extLst>
              <a:ext uri="{FF2B5EF4-FFF2-40B4-BE49-F238E27FC236}">
                <a16:creationId xmlns:a16="http://schemas.microsoft.com/office/drawing/2014/main" id="{547026D1-ED2C-8E43-8E21-9A707E8C4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92088"/>
            <a:ext cx="6148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>
                <a:latin typeface="Georgia" panose="02040502050405020303" pitchFamily="18" charset="0"/>
              </a:rPr>
              <a:t>Página de cursos en YouTube</a:t>
            </a:r>
          </a:p>
        </p:txBody>
      </p:sp>
      <p:pic>
        <p:nvPicPr>
          <p:cNvPr id="57347" name="Picture 4">
            <a:extLst>
              <a:ext uri="{FF2B5EF4-FFF2-40B4-BE49-F238E27FC236}">
                <a16:creationId xmlns:a16="http://schemas.microsoft.com/office/drawing/2014/main" id="{449538EC-F778-8942-B696-C65C2537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13261DB0-A375-694C-8930-40268CF74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79248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Desde abril 2015 en YouTube… </a:t>
            </a:r>
          </a:p>
        </p:txBody>
      </p:sp>
      <p:sp>
        <p:nvSpPr>
          <p:cNvPr id="58370" name="Rectangle 5">
            <a:extLst>
              <a:ext uri="{FF2B5EF4-FFF2-40B4-BE49-F238E27FC236}">
                <a16:creationId xmlns:a16="http://schemas.microsoft.com/office/drawing/2014/main" id="{022966CB-065E-494B-870B-2F44DEFA3F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82296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900 videos subidos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1.025.000 vistas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7,1 millones de minutos vistos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Más de 10.500+ suscritores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Acceso más fácil para algunos usuarios donde el internet es más limitado.</a:t>
            </a:r>
          </a:p>
        </p:txBody>
      </p:sp>
    </p:spTree>
  </p:cSld>
  <p:clrMapOvr>
    <a:masterClrMapping/>
  </p:clrMapOvr>
  <p:transition advClick="0" advTm="7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4">
            <a:extLst>
              <a:ext uri="{FF2B5EF4-FFF2-40B4-BE49-F238E27FC236}">
                <a16:creationId xmlns:a16="http://schemas.microsoft.com/office/drawing/2014/main" id="{283EE095-B8FF-8048-9F05-0B7BFA983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9394" name="TextBox 5">
            <a:extLst>
              <a:ext uri="{FF2B5EF4-FFF2-40B4-BE49-F238E27FC236}">
                <a16:creationId xmlns:a16="http://schemas.microsoft.com/office/drawing/2014/main" id="{849AD8AC-84DB-F949-9C75-E192CAE4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-76200"/>
            <a:ext cx="42370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Nuevo sitio de IBIT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Georgia" panose="02040502050405020303" pitchFamily="18" charset="0"/>
              </a:rPr>
              <a:t>(ibitibi.org)</a:t>
            </a:r>
          </a:p>
        </p:txBody>
      </p:sp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315060D4-9680-C24B-BE7A-CEE41060D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649"/>
            <a:ext cx="9144000" cy="5730875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>
            <a:extLst>
              <a:ext uri="{FF2B5EF4-FFF2-40B4-BE49-F238E27FC236}">
                <a16:creationId xmlns:a16="http://schemas.microsoft.com/office/drawing/2014/main" id="{65DB6461-70EF-4E49-BE14-FEAE6C6635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		¡		Se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ofrece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una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nueva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Maestría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				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Teología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Práctica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!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Junto con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otras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escuelas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como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la Escuela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Quiteña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Estudios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Bíblicos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el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otoño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2018,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empezamos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ofrecer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un nuevo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título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 12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cursos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para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capacitar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major a los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ministros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para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trabajar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iglesia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local. 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Un total de 39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forman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las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primeras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tres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cohorts del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programa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; la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primera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cohorte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debe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graduarse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2021.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Si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desea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más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información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puede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ir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al sitio del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programa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www.redinbi.org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9AFEF69B-2406-6A43-87CE-9D7D312F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5875"/>
            <a:ext cx="16430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3">
            <a:extLst>
              <a:ext uri="{FF2B5EF4-FFF2-40B4-BE49-F238E27FC236}">
                <a16:creationId xmlns:a16="http://schemas.microsoft.com/office/drawing/2014/main" id="{C0C6C9CE-4547-4D44-B2B1-C2911556D0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>
                <a:latin typeface="Cambria" panose="02040503050406030204" pitchFamily="18" charset="0"/>
                <a:ea typeface="ＭＳ Ｐゴシック" panose="020B0600070205080204" pitchFamily="34" charset="-128"/>
              </a:rPr>
              <a:t>Nueva oportunidad en los países del Mediterraneo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latin typeface="Cambria" panose="02040503050406030204" pitchFamily="18" charset="0"/>
                <a:ea typeface="ＭＳ Ｐゴシック" panose="020B0600070205080204" pitchFamily="34" charset="-128"/>
              </a:rPr>
              <a:t>Miles de personas convertidas de Islam.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latin typeface="Cambria" panose="02040503050406030204" pitchFamily="18" charset="0"/>
                <a:ea typeface="ＭＳ Ｐゴシック" panose="020B0600070205080204" pitchFamily="34" charset="-128"/>
              </a:rPr>
              <a:t>IBIT está ubicado en la perfecta posición para entrenarlos, para que sigan conectados, aprendiendo.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latin typeface="Cambria" panose="02040503050406030204" pitchFamily="18" charset="0"/>
                <a:ea typeface="ＭＳ Ｐゴシック" panose="020B0600070205080204" pitchFamily="34" charset="-128"/>
              </a:rPr>
              <a:t>Hemos empezado a entrenar a algunos en el cristianismo básico, y la vida de Cristo.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600">
                <a:latin typeface="Cambria" panose="02040503050406030204" pitchFamily="18" charset="0"/>
                <a:ea typeface="ＭＳ Ｐゴシック" panose="020B0600070205080204" pitchFamily="34" charset="-128"/>
              </a:rPr>
              <a:t>Las personas como Farshad Shirazi son claves al éxito de este proyecto, como un nuevo curso que IBIT diseñó en Farsi.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3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			Alumnos de Austria,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sz="3000">
                <a:latin typeface="Cambria" panose="02040503050406030204" pitchFamily="18" charset="0"/>
                <a:ea typeface="ＭＳ Ｐゴシック" panose="020B0600070205080204" pitchFamily="34" charset="-128"/>
              </a:rPr>
              <a:t>			con Estaban Austin</a:t>
            </a: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4C16E879-81BB-6A45-B2FD-1C26B800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25875"/>
            <a:ext cx="38862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8DEBED67-E0B5-F247-9E99-3F322408F5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"/>
            <a:ext cx="82296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Valores de IBIT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4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Amor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Respeto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Diálogo abierto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Pasión para buscar la verdad y aprender JUNTOS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4000">
                <a:latin typeface="Cambria" panose="02040503050406030204" pitchFamily="18" charset="0"/>
                <a:ea typeface="ＭＳ Ｐゴシック" panose="020B0600070205080204" pitchFamily="34" charset="-128"/>
              </a:rPr>
              <a:t>Unidad en el corazón del evangelio-- I Cor. 15:1-4, Mat. 22:37-40, Mat. 23:23, Ef. 4:4-6, etc) 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endParaRPr lang="es-ES_tradnl" altLang="en-US" sz="4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B25A0029-8C94-2740-9316-FAC4A5B3B2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100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HISTORIAS MARAVILLOSAS DE CÓMO OBRA DIOS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B507AF6C-6488-5949-8B00-9AD46FFCE1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endParaRPr lang="es-ES" altLang="en-US" sz="3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En las cárceles en Cuauhtémoc, México, con Othoniel Gutierrez.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En los barrios de pandillas, aún en crisis nacional, a través de Isaac Torres en Venezuela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En Cuba a través de Tony y Liudmila Fernandez.</a:t>
            </a: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  <a:buFontTx/>
              <a:buNone/>
            </a:pPr>
            <a:endParaRPr lang="es-ES" altLang="en-US" sz="3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lnSpc>
                <a:spcPct val="90000"/>
              </a:lnSpc>
              <a:buClr>
                <a:srgbClr val="2B2138"/>
              </a:buClr>
            </a:pP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¿Qué más hará Dios ahora a través de ellos y otros?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Rectangle 3">
            <a:extLst>
              <a:ext uri="{FF2B5EF4-FFF2-40B4-BE49-F238E27FC236}">
                <a16:creationId xmlns:a16="http://schemas.microsoft.com/office/drawing/2014/main" id="{F8D635EF-770D-6440-A867-8F6D32B518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Con la creatividad y el poder de Dios, somos como: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s-MX" altLang="en-US" sz="2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Gedeón, cuya debilidad Dios convirtió en fuerza.  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Estér, a quién Dios utilizó en el lugar y el tiempo indicado.  </a:t>
            </a:r>
          </a:p>
          <a:p>
            <a:pPr eaLnBrk="1" hangingPunct="1">
              <a:lnSpc>
                <a:spcPct val="90000"/>
              </a:lnSpc>
            </a:pPr>
            <a:r>
              <a:rPr lang="es-MX" altLang="en-US" sz="4400">
                <a:latin typeface="Cambria" panose="02040503050406030204" pitchFamily="18" charset="0"/>
                <a:ea typeface="ＭＳ Ｐゴシック" panose="020B0600070205080204" pitchFamily="34" charset="-128"/>
              </a:rPr>
              <a:t>Las plantas de mostaza, que crecen enormemente de una semilla pequeña.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5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1092DBD7-3D47-664E-A9B5-ACC615D9AF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¿Cómo puede ayudar usted?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endParaRPr lang="es-MX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Animo y oración. 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¡Visítenos!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Recomendar a alumnos posibles.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Apoyar con dinero a nuestros alumnos.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Contribuir a una beca ($100-700/mes)</a:t>
            </a:r>
          </a:p>
          <a:p>
            <a:pPr eaLnBrk="1" hangingPunct="1">
              <a:lnSpc>
                <a:spcPct val="110000"/>
              </a:lnSpc>
            </a:pPr>
            <a:r>
              <a:rPr lang="es-MX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Comprar disco rígido para sitios remotos ($70)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7" grpId="0" build="p" autoUpdateAnimBg="0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C02F1DB0-15AD-A94D-BF51-A17CB7D271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Formas para donar</a:t>
            </a:r>
          </a:p>
          <a:p>
            <a:pPr algn="ctr" eaLnBrk="1" hangingPunct="1">
              <a:lnSpc>
                <a:spcPct val="110000"/>
              </a:lnSpc>
              <a:buFontTx/>
              <a:buNone/>
              <a:defRPr/>
            </a:pPr>
            <a:endParaRPr lang="es-MX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Descargar el app de Zelle en su teléfono o tableta, y mandar dinero a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Pagar en línea a través de su banco (se puede repetir automáticamente cada mes.)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Ir a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http://ibitibi.org/es/2425-2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hacer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clic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en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 Donate, y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ponga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información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(se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puede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repetir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automáticalmente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cada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mes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Cheques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normales</a:t>
            </a: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Regalos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del 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testamento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final.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8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8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7" grpId="0" build="p" autoUpdateAnimBg="0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96C6D930-3247-164F-BC96-0C8AE4530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152400"/>
            <a:ext cx="91440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IBIT:  Recursos e Información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47537BBD-CE07-C94B-BD61-BE7B5A131B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/>
          <a:lstStyle/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Sitio del internet: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Maestría.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4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Video cursos en línea: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</a:t>
            </a:r>
            <a:r>
              <a:rPr lang="en-US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cursos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 videos de Israel) </a:t>
            </a:r>
            <a:r>
              <a:rPr lang="en-US" sz="2800" dirty="0">
                <a:latin typeface="Cambria" panose="02040503050406030204" pitchFamily="18" charset="0"/>
                <a:hlinkClick r:id="rId5"/>
              </a:rPr>
              <a:t>https://www.youtube.com/c/InstitutoBiblicoInternacionaldeTexasIBIT</a:t>
            </a:r>
            <a:endParaRPr lang="en-US" sz="2800" dirty="0">
              <a:latin typeface="Cambria" panose="02040503050406030204" pitchFamily="18" charset="0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6"/>
              </a:rPr>
              <a:t>https://www.facebook.com/IBIT-y-Sunsetonline-111879462197567/?fref=ts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Twitter  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  <a:hlinkClick r:id="rId7"/>
              </a:rPr>
              <a:t>https://twitter.com/IBITcursos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235EDD92-2144-314E-94BF-EABD3BA77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INSTITUTO BÍBLICO INTERNACIONAL DE TEXAS</a:t>
            </a:r>
          </a:p>
        </p:txBody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0954A074-04A4-E744-BE78-7E4A9139BA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30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>
                <a:latin typeface="Cambria" panose="02040503050406030204" pitchFamily="18" charset="0"/>
                <a:ea typeface="ＭＳ Ｐゴシック" panose="020B0600070205080204" pitchFamily="34" charset="-128"/>
              </a:rPr>
              <a:t>ESTEBAN AUSTIN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200" u="sng">
                <a:latin typeface="Cambria" panose="02040503050406030204" pitchFamily="18" charset="0"/>
                <a:ea typeface="ＭＳ Ｐゴシック" panose="020B0600070205080204" pitchFamily="34" charset="-128"/>
              </a:rPr>
              <a:t>slaustin@cebridge.net</a:t>
            </a:r>
            <a:r>
              <a:rPr lang="en-US" altLang="en-US" sz="2200"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000" b="1">
                <a:latin typeface="Cambria" panose="02040503050406030204" pitchFamily="18" charset="0"/>
                <a:ea typeface="ＭＳ Ｐゴシック" panose="020B0600070205080204" pitchFamily="34" charset="-128"/>
              </a:rPr>
              <a:t>KEVIN MONTGOMERY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200" u="sng">
                <a:latin typeface="Cambria" panose="02040503050406030204" pitchFamily="18" charset="0"/>
                <a:ea typeface="ＭＳ Ｐゴシック" panose="020B0600070205080204" pitchFamily="34" charset="-128"/>
              </a:rPr>
              <a:t>montgomery.texasbible@gmail.com</a:t>
            </a:r>
            <a:endParaRPr lang="en-US" altLang="en-US" sz="2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s-ES_tradnl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1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68611" name="Picture 4">
            <a:extLst>
              <a:ext uri="{FF2B5EF4-FFF2-40B4-BE49-F238E27FC236}">
                <a16:creationId xmlns:a16="http://schemas.microsoft.com/office/drawing/2014/main" id="{AFBB2F77-7570-5E4A-9FA8-8046DF5C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4197350"/>
            <a:ext cx="2921000" cy="26590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>
            <a:extLst>
              <a:ext uri="{FF2B5EF4-FFF2-40B4-BE49-F238E27FC236}">
                <a16:creationId xmlns:a16="http://schemas.microsoft.com/office/drawing/2014/main" id="{E6BADCED-B23F-9D47-A749-F7D82BE6B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_tradnl" altLang="en-US" sz="3200" dirty="0">
                <a:latin typeface="Georgia" panose="02040502050405020303" pitchFamily="18" charset="0"/>
              </a:rPr>
              <a:t>O P. O. 1501</a:t>
            </a:r>
            <a:endParaRPr lang="en-US" altLang="en-US" sz="32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Georgia" panose="02040502050405020303" pitchFamily="18" charset="0"/>
              </a:rPr>
              <a:t>	(713) 910-2819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AutoShape 24">
            <a:extLst>
              <a:ext uri="{FF2B5EF4-FFF2-40B4-BE49-F238E27FC236}">
                <a16:creationId xmlns:a16="http://schemas.microsoft.com/office/drawing/2014/main" id="{4655B530-C956-7E46-A7C3-8A51CFFA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698" name="Line 25">
            <a:extLst>
              <a:ext uri="{FF2B5EF4-FFF2-40B4-BE49-F238E27FC236}">
                <a16:creationId xmlns:a16="http://schemas.microsoft.com/office/drawing/2014/main" id="{13CAF539-4189-DB43-AE06-6B9252C670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57200"/>
            <a:ext cx="1143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Rectangle 26">
            <a:extLst>
              <a:ext uri="{FF2B5EF4-FFF2-40B4-BE49-F238E27FC236}">
                <a16:creationId xmlns:a16="http://schemas.microsoft.com/office/drawing/2014/main" id="{21F53704-C59B-2F4E-98D8-DA7C52E89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762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Valencia, Spain</a:t>
            </a: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AB0AD7CB-0274-B04E-957C-C27CC423A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1A36D41B-124A-2943-A8B8-91F014382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5DDFEAB6-FBD8-B14A-B341-4E73D4316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7A86083A-5B4E-5845-907F-EA18372BB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27621165-BAE1-8C43-8304-FA07C726D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2A3F6073-37B2-5E4D-B47E-E74B5897A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85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B27D65F3-965F-D84E-BE98-E4988ED5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D36D738B-AF8F-5241-BC28-7481CA72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96121BC6-7D06-1941-9C6D-0A64EF072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76A7947B-AE5D-D84E-ABA8-469211719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932F257E-6FA6-8344-B024-94FC33BC3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7933BE84-95F5-3542-9A6A-424A3593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29712" name="Picture 18">
            <a:extLst>
              <a:ext uri="{FF2B5EF4-FFF2-40B4-BE49-F238E27FC236}">
                <a16:creationId xmlns:a16="http://schemas.microsoft.com/office/drawing/2014/main" id="{E2E1996B-F016-B441-9D50-B7E71851F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0"/>
            <a:ext cx="90979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">
            <a:extLst>
              <a:ext uri="{FF2B5EF4-FFF2-40B4-BE49-F238E27FC236}">
                <a16:creationId xmlns:a16="http://schemas.microsoft.com/office/drawing/2014/main" id="{CCF9D18F-6F2F-D046-9BEB-074B37F7C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DD6FB67C-C26A-4241-B8C9-8B310C079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E7AB105F-89A2-4546-A64B-57BA9652D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580E5E95-383F-1540-8F07-FD9B5FF1A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609984DC-2D89-5545-A1E2-2A0116F5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A82A2B4E-9695-374F-A0AB-7CEA85138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2F20BABE-DC59-6545-AA3B-D2E74FB05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DDED6A16-159A-ED4C-AB87-0794408A4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F9B8ECD1-0AD5-1244-AF10-20F301E3F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A8912EA8-3FD4-5742-A442-185747246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870460AD-55EE-3B42-B901-AA011C6B1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CF7D1744-8749-7E44-9ACA-C012FE160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24F871C3-9C1B-D442-812E-A7E1FE59C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68A7C826-2F7D-0C46-B589-D0FBBD94C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B4F3538C-30CF-8743-BB28-E5FEC8AA5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CDC77968-F1D1-B243-B97C-0ED33F943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83FC9220-A7DF-F54D-9A0D-122CFBA63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849E153F-5EEB-0640-838C-14597427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F1BF3D1B-6974-CC43-A250-AF85F10C0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6D91D14E-4CF4-E147-B230-5D1292661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65EA8EA9-9A48-8E4B-9CAE-C417F4C95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C7AA54FE-E6CB-1447-AE67-F3988B2AE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C8FEED86-7148-1A40-8AFE-7DF7459F8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29736" name="Rectangle 23">
            <a:extLst>
              <a:ext uri="{FF2B5EF4-FFF2-40B4-BE49-F238E27FC236}">
                <a16:creationId xmlns:a16="http://schemas.microsoft.com/office/drawing/2014/main" id="{C266F4BE-9DD2-B24B-A94B-AA617A54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53000"/>
            <a:ext cx="9144000" cy="1828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Paises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con sitios de video 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conferencias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(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amarillo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):  18</a:t>
            </a:r>
            <a:b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en-US" altLang="en-US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Alumnos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visitan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de 116 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paises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Georgia" panose="02040502050405020303" pitchFamily="18" charset="0"/>
              </a:rPr>
              <a:t>en</a:t>
            </a:r>
            <a:r>
              <a:rPr lang="en-US" altLang="en-US" b="1" dirty="0">
                <a:solidFill>
                  <a:srgbClr val="002060"/>
                </a:solidFill>
                <a:latin typeface="Georgia" panose="02040502050405020303" pitchFamily="18" charset="0"/>
              </a:rPr>
              <a:t> total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710 alumnus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actuales</a:t>
            </a: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, y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más</a:t>
            </a: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 de 5000 total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desde</a:t>
            </a:r>
            <a:r>
              <a:rPr lang="en-US" altLang="en-US" dirty="0">
                <a:solidFill>
                  <a:srgbClr val="C00000"/>
                </a:solidFill>
                <a:latin typeface="Georgia" panose="02040502050405020303" pitchFamily="18" charset="0"/>
              </a:rPr>
              <a:t> el </a:t>
            </a:r>
            <a:r>
              <a:rPr lang="en-US" altLang="en-US" dirty="0" err="1">
                <a:solidFill>
                  <a:srgbClr val="C00000"/>
                </a:solidFill>
                <a:latin typeface="Georgia" panose="02040502050405020303" pitchFamily="18" charset="0"/>
              </a:rPr>
              <a:t>comienzo</a:t>
            </a:r>
            <a:endParaRPr lang="en-US" altLang="en-US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0AD641FA-EE1C-AA46-B307-051566D40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70FB0916-02FD-3C42-8F3D-D138AC921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315CFBBD-ABF7-6048-890D-F8D963C31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58EAD3AF-F4FD-4A40-8001-2076153E8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D7C1F465-806E-0A46-AE44-815A1EEA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362447E2-42A9-FA47-B61C-C935B5499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EC10F4BA-B7CE-CA46-B499-49857461C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9AF4F8BE-0AA3-B349-BBDC-4DFD756B4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7C2DA4EE-B158-E143-A5F2-A9D3829A9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588E5457-E622-ED47-93D4-87965FB0B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451ADA13-44FC-1B4E-AB82-D9244905C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BF9C72F7-8486-EC4E-9B9C-118B910E7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024BB800-AF23-9B42-8E67-723DB25D8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BCFD1E2D-98F9-574A-A239-8DDDD3B39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63C242F5-B62E-BB4E-8AD1-13CABF11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CB39527A-AAA6-654B-B407-B16E6209A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6875D444-75D0-6B41-BF98-2AFC4F65E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D0911EBC-31E1-B145-8C36-09BF67BE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3" name="AutoShape 11">
            <a:extLst>
              <a:ext uri="{FF2B5EF4-FFF2-40B4-BE49-F238E27FC236}">
                <a16:creationId xmlns:a16="http://schemas.microsoft.com/office/drawing/2014/main" id="{2BE92ADF-0C09-1547-BA1B-560C8FF14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14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DB2D77B3-CEFD-F94E-8E22-C5B04BB64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D2C1947C-C007-E141-978B-F15C3DD3E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FCADC2BB-63BF-C54B-97A9-4104B1869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5" name="AutoShape 40">
            <a:extLst>
              <a:ext uri="{FF2B5EF4-FFF2-40B4-BE49-F238E27FC236}">
                <a16:creationId xmlns:a16="http://schemas.microsoft.com/office/drawing/2014/main" id="{4E049996-58C2-BA4B-AEC2-9F3D00F94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295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C3D088BF-5397-894F-8765-227939EC5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21CDACBD-12CE-234C-9BAB-997D9A498C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¡3350+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de IBIT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el </a:t>
            </a:r>
            <a:r>
              <a:rPr lang="en-US" altLang="en-US" sz="3200" b="1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mundo</a:t>
            </a: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clases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intensivas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,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Interactivas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,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vivo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700+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en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línea</a:t>
            </a: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         2550+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alumnos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de las EBL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                     (discos </a:t>
            </a:r>
            <a:r>
              <a:rPr lang="en-US" altLang="en-US" sz="3200" dirty="0" err="1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duros</a:t>
            </a: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)</a:t>
            </a:r>
          </a:p>
        </p:txBody>
      </p:sp>
      <p:pic>
        <p:nvPicPr>
          <p:cNvPr id="74754" name="Picture 5">
            <a:extLst>
              <a:ext uri="{FF2B5EF4-FFF2-40B4-BE49-F238E27FC236}">
                <a16:creationId xmlns:a16="http://schemas.microsoft.com/office/drawing/2014/main" id="{7BB949DF-4313-AE4C-AFE6-2C0786292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2">
            <a:extLst>
              <a:ext uri="{FF2B5EF4-FFF2-40B4-BE49-F238E27FC236}">
                <a16:creationId xmlns:a16="http://schemas.microsoft.com/office/drawing/2014/main" id="{637319CA-CF5D-7C4C-A202-FDDD80EB0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651674CA-29EE-D246-BD8A-12537AF6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0">
            <a:extLst>
              <a:ext uri="{FF2B5EF4-FFF2-40B4-BE49-F238E27FC236}">
                <a16:creationId xmlns:a16="http://schemas.microsoft.com/office/drawing/2014/main" id="{59747295-A36A-E64F-8BE9-C05DDF976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76200"/>
            <a:ext cx="33528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altLang="en-US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Dirección</a:t>
            </a:r>
            <a:endParaRPr lang="en-US" altLang="en-US" b="1" cap="none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9BEB46A9-DAB6-2A43-84AE-AE4E3A93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096000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Director asistente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2000" b="1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328C53C-8A1F-D64B-B994-5CBB95CB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290988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93298DA7-26C0-0D4D-BDBE-6A71DAC3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6096000"/>
            <a:ext cx="4114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Pedro y Silvia del Pozo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Coordinadores, cursos en l</a:t>
            </a:r>
            <a:r>
              <a:rPr lang="es-ES_tradnl" altLang="en-US" sz="2000">
                <a:latin typeface="Georgia" panose="02040502050405020303" pitchFamily="18" charset="0"/>
              </a:rPr>
              <a:t>ínea</a:t>
            </a:r>
            <a:endParaRPr lang="en-US" altLang="en-US" sz="2000">
              <a:latin typeface="Georgia" panose="02040502050405020303" pitchFamily="18" charset="0"/>
            </a:endParaRPr>
          </a:p>
        </p:txBody>
      </p:sp>
      <p:pic>
        <p:nvPicPr>
          <p:cNvPr id="30725" name="Picture 2" descr="Iconic display">
            <a:extLst>
              <a:ext uri="{FF2B5EF4-FFF2-40B4-BE49-F238E27FC236}">
                <a16:creationId xmlns:a16="http://schemas.microsoft.com/office/drawing/2014/main" id="{43900DC4-25AD-B045-A419-FBFD186F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A8C90D7-4293-934B-B5E8-B0519CC69E13}"/>
              </a:ext>
            </a:extLst>
          </p:cNvPr>
          <p:cNvSpPr txBox="1">
            <a:spLocks noChangeArrowheads="1"/>
          </p:cNvSpPr>
          <p:nvPr/>
        </p:nvSpPr>
        <p:spPr>
          <a:xfrm>
            <a:off x="5943600" y="2514600"/>
            <a:ext cx="3124200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Supervisor de </a:t>
            </a:r>
            <a:r>
              <a:rPr lang="en-US" sz="2000" dirty="0" err="1">
                <a:latin typeface="Georgia"/>
                <a:ea typeface="+mn-ea"/>
                <a:cs typeface="Georgia"/>
              </a:rPr>
              <a:t>obras</a:t>
            </a:r>
            <a:endParaRPr lang="en-US" sz="2000" dirty="0">
              <a:latin typeface="Georgia"/>
              <a:ea typeface="+mn-ea"/>
              <a:cs typeface="Georgia"/>
            </a:endParaRPr>
          </a:p>
        </p:txBody>
      </p:sp>
      <p:pic>
        <p:nvPicPr>
          <p:cNvPr id="30727" name="Picture 10">
            <a:extLst>
              <a:ext uri="{FF2B5EF4-FFF2-40B4-BE49-F238E27FC236}">
                <a16:creationId xmlns:a16="http://schemas.microsoft.com/office/drawing/2014/main" id="{283C2833-E957-624F-8884-E2FE9F96E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066800"/>
            <a:ext cx="1828800" cy="2686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D2B6427D-A04D-4949-86B0-E7E0B50B9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Especialista, tecnología</a:t>
            </a: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CD264CBC-9FE1-EF45-A5B1-90FEB801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222885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Esteban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">
            <a:extLst>
              <a:ext uri="{FF2B5EF4-FFF2-40B4-BE49-F238E27FC236}">
                <a16:creationId xmlns:a16="http://schemas.microsoft.com/office/drawing/2014/main" id="{B046F7AF-B293-F245-AF1D-BCE69E48F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2027238" cy="228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1520DBDB-C236-8A4F-88AD-B65D938A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0"/>
            <a:ext cx="26384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>
            <a:extLst>
              <a:ext uri="{FF2B5EF4-FFF2-40B4-BE49-F238E27FC236}">
                <a16:creationId xmlns:a16="http://schemas.microsoft.com/office/drawing/2014/main" id="{84CA3BE3-7724-F04D-80C5-2F8B94356A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73750" y="2074863"/>
            <a:ext cx="3340100" cy="2197100"/>
          </a:xfrm>
        </p:spPr>
        <p:txBody>
          <a:bodyPr rtlCol="0">
            <a:normAutofit fontScale="40000" lnSpcReduction="20000"/>
          </a:bodyPr>
          <a:lstStyle/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6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4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altLang="en-US" sz="4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		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en-US" altLang="en-US" sz="36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	     25 teachers, 7 countries</a:t>
            </a:r>
          </a:p>
        </p:txBody>
      </p:sp>
      <p:pic>
        <p:nvPicPr>
          <p:cNvPr id="31746" name="Picture 6" descr="irk%20McAfee">
            <a:extLst>
              <a:ext uri="{FF2B5EF4-FFF2-40B4-BE49-F238E27FC236}">
                <a16:creationId xmlns:a16="http://schemas.microsoft.com/office/drawing/2014/main" id="{2E01632D-F29A-6A4A-9282-CA5D82EA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Jorge%20Pineda%202_1">
            <a:extLst>
              <a:ext uri="{FF2B5EF4-FFF2-40B4-BE49-F238E27FC236}">
                <a16:creationId xmlns:a16="http://schemas.microsoft.com/office/drawing/2014/main" id="{A3B30637-BB6C-4C46-BD9F-E101FAF6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401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0"/>
            <a:ext cx="125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>
            <a:extLst>
              <a:ext uri="{FF2B5EF4-FFF2-40B4-BE49-F238E27FC236}">
                <a16:creationId xmlns:a16="http://schemas.microsoft.com/office/drawing/2014/main" id="{52C19B4C-6BFF-844E-9E35-611D8EE5F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0"/>
            <a:ext cx="1601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9">
            <a:extLst>
              <a:ext uri="{FF2B5EF4-FFF2-40B4-BE49-F238E27FC236}">
                <a16:creationId xmlns:a16="http://schemas.microsoft.com/office/drawing/2014/main" id="{1CB31F74-838E-974E-BDA0-9587DB023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3017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3160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>
            <a:extLst>
              <a:ext uri="{FF2B5EF4-FFF2-40B4-BE49-F238E27FC236}">
                <a16:creationId xmlns:a16="http://schemas.microsoft.com/office/drawing/2014/main" id="{D7C4302F-71CD-704A-B302-F8805F4E9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2414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Rudy Wray">
            <a:extLst>
              <a:ext uri="{FF2B5EF4-FFF2-40B4-BE49-F238E27FC236}">
                <a16:creationId xmlns:a16="http://schemas.microsoft.com/office/drawing/2014/main" id="{6999EF19-DD76-214B-8C8C-08A8E60A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295400"/>
            <a:ext cx="1008062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861050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2DB166B5-5D7A-D94E-80DB-2F335CA12C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8" descr="Edgar Yungan">
            <a:extLst>
              <a:ext uri="{FF2B5EF4-FFF2-40B4-BE49-F238E27FC236}">
                <a16:creationId xmlns:a16="http://schemas.microsoft.com/office/drawing/2014/main" id="{ADF6125B-DB88-014F-8FE7-87A58688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275" y="5661025"/>
            <a:ext cx="11017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6">
            <a:extLst>
              <a:ext uri="{FF2B5EF4-FFF2-40B4-BE49-F238E27FC236}">
                <a16:creationId xmlns:a16="http://schemas.microsoft.com/office/drawing/2014/main" id="{BC49B260-1597-1C4A-9701-717D993FD0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784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Oswaldo%20Albarracin">
            <a:extLst>
              <a:ext uri="{FF2B5EF4-FFF2-40B4-BE49-F238E27FC236}">
                <a16:creationId xmlns:a16="http://schemas.microsoft.com/office/drawing/2014/main" id="{CBB82B12-D145-A34B-98F7-CA6BAA23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19775"/>
            <a:ext cx="1066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28" descr="Image of Naval Ensign">
            <a:extLst>
              <a:ext uri="{FF2B5EF4-FFF2-40B4-BE49-F238E27FC236}">
                <a16:creationId xmlns:a16="http://schemas.microsoft.com/office/drawing/2014/main" id="{A7BF860A-727D-EE43-97F0-1349AD45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4107"/>
            <a:ext cx="1095375" cy="73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30" descr="Image of National Flag ">
            <a:extLst>
              <a:ext uri="{FF2B5EF4-FFF2-40B4-BE49-F238E27FC236}">
                <a16:creationId xmlns:a16="http://schemas.microsoft.com/office/drawing/2014/main" id="{A5B3EC57-2F2D-E44F-946D-A2BC0080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1025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32" descr="Image of State Flag">
            <a:extLst>
              <a:ext uri="{FF2B5EF4-FFF2-40B4-BE49-F238E27FC236}">
                <a16:creationId xmlns:a16="http://schemas.microsoft.com/office/drawing/2014/main" id="{D01AE219-EDD7-904A-804E-50DEB2ED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89275"/>
            <a:ext cx="1136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4" descr="Image of National Flag">
            <a:extLst>
              <a:ext uri="{FF2B5EF4-FFF2-40B4-BE49-F238E27FC236}">
                <a16:creationId xmlns:a16="http://schemas.microsoft.com/office/drawing/2014/main" id="{EFE444CE-E1D2-2C4B-8CDF-AC4918D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1095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 descr="Image of National Flag">
            <a:extLst>
              <a:ext uri="{FF2B5EF4-FFF2-40B4-BE49-F238E27FC236}">
                <a16:creationId xmlns:a16="http://schemas.microsoft.com/office/drawing/2014/main" id="{6526261E-70C7-B746-A2D6-86C57A18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2158031"/>
            <a:ext cx="1190625" cy="7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29" descr="Face Picture">
            <a:extLst>
              <a:ext uri="{FF2B5EF4-FFF2-40B4-BE49-F238E27FC236}">
                <a16:creationId xmlns:a16="http://schemas.microsoft.com/office/drawing/2014/main" id="{4EE47C59-CC0A-774C-95B1-CDB40CFB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857875"/>
            <a:ext cx="1143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Picture 31">
            <a:extLst>
              <a:ext uri="{FF2B5EF4-FFF2-40B4-BE49-F238E27FC236}">
                <a16:creationId xmlns:a16="http://schemas.microsoft.com/office/drawing/2014/main" id="{148AB5E9-DB4E-E14B-A43C-8C1CA13F0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954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33">
            <a:extLst>
              <a:ext uri="{FF2B5EF4-FFF2-40B4-BE49-F238E27FC236}">
                <a16:creationId xmlns:a16="http://schemas.microsoft.com/office/drawing/2014/main" id="{E3160596-3624-9340-A85D-BA21E2B0D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2954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5">
            <a:extLst>
              <a:ext uri="{FF2B5EF4-FFF2-40B4-BE49-F238E27FC236}">
                <a16:creationId xmlns:a16="http://schemas.microsoft.com/office/drawing/2014/main" id="{14FCF4A8-8D0F-4440-930F-A0BE2EC8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867400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">
            <a:extLst>
              <a:ext uri="{FF2B5EF4-FFF2-40B4-BE49-F238E27FC236}">
                <a16:creationId xmlns:a16="http://schemas.microsoft.com/office/drawing/2014/main" id="{483E5327-07C8-8D41-9673-5A21CFCC13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15970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1">
            <a:extLst>
              <a:ext uri="{FF2B5EF4-FFF2-40B4-BE49-F238E27FC236}">
                <a16:creationId xmlns:a16="http://schemas.microsoft.com/office/drawing/2014/main" id="{C4CE7F64-B857-284E-B6CE-55259A69D1C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4267200"/>
            <a:ext cx="125095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2" name="Picture 2">
            <a:extLst>
              <a:ext uri="{FF2B5EF4-FFF2-40B4-BE49-F238E27FC236}">
                <a16:creationId xmlns:a16="http://schemas.microsoft.com/office/drawing/2014/main" id="{6E2338DD-E64D-3B46-98CF-9E11DCB7A8B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59088"/>
            <a:ext cx="13668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863850"/>
            <a:ext cx="13081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377950"/>
            <a:ext cx="11271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31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940050"/>
            <a:ext cx="1254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76800"/>
            <a:ext cx="21889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26 maestros,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8 </a:t>
            </a:r>
            <a:r>
              <a:rPr lang="en-US" altLang="en-US" sz="2800" b="1" dirty="0" err="1">
                <a:solidFill>
                  <a:srgbClr val="FFFF00"/>
                </a:solidFill>
              </a:rPr>
              <a:t>países</a:t>
            </a:r>
            <a:r>
              <a:rPr lang="en-US" altLang="en-US" sz="2800" b="1" dirty="0">
                <a:solidFill>
                  <a:srgbClr val="FFFF00"/>
                </a:solidFill>
              </a:rPr>
              <a:t>!</a:t>
            </a:r>
          </a:p>
        </p:txBody>
      </p:sp>
      <p:pic>
        <p:nvPicPr>
          <p:cNvPr id="31777" name="Picture 36">
            <a:extLst>
              <a:ext uri="{FF2B5EF4-FFF2-40B4-BE49-F238E27FC236}">
                <a16:creationId xmlns:a16="http://schemas.microsoft.com/office/drawing/2014/main" id="{F125E05A-928D-5545-8929-81279424D3A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4" y="4043362"/>
            <a:ext cx="1252996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37">
            <a:extLst>
              <a:ext uri="{FF2B5EF4-FFF2-40B4-BE49-F238E27FC236}">
                <a16:creationId xmlns:a16="http://schemas.microsoft.com/office/drawing/2014/main" id="{1CDEA608-A719-9846-8DB2-0B47755725E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4" y="1308100"/>
            <a:ext cx="1194826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7">
            <a:extLst>
              <a:ext uri="{FF2B5EF4-FFF2-40B4-BE49-F238E27FC236}">
                <a16:creationId xmlns:a16="http://schemas.microsoft.com/office/drawing/2014/main" id="{892A474D-C4F9-704D-8791-0D417147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191000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62F96FAE-096E-2A4A-B060-A50EF67C49E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4333875"/>
            <a:ext cx="1752600" cy="1314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45B7B-3FDD-8144-9508-F0908477BD7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915747" y="4016375"/>
            <a:ext cx="1178718" cy="78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32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9825F47B-2C54-F244-AEA2-3F19DF810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152400"/>
            <a:ext cx="54578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2020—</a:t>
            </a:r>
            <a:r>
              <a:rPr lang="en-US" altLang="en-US" b="1" dirty="0" err="1">
                <a:latin typeface="Georgia" panose="02040502050405020303" pitchFamily="18" charset="0"/>
              </a:rPr>
              <a:t>Décimoquinta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</a:t>
            </a:r>
          </a:p>
        </p:txBody>
      </p:sp>
      <p:sp>
        <p:nvSpPr>
          <p:cNvPr id="32770" name="Rectangle 1">
            <a:extLst>
              <a:ext uri="{FF2B5EF4-FFF2-40B4-BE49-F238E27FC236}">
                <a16:creationId xmlns:a16="http://schemas.microsoft.com/office/drawing/2014/main" id="{68FBCFA4-D5AC-F24E-B3A2-839874D32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306848"/>
            <a:ext cx="39814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 dirty="0">
                <a:latin typeface="Georgia" panose="02040502050405020303" pitchFamily="18" charset="0"/>
              </a:rPr>
              <a:t>Total de graduados: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 dirty="0">
                <a:latin typeface="Georgia" panose="02040502050405020303" pitchFamily="18" charset="0"/>
              </a:rPr>
              <a:t> ¡124!</a:t>
            </a:r>
            <a:endParaRPr lang="en-US" altLang="en-US" sz="2800" b="1" dirty="0">
              <a:latin typeface="Georgia" panose="0204050205040502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F5193-C9EF-3D45-8566-BE9A4A07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8" y="762000"/>
            <a:ext cx="7585841" cy="426703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3608</TotalTime>
  <Words>1747</Words>
  <Application>Microsoft Macintosh PowerPoint</Application>
  <PresentationFormat>On-screen Show (4:3)</PresentationFormat>
  <Paragraphs>286</Paragraphs>
  <Slides>45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Book Antiqua</vt:lpstr>
      <vt:lpstr>Cambria</vt:lpstr>
      <vt:lpstr>Georgia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CUERPO DIRECTIVO  2020</vt:lpstr>
      <vt:lpstr>PowerPoint Presentation</vt:lpstr>
      <vt:lpstr>PowerPoint Presentation</vt:lpstr>
      <vt:lpstr>PowerPoint Presentation</vt:lpstr>
      <vt:lpstr>Dirección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SE NECESITA PARA ZOOM?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CURSOS DE VIDEO EN LINEA</vt:lpstr>
      <vt:lpstr>Beneficios</vt:lpstr>
      <vt:lpstr>Discos duros para escuelas remotas</vt:lpstr>
      <vt:lpstr>PowerPoint Presentation</vt:lpstr>
      <vt:lpstr>PowerPoint Presentation</vt:lpstr>
      <vt:lpstr>Desde abril 2015 en YouTube… </vt:lpstr>
      <vt:lpstr>PowerPoint Presentation</vt:lpstr>
      <vt:lpstr>PowerPoint Presentation</vt:lpstr>
      <vt:lpstr>PowerPoint Presentation</vt:lpstr>
      <vt:lpstr>HISTORIAS MARAVILLOSAS DE CÓMO OBRA DIOS</vt:lpstr>
      <vt:lpstr>PowerPoint Presentation</vt:lpstr>
      <vt:lpstr>PowerPoint Presentation</vt:lpstr>
      <vt:lpstr>PowerPoint Presentation</vt:lpstr>
      <vt:lpstr>IBIT:  Recursos e Información</vt:lpstr>
      <vt:lpstr>INSTITUTO BÍBLICO INTERNACIONAL DE TEXAS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50</cp:revision>
  <dcterms:created xsi:type="dcterms:W3CDTF">2016-08-02T21:11:31Z</dcterms:created>
  <dcterms:modified xsi:type="dcterms:W3CDTF">2020-10-05T22:45:12Z</dcterms:modified>
</cp:coreProperties>
</file>