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49"/>
  </p:notesMasterIdLst>
  <p:handoutMasterIdLst>
    <p:handoutMasterId r:id="rId50"/>
  </p:handoutMasterIdLst>
  <p:sldIdLst>
    <p:sldId id="367" r:id="rId2"/>
    <p:sldId id="671" r:id="rId3"/>
    <p:sldId id="802" r:id="rId4"/>
    <p:sldId id="703" r:id="rId5"/>
    <p:sldId id="693" r:id="rId6"/>
    <p:sldId id="765" r:id="rId7"/>
    <p:sldId id="672" r:id="rId8"/>
    <p:sldId id="673" r:id="rId9"/>
    <p:sldId id="762" r:id="rId10"/>
    <p:sldId id="803" r:id="rId11"/>
    <p:sldId id="764" r:id="rId12"/>
    <p:sldId id="701" r:id="rId13"/>
    <p:sldId id="702" r:id="rId14"/>
    <p:sldId id="805" r:id="rId15"/>
    <p:sldId id="605" r:id="rId16"/>
    <p:sldId id="653" r:id="rId17"/>
    <p:sldId id="714" r:id="rId18"/>
    <p:sldId id="652" r:id="rId19"/>
    <p:sldId id="804" r:id="rId20"/>
    <p:sldId id="606" r:id="rId21"/>
    <p:sldId id="676" r:id="rId22"/>
    <p:sldId id="717" r:id="rId23"/>
    <p:sldId id="718" r:id="rId24"/>
    <p:sldId id="677" r:id="rId25"/>
    <p:sldId id="716" r:id="rId26"/>
    <p:sldId id="690" r:id="rId27"/>
    <p:sldId id="680" r:id="rId28"/>
    <p:sldId id="681" r:id="rId29"/>
    <p:sldId id="682" r:id="rId30"/>
    <p:sldId id="685" r:id="rId31"/>
    <p:sldId id="607" r:id="rId32"/>
    <p:sldId id="705" r:id="rId33"/>
    <p:sldId id="692" r:id="rId34"/>
    <p:sldId id="669" r:id="rId35"/>
    <p:sldId id="715" r:id="rId36"/>
    <p:sldId id="711" r:id="rId37"/>
    <p:sldId id="713" r:id="rId38"/>
    <p:sldId id="708" r:id="rId39"/>
    <p:sldId id="719" r:id="rId40"/>
    <p:sldId id="766" r:id="rId41"/>
    <p:sldId id="768" r:id="rId42"/>
    <p:sldId id="712" r:id="rId43"/>
    <p:sldId id="390" r:id="rId44"/>
    <p:sldId id="499" r:id="rId45"/>
    <p:sldId id="767" r:id="rId46"/>
    <p:sldId id="658" r:id="rId47"/>
    <p:sldId id="661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45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9"/>
    <p:restoredTop sz="94558"/>
  </p:normalViewPr>
  <p:slideViewPr>
    <p:cSldViewPr>
      <p:cViewPr varScale="1">
        <p:scale>
          <a:sx n="121" d="100"/>
          <a:sy n="121" d="100"/>
        </p:scale>
        <p:origin x="14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IBITcursos" TargetMode="Externa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jpeg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7.jpe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hyperlink" Target="http://ibitibi.org/wp-content/uploads/2017/10/Bernie-3.jpg" TargetMode="External"/><Relationship Id="rId35" Type="http://schemas.openxmlformats.org/officeDocument/2006/relationships/image" Target="../media/image56.tiff"/><Relationship Id="rId8" Type="http://schemas.openxmlformats.org/officeDocument/2006/relationships/image" Target="../media/image30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Georgia" panose="02040502050405020303" pitchFamily="18" charset="0"/>
              </a:rPr>
              <a:t>In August, after a process lasting almost two years, TIBI received word from the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en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el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6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6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This certification is extended in collaboration with </a:t>
            </a:r>
            <a:r>
              <a:rPr lang="en-US" sz="2600">
                <a:latin typeface="Georgia" panose="02040502050405020303" pitchFamily="18" charset="0"/>
              </a:rPr>
              <a:t>the Association </a:t>
            </a:r>
            <a:r>
              <a:rPr lang="en-US" sz="2600" dirty="0">
                <a:latin typeface="Georgia" panose="02040502050405020303" pitchFamily="18" charset="0"/>
              </a:rPr>
              <a:t>of Theological School, the main accrediting agency of seminaries in the US.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4930+ baptisms and 64 church plants 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June 16, 2021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192 current full-time students or graduates working in 121 congregations in 79 cities in 18 countries 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6584717-4009-9843-9751-0FE6398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12th TIBI international scholarship full-time class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August, 2021-2023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440" y="3185009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Rosse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Aristizabal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Caracas, 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31" y="6019800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Jesús Castellano and wife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Arelis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020" y="3430588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Jesus Rojas, wife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Roiza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851C6037-2D55-AC4D-82BD-D13B70F9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697" y="3340352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Luis Chavez and wife Lorena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Ecuador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14CDB80-4395-E44C-9CD3-192BAFBB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629" y="6259023"/>
            <a:ext cx="292374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Victor Gonzalez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Perú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D3E06C2D-60B4-4E44-B988-29DAD2CDCA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215965"/>
            <a:ext cx="128016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E48B6A5E-3A30-DF49-9FC6-300AD7FA8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78" y="1027371"/>
            <a:ext cx="2091097" cy="2316935"/>
          </a:xfrm>
          <a:prstGeom prst="rect">
            <a:avLst/>
          </a:prstGeom>
        </p:spPr>
      </p:pic>
      <p:pic>
        <p:nvPicPr>
          <p:cNvPr id="8" name="Picture 7" descr="A person and person sitting on a bench with a dog&#10;&#10;Description automatically generated">
            <a:extLst>
              <a:ext uri="{FF2B5EF4-FFF2-40B4-BE49-F238E27FC236}">
                <a16:creationId xmlns:a16="http://schemas.microsoft.com/office/drawing/2014/main" id="{0D2E3715-7D2E-4E40-8E3A-FCC2DDBE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97" y="1027371"/>
            <a:ext cx="2514600" cy="2235200"/>
          </a:xfrm>
          <a:prstGeom prst="rect">
            <a:avLst/>
          </a:prstGeom>
        </p:spPr>
      </p:pic>
      <p:pic>
        <p:nvPicPr>
          <p:cNvPr id="18" name="Imagen 5">
            <a:extLst>
              <a:ext uri="{FF2B5EF4-FFF2-40B4-BE49-F238E27FC236}">
                <a16:creationId xmlns:a16="http://schemas.microsoft.com/office/drawing/2014/main" id="{3D64DD1F-7164-9349-AC71-EB1EBAFD20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1" y="4038600"/>
            <a:ext cx="2390662" cy="19489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2" name="Imagen 33">
            <a:extLst>
              <a:ext uri="{FF2B5EF4-FFF2-40B4-BE49-F238E27FC236}">
                <a16:creationId xmlns:a16="http://schemas.microsoft.com/office/drawing/2014/main" id="{761C1191-A270-484B-8DB3-5D0C297C680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6653889" y="3986715"/>
            <a:ext cx="161861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0E08CD34-2D0F-C848-B924-E806C1E7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479" y="6295094"/>
            <a:ext cx="212852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Eliezer Perez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Nicaragua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25" name="Imagen 33">
            <a:extLst>
              <a:ext uri="{FF2B5EF4-FFF2-40B4-BE49-F238E27FC236}">
                <a16:creationId xmlns:a16="http://schemas.microsoft.com/office/drawing/2014/main" id="{64FD4E98-F721-BB46-BC96-72733F67783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3278" y="4099308"/>
            <a:ext cx="213169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6B4F47D5-F304-3344-9F3E-B9740125F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123029"/>
            <a:ext cx="277488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Oscar Pereira Tovar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00" y="2546599"/>
            <a:ext cx="2377826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Gregory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Bracho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270" y="2546598"/>
            <a:ext cx="1714500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Nancy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Suatance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Ecuador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200" y="2882289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Cecilia Rios Tavares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Peru</a:t>
            </a:r>
          </a:p>
        </p:txBody>
      </p:sp>
      <p:pic>
        <p:nvPicPr>
          <p:cNvPr id="16" name="Imagen 33">
            <a:extLst>
              <a:ext uri="{FF2B5EF4-FFF2-40B4-BE49-F238E27FC236}">
                <a16:creationId xmlns:a16="http://schemas.microsoft.com/office/drawing/2014/main" id="{5CFCCD8F-07D3-8147-AAD1-5C78A67554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3030" y="4100764"/>
            <a:ext cx="149098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77B3EC4B-5F1F-B149-B511-0124F2886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888" y="6167940"/>
            <a:ext cx="292374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Jesús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Blandin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Prieto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19" name="Imagen 33">
            <a:extLst>
              <a:ext uri="{FF2B5EF4-FFF2-40B4-BE49-F238E27FC236}">
                <a16:creationId xmlns:a16="http://schemas.microsoft.com/office/drawing/2014/main" id="{39A06D68-385A-E241-8352-3476E81AB41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29" y="4114800"/>
            <a:ext cx="184912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980723B0-B071-084C-9C47-79675B7EA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05" y="6242641"/>
            <a:ext cx="212852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Melvin Muñoz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21" name="Imagen 33">
            <a:extLst>
              <a:ext uri="{FF2B5EF4-FFF2-40B4-BE49-F238E27FC236}">
                <a16:creationId xmlns:a16="http://schemas.microsoft.com/office/drawing/2014/main" id="{82BCCAD6-682F-A840-8E67-FE5D6938F3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" y="328832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33">
            <a:extLst>
              <a:ext uri="{FF2B5EF4-FFF2-40B4-BE49-F238E27FC236}">
                <a16:creationId xmlns:a16="http://schemas.microsoft.com/office/drawing/2014/main" id="{A064C701-5A00-D747-8108-F59137D3F7B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328831"/>
            <a:ext cx="2209800" cy="221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n 33">
            <a:extLst>
              <a:ext uri="{FF2B5EF4-FFF2-40B4-BE49-F238E27FC236}">
                <a16:creationId xmlns:a16="http://schemas.microsoft.com/office/drawing/2014/main" id="{9E0DBBC9-68B9-C646-917E-007D6711CD4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6477000" y="331459"/>
            <a:ext cx="1714500" cy="247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n 33">
            <a:extLst>
              <a:ext uri="{FF2B5EF4-FFF2-40B4-BE49-F238E27FC236}">
                <a16:creationId xmlns:a16="http://schemas.microsoft.com/office/drawing/2014/main" id="{AB04D124-5A4B-0648-B2A1-C230CF49BD6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846200" y="4114800"/>
            <a:ext cx="2719886" cy="205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05" y="2716471"/>
            <a:ext cx="2377826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Yheison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Parada, Grecia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44" y="3326325"/>
            <a:ext cx="2142495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Alexander José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Duin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3" name="Picture 2" descr="A person wearing a green shirt&#10;&#10;Description automatically generated with medium confidence">
            <a:extLst>
              <a:ext uri="{FF2B5EF4-FFF2-40B4-BE49-F238E27FC236}">
                <a16:creationId xmlns:a16="http://schemas.microsoft.com/office/drawing/2014/main" id="{2BDDC4CF-04B4-C140-9AB0-B3DB34594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7043"/>
            <a:ext cx="3035300" cy="32258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D83D71D-C5CF-B741-B394-A47EC9EC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505" y="3378708"/>
            <a:ext cx="3285495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Alexander Ramón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Duin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wife Mirtha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5" name="Picture 4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67023F4E-D636-3B46-9FD7-D7FE3E88C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4923"/>
            <a:ext cx="3035299" cy="31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02960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396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86" y="538270"/>
            <a:ext cx="43053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5400" i="1" dirty="0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7B44A1-8216-7D4E-9AB8-EC3668D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89B1F1-E757-D244-B3E0-A7B00763B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18" y="4038600"/>
            <a:ext cx="4775982" cy="2133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3 people, people standing and indoor">
            <a:extLst>
              <a:ext uri="{FF2B5EF4-FFF2-40B4-BE49-F238E27FC236}">
                <a16:creationId xmlns:a16="http://schemas.microsoft.com/office/drawing/2014/main" id="{B75E2E26-1787-1C4D-B8B3-984DC3C7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>
                <a:latin typeface="Georgia" panose="02040502050405020303" pitchFamily="18" charset="0"/>
              </a:rPr>
              <a:t>Cd. Altamirano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>
                <a:latin typeface="Georgia" panose="02040502050405020303" pitchFamily="18" charset="0"/>
              </a:rPr>
              <a:t>New congregation that opened in June 2021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 dirty="0" err="1">
                <a:latin typeface="Georgia" panose="02040502050405020303" pitchFamily="18" charset="0"/>
              </a:rPr>
              <a:t>Jertzain</a:t>
            </a:r>
            <a:r>
              <a:rPr lang="en-US" altLang="en-US" sz="3200" i="1" dirty="0">
                <a:latin typeface="Georgia" panose="02040502050405020303" pitchFamily="18" charset="0"/>
              </a:rPr>
              <a:t> Gomez, 2011 graduate</a:t>
            </a:r>
          </a:p>
        </p:txBody>
      </p:sp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07368E11-88F9-4240-90D1-03E0ED4D0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872544C3-7F73-9A44-9156-6EE1EB28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E28541CF-27BB-8241-BD13-210C217E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"/>
            <a:ext cx="518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Up to 49 sites onscreen!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Public/private chat</a:t>
            </a: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B7BB404F-518E-0049-BE38-3D20DE0B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5234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AA1DB2B5-1376-4D49-A682-7A2002B7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304800"/>
            <a:ext cx="901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</a:rPr>
              <a:t>Interactive screen sharing of all kinds</a:t>
            </a: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49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12,300 sites concurrently (300 sites in each of 41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offer simultaneous translations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 (the higher the better!)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Video library in the cloud</a:t>
            </a:r>
          </a:p>
        </p:txBody>
      </p:sp>
      <p:pic>
        <p:nvPicPr>
          <p:cNvPr id="3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25DB695-72D1-1B4F-BF88-8A4C519CF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87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courses offered in 2020-21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Various 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041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77378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2021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now—40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>
                <a:latin typeface="Book Antiqua" panose="02040602050305030304" pitchFamily="18" charset="0"/>
              </a:rPr>
              <a:t>Revelation		</a:t>
            </a:r>
            <a:r>
              <a:rPr lang="es-MX" altLang="en-US" sz="1800" dirty="0">
                <a:latin typeface="Book Antiqua" panose="02040602050305030304" pitchFamily="18" charset="0"/>
              </a:rPr>
              <a:t>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planting, Cuba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40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1000+ students in 76 countries—including 20 of the 21 Spanish speaking countries as well as other nations like Brazil, France, Germany, and Canada!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Currently 28 such drives have been sent to 12 different countries.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 Cuba, for example,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15,700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1,161,000+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8.1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11,800+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-76200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(ibitibi.org)</a:t>
            </a:r>
          </a:p>
        </p:txBody>
      </p:sp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B7022F6C-FB80-5646-AF2E-04DD27D1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49"/>
            <a:ext cx="9144000" cy="573087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DB68B1F8-4925-CC4E-830A-23B95FE0EA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		Master of Practical Theology		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conjunction with other schools such as the Quito School of Biblical Studies, in the fall of 2018 we began to offer this new 36-hour masters degree, to better prepare ministers for working in the local congregations. 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 total of 49 students comprise the first four cohorts in the program, with the first cohort scheduled to graduate in 2021.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If you would like more information, go to the website at 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www.redinbi.org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355D3E85-48AC-614F-8523-4692F517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875"/>
            <a:ext cx="1643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D1F4791A-B98C-2848-945C-5303184C0A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New opportunity in the Mediterranean Rim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Thousands of Muslim converts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has begun to help train them in basic Christianity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People like Farshad Shirazi are key, as well as a new course we tailored to them, in Farsi.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b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</a:b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Austrian students,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Steve Austin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326A3F3B-CE0D-E443-9A3A-3C3AC22F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14675"/>
            <a:ext cx="48006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the prisons in Cuauhtémoc, Mexico with Othoniel Gutierrez.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gang neighborhoods, in national crisis, through Isaac Torres in Venezuela.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Cuba through Tony and Liudmila Fernandez.</a:t>
            </a: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Who know what else God has in store?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Austin@ibitibi.org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76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(811 current students, and more than 5000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3800+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2700+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le 10">
            <a:extLst>
              <a:ext uri="{FF2B5EF4-FFF2-40B4-BE49-F238E27FC236}">
                <a16:creationId xmlns:a16="http://schemas.microsoft.com/office/drawing/2014/main" id="{76A626BB-5536-AF49-80E1-5F91B62D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0"/>
            <a:ext cx="33528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PERSONNEL</a:t>
            </a: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1DC9197E-5F12-124F-88C7-E2CDC9A24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609600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CDEA280-4539-A349-80B6-C105375E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4E763787-C4BF-DC45-88F6-2EF111F4C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0960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Pedro and Silvia del Pozo, online program coordinators</a:t>
            </a: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C047AED7-D2AD-F24B-9C97-9B083AA0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24765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24DC0DD-6C90-9D49-90AF-D50638A6FAF2}"/>
              </a:ext>
            </a:extLst>
          </p:cNvPr>
          <p:cNvSpPr txBox="1">
            <a:spLocks noChangeArrowheads="1"/>
          </p:cNvSpPr>
          <p:nvPr/>
        </p:nvSpPr>
        <p:spPr>
          <a:xfrm>
            <a:off x="5943600" y="2514600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Field work supervisor</a:t>
            </a:r>
          </a:p>
        </p:txBody>
      </p:sp>
      <p:pic>
        <p:nvPicPr>
          <p:cNvPr id="30727" name="Picture 1">
            <a:extLst>
              <a:ext uri="{FF2B5EF4-FFF2-40B4-BE49-F238E27FC236}">
                <a16:creationId xmlns:a16="http://schemas.microsoft.com/office/drawing/2014/main" id="{6050DF05-BFBD-0245-8A55-6FB2D9C93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18288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E5499A9C-50A5-7F41-95A2-E061637E9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243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9492FE1A-31BB-BB4B-BFFF-E011922E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62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Stephen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2">
            <a:extLst>
              <a:ext uri="{FF2B5EF4-FFF2-40B4-BE49-F238E27FC236}">
                <a16:creationId xmlns:a16="http://schemas.microsoft.com/office/drawing/2014/main" id="{BC80B79F-B933-D94A-8A7C-93FBAC40A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813175"/>
            <a:ext cx="2028825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7049114F-5EF3-E641-AA6E-5AEC559F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2638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84CA3BE3-7724-F04D-80C5-2F8B94356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750" y="2074863"/>
            <a:ext cx="3340100" cy="2197100"/>
          </a:xfrm>
        </p:spPr>
        <p:txBody>
          <a:bodyPr rtlCol="0">
            <a:normAutofit fontScale="40000" lnSpcReduction="20000"/>
          </a:bodyPr>
          <a:lstStyle/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	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     25 teachers, 7 countries</a:t>
            </a:r>
          </a:p>
        </p:txBody>
      </p:sp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0"/>
            <a:ext cx="1601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>
            <a:extLst>
              <a:ext uri="{FF2B5EF4-FFF2-40B4-BE49-F238E27FC236}">
                <a16:creationId xmlns:a16="http://schemas.microsoft.com/office/drawing/2014/main" id="{1CB31F74-838E-974E-BDA0-9587DB02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>
            <a:extLst>
              <a:ext uri="{FF2B5EF4-FFF2-40B4-BE49-F238E27FC236}">
                <a16:creationId xmlns:a16="http://schemas.microsoft.com/office/drawing/2014/main" id="{D7C4302F-71CD-704A-B302-F8805F4E9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24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295400"/>
            <a:ext cx="10080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1050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45" y="5658508"/>
            <a:ext cx="1020155" cy="119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>
            <a:extLst>
              <a:ext uri="{FF2B5EF4-FFF2-40B4-BE49-F238E27FC236}">
                <a16:creationId xmlns:a16="http://schemas.microsoft.com/office/drawing/2014/main" id="{BC49B260-1597-1C4A-9701-717D993FD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Image of Naval Ensign">
            <a:extLst>
              <a:ext uri="{FF2B5EF4-FFF2-40B4-BE49-F238E27FC236}">
                <a16:creationId xmlns:a16="http://schemas.microsoft.com/office/drawing/2014/main" id="{A7BF860A-727D-EE43-97F0-1349AD45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4107"/>
            <a:ext cx="1095375" cy="7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1025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 descr="Image of State Flag">
            <a:extLst>
              <a:ext uri="{FF2B5EF4-FFF2-40B4-BE49-F238E27FC236}">
                <a16:creationId xmlns:a16="http://schemas.microsoft.com/office/drawing/2014/main" id="{D01AE219-EDD7-904A-804E-50DEB2E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89275"/>
            <a:ext cx="1136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158031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9" descr="Face Picture">
            <a:extLst>
              <a:ext uri="{FF2B5EF4-FFF2-40B4-BE49-F238E27FC236}">
                <a16:creationId xmlns:a16="http://schemas.microsoft.com/office/drawing/2014/main" id="{4EE47C59-CC0A-774C-95B1-CDB40CFB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5787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1">
            <a:extLst>
              <a:ext uri="{FF2B5EF4-FFF2-40B4-BE49-F238E27FC236}">
                <a16:creationId xmlns:a16="http://schemas.microsoft.com/office/drawing/2014/main" id="{148AB5E9-DB4E-E14B-A43C-8C1CA13F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54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" y="2228850"/>
            <a:ext cx="131606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282842"/>
            <a:ext cx="1343025" cy="13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>
            <a:extLst>
              <a:ext uri="{FF2B5EF4-FFF2-40B4-BE49-F238E27FC236}">
                <a16:creationId xmlns:a16="http://schemas.microsoft.com/office/drawing/2014/main" id="{6E2338DD-E64D-3B46-98CF-9E11DCB7A8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9088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63850"/>
            <a:ext cx="1308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377950"/>
            <a:ext cx="1127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30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294005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20671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27 teachers,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8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4" y="4043362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7">
            <a:extLst>
              <a:ext uri="{FF2B5EF4-FFF2-40B4-BE49-F238E27FC236}">
                <a16:creationId xmlns:a16="http://schemas.microsoft.com/office/drawing/2014/main" id="{1CDEA608-A719-9846-8DB2-0B47755725E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1308100"/>
            <a:ext cx="1194826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1910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915747" y="4016375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73" y="1326753"/>
            <a:ext cx="1461294" cy="14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4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2021--16th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 (final </a:t>
            </a:r>
            <a:r>
              <a:rPr lang="es-ES" altLang="en-US" b="1" dirty="0" err="1">
                <a:latin typeface="Georgia" panose="02040502050405020303" pitchFamily="18" charset="0"/>
              </a:rPr>
              <a:t>prayer</a:t>
            </a:r>
            <a:r>
              <a:rPr lang="es-ES" altLang="en-US" b="1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343470"/>
            <a:ext cx="3193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</a:t>
            </a:r>
            <a:r>
              <a:rPr lang="es-ES" altLang="en-US" sz="2800" b="1" dirty="0" err="1">
                <a:latin typeface="Georgia" panose="02040502050405020303" pitchFamily="18" charset="0"/>
              </a:rPr>
              <a:t>graduates</a:t>
            </a:r>
            <a:r>
              <a:rPr lang="es-ES" altLang="en-US" sz="2800" b="1" dirty="0">
                <a:latin typeface="Georgia" panose="02040502050405020303" pitchFamily="18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 136!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DCB8B9D3-132E-4C45-B6F9-7949ACFEE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973"/>
            <a:ext cx="9144000" cy="4153711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11666</TotalTime>
  <Words>1701</Words>
  <Application>Microsoft Macintosh PowerPoint</Application>
  <PresentationFormat>On-screen Show (4:3)</PresentationFormat>
  <Paragraphs>317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2021</vt:lpstr>
      <vt:lpstr>PowerPoint Presentation</vt:lpstr>
      <vt:lpstr>PowerPoint Presentation</vt:lpstr>
      <vt:lpstr>PowerPoint Presentation</vt:lpstr>
      <vt:lpstr>PERSONNEL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PowerPoint Presentation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127</cp:revision>
  <dcterms:created xsi:type="dcterms:W3CDTF">2016-08-02T21:11:14Z</dcterms:created>
  <dcterms:modified xsi:type="dcterms:W3CDTF">2021-08-05T22:34:20Z</dcterms:modified>
</cp:coreProperties>
</file>