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49"/>
  </p:notesMasterIdLst>
  <p:handoutMasterIdLst>
    <p:handoutMasterId r:id="rId50"/>
  </p:handoutMasterIdLst>
  <p:sldIdLst>
    <p:sldId id="367" r:id="rId2"/>
    <p:sldId id="671" r:id="rId3"/>
    <p:sldId id="802" r:id="rId4"/>
    <p:sldId id="703" r:id="rId5"/>
    <p:sldId id="693" r:id="rId6"/>
    <p:sldId id="765" r:id="rId7"/>
    <p:sldId id="814" r:id="rId8"/>
    <p:sldId id="673" r:id="rId9"/>
    <p:sldId id="811" r:id="rId10"/>
    <p:sldId id="812" r:id="rId11"/>
    <p:sldId id="806" r:id="rId12"/>
    <p:sldId id="762" r:id="rId13"/>
    <p:sldId id="803" r:id="rId14"/>
    <p:sldId id="808" r:id="rId15"/>
    <p:sldId id="809" r:id="rId16"/>
    <p:sldId id="764" r:id="rId17"/>
    <p:sldId id="810" r:id="rId18"/>
    <p:sldId id="653" r:id="rId19"/>
    <p:sldId id="714" r:id="rId20"/>
    <p:sldId id="652" r:id="rId21"/>
    <p:sldId id="804" r:id="rId22"/>
    <p:sldId id="606" r:id="rId23"/>
    <p:sldId id="676" r:id="rId24"/>
    <p:sldId id="717" r:id="rId25"/>
    <p:sldId id="718" r:id="rId26"/>
    <p:sldId id="677" r:id="rId27"/>
    <p:sldId id="716" r:id="rId28"/>
    <p:sldId id="690" r:id="rId29"/>
    <p:sldId id="680" r:id="rId30"/>
    <p:sldId id="681" r:id="rId31"/>
    <p:sldId id="682" r:id="rId32"/>
    <p:sldId id="685" r:id="rId33"/>
    <p:sldId id="607" r:id="rId34"/>
    <p:sldId id="705" r:id="rId35"/>
    <p:sldId id="692" r:id="rId36"/>
    <p:sldId id="669" r:id="rId37"/>
    <p:sldId id="715" r:id="rId38"/>
    <p:sldId id="711" r:id="rId39"/>
    <p:sldId id="713" r:id="rId40"/>
    <p:sldId id="708" r:id="rId41"/>
    <p:sldId id="813" r:id="rId42"/>
    <p:sldId id="712" r:id="rId43"/>
    <p:sldId id="390" r:id="rId44"/>
    <p:sldId id="499" r:id="rId45"/>
    <p:sldId id="767" r:id="rId46"/>
    <p:sldId id="658" r:id="rId47"/>
    <p:sldId id="661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15"/>
    <p:restoredTop sz="94558"/>
  </p:normalViewPr>
  <p:slideViewPr>
    <p:cSldViewPr>
      <p:cViewPr varScale="1">
        <p:scale>
          <a:sx n="121" d="100"/>
          <a:sy n="121" d="100"/>
        </p:scale>
        <p:origin x="11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 spd="slow" advClick="0" advTm="7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  <p:transition spd="slow" advClick="0" advTm="7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  <p:transition spd="slow" advClick="0" advTm="7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  <p:transition spd="slow" advClick="0" advTm="7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  <p:transition spd="slow" advClick="0" advTm="7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  <p:transition spd="slow" advClick="0" advTm="7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  <p:transition spd="slow" advClick="0" advTm="7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 spd="slow" advClick="0" advTm="7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 spd="slow" advClick="0" advTm="7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spd="slow"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 spd="slow" advClick="0" advTm="7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 spd="slow" advClick="0" advTm="7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 spd="slow" advClick="0" advTm="7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 spd="slow" advClick="0" advTm="7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 spd="slow" advClick="0"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 spd="slow" advClick="0" advTm="7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 spd="slow" advClick="0" advTm="7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 spd="slow" advClick="0" advTm="7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28.jpeg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65.png"/><Relationship Id="rId5" Type="http://schemas.openxmlformats.org/officeDocument/2006/relationships/image" Target="../media/image42.png"/><Relationship Id="rId10" Type="http://schemas.openxmlformats.org/officeDocument/2006/relationships/image" Target="../media/image58.jpeg"/><Relationship Id="rId4" Type="http://schemas.openxmlformats.org/officeDocument/2006/relationships/image" Target="../media/image40.png"/><Relationship Id="rId9" Type="http://schemas.openxmlformats.org/officeDocument/2006/relationships/image" Target="../media/image64.jpeg"/><Relationship Id="rId1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IBITcursos" TargetMode="Externa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jpeg"/><Relationship Id="rId21" Type="http://schemas.openxmlformats.org/officeDocument/2006/relationships/hyperlink" Target="http://ibitibi.org/wp-content/uploads/2017/10/Bernie-3.jpg" TargetMode="External"/><Relationship Id="rId34" Type="http://schemas.openxmlformats.org/officeDocument/2006/relationships/image" Target="../media/image5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tiff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31" Type="http://schemas.openxmlformats.org/officeDocument/2006/relationships/image" Target="../media/image5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1.jpeg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381000"/>
            <a:ext cx="883230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</a:rPr>
              <a:t>40 students </a:t>
            </a:r>
            <a:r>
              <a:rPr lang="en-US" sz="3000" dirty="0">
                <a:latin typeface="Cambria" panose="02040503050406030204" pitchFamily="18" charset="0"/>
              </a:rPr>
              <a:t>from four different cohorts are currently pursuing this degree. The fourth cohort with 9 students started in August 2022.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The first cohort of 12 completed their studies and graduated in December 2021.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All professors of the master’s program have masters’ or doctoral degrees.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Cambria" panose="02040503050406030204" pitchFamily="18" charset="0"/>
              </a:rPr>
              <a:t>If you would like more information, go to the website at </a:t>
            </a:r>
            <a:r>
              <a:rPr lang="en-US" altLang="en-US" sz="3000" dirty="0">
                <a:latin typeface="Cambria" panose="02040503050406030204" pitchFamily="18" charset="0"/>
                <a:hlinkClick r:id="rId2"/>
              </a:rPr>
              <a:t>www.redinbi.org</a:t>
            </a:r>
            <a:r>
              <a:rPr lang="en-US" altLang="en-US" sz="3000" dirty="0">
                <a:latin typeface="Cambria" panose="02040503050406030204" pitchFamily="18" charset="0"/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78836"/>
      </p:ext>
    </p:extLst>
  </p:cSld>
  <p:clrMapOvr>
    <a:masterClrMapping/>
  </p:clrMapOvr>
  <p:transition spd="slow" advClick="0" advTm="7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58" y="2615406"/>
            <a:ext cx="2483626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87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2" y="912023"/>
            <a:ext cx="2008138" cy="1496909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5" y="4449068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56996"/>
      </p:ext>
    </p:extLst>
  </p:cSld>
  <p:clrMapOvr>
    <a:masterClrMapping/>
  </p:clrMapOvr>
  <p:transition spd="slow" advClick="0" advTm="7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18th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latin typeface="Georgia" panose="02040502050405020303" pitchFamily="18" charset="0"/>
              </a:rPr>
              <a:t>July</a:t>
            </a:r>
            <a:r>
              <a:rPr lang="es-ES" altLang="en-US" b="1" dirty="0">
                <a:latin typeface="Georgia" panose="02040502050405020303" pitchFamily="18" charset="0"/>
              </a:rPr>
              <a:t> 23, 2022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631" y="6182380"/>
            <a:ext cx="4116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</a:t>
            </a:r>
            <a:r>
              <a:rPr lang="es-ES" altLang="en-US" sz="2800" b="1" dirty="0" err="1">
                <a:latin typeface="Georgia" panose="02040502050405020303" pitchFamily="18" charset="0"/>
              </a:rPr>
              <a:t>graduates</a:t>
            </a:r>
            <a:r>
              <a:rPr lang="es-ES" altLang="en-US" sz="2800" b="1" dirty="0">
                <a:latin typeface="Georgia" panose="02040502050405020303" pitchFamily="18" charset="0"/>
              </a:rPr>
              <a:t>: 155!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51AA9F64-5E0A-3128-6E5B-DA9917A2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12799"/>
            <a:ext cx="8839200" cy="507435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AETH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Certification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In 2020, after a process lasting almost two years, TIBI received word from the </a:t>
            </a:r>
            <a:r>
              <a:rPr lang="en-US" sz="2400" dirty="0" err="1">
                <a:latin typeface="Georgia" panose="02040502050405020303" pitchFamily="18" charset="0"/>
              </a:rPr>
              <a:t>Asociación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Teológicos</a:t>
            </a:r>
            <a:r>
              <a:rPr lang="en-US" sz="2400" dirty="0">
                <a:latin typeface="Georgia" panose="02040502050405020303" pitchFamily="18" charset="0"/>
              </a:rPr>
              <a:t> Hispanos (Association of Hispanic Theological Studies) that they have officially certified our Bachelors Degree, the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4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latin typeface="Georgia" panose="02040502050405020303" pitchFamily="18" charset="0"/>
              </a:rPr>
              <a:t>(Bachelor of Ministry and Biblical Studies). 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certification is extended in collaboration with the Association of Theological School, the main accrediting agency of seminaries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is a valuable external endorsement of our program which will allow our graduates to apply for graduate studies at any seminary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The class of 2022 was the first class to receive this new degree.</a:t>
            </a:r>
          </a:p>
        </p:txBody>
      </p:sp>
    </p:spTree>
    <p:extLst>
      <p:ext uri="{BB962C8B-B14F-4D97-AF65-F5344CB8AC3E}">
        <p14:creationId xmlns:p14="http://schemas.microsoft.com/office/powerpoint/2010/main" val="3817134829"/>
      </p:ext>
    </p:extLst>
  </p:cSld>
  <p:clrMapOvr>
    <a:masterClrMapping/>
  </p:clrMapOvr>
  <p:transition spd="slow" advClick="0" advTm="7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46584717-4009-9843-9751-0FE63982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13th TIBI international scholarship full-time class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August, 2022-2024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Hilario José Marin Valerio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31" y="6019800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Willian Antonio Martinez Ayala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El Salvador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5210" y="3149565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Eudomar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Osteicochea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0E08CD34-2D0F-C848-B924-E806C1E7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6096001"/>
            <a:ext cx="29718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Jhon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Fredy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Hernandez Solano</a:t>
            </a:r>
            <a:endParaRPr lang="es-E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Rosa Angulo Silva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Ecuador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6A60E47-2996-AE4C-9867-6B99B925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20" y="3935377"/>
            <a:ext cx="1998780" cy="2109823"/>
          </a:xfrm>
          <a:prstGeom prst="rect">
            <a:avLst/>
          </a:prstGeom>
        </p:spPr>
      </p:pic>
      <p:pic>
        <p:nvPicPr>
          <p:cNvPr id="17" name="Imagen 33">
            <a:extLst>
              <a:ext uri="{FF2B5EF4-FFF2-40B4-BE49-F238E27FC236}">
                <a16:creationId xmlns:a16="http://schemas.microsoft.com/office/drawing/2014/main" id="{31DDD66C-E886-EF46-A427-55A528A6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1" y="1031391"/>
            <a:ext cx="1574066" cy="227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1">
            <a:extLst>
              <a:ext uri="{FF2B5EF4-FFF2-40B4-BE49-F238E27FC236}">
                <a16:creationId xmlns:a16="http://schemas.microsoft.com/office/drawing/2014/main" id="{BDB0A3CC-12AC-4B40-801F-E361C29A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001" y="4045419"/>
            <a:ext cx="1574066" cy="205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5">
            <a:extLst>
              <a:ext uri="{FF2B5EF4-FFF2-40B4-BE49-F238E27FC236}">
                <a16:creationId xmlns:a16="http://schemas.microsoft.com/office/drawing/2014/main" id="{26943520-BD81-4244-8054-E0B7038B4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22820" y="1030605"/>
            <a:ext cx="1684655" cy="22459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7" y="3150333"/>
            <a:ext cx="2888288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Jesús Orlando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Marcano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Rojas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089915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Percy Esaul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Honores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Robles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Perú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Luis Daniel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Andarcia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Useche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19FDCA3-50BC-6643-A133-2DE5E51C7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045" y="6304932"/>
            <a:ext cx="292374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Robin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Romel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Morales Surgeon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Panamá</a:t>
            </a:r>
          </a:p>
        </p:txBody>
      </p:sp>
      <p:pic>
        <p:nvPicPr>
          <p:cNvPr id="15" name="Imagen 33">
            <a:extLst>
              <a:ext uri="{FF2B5EF4-FFF2-40B4-BE49-F238E27FC236}">
                <a16:creationId xmlns:a16="http://schemas.microsoft.com/office/drawing/2014/main" id="{5A3D4730-D097-BA43-B694-4355D7EC3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686" y="3824866"/>
            <a:ext cx="1967230" cy="244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n 3">
            <a:extLst>
              <a:ext uri="{FF2B5EF4-FFF2-40B4-BE49-F238E27FC236}">
                <a16:creationId xmlns:a16="http://schemas.microsoft.com/office/drawing/2014/main" id="{46567849-9852-AA4B-8716-C8B3B6BA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49900" y="718825"/>
            <a:ext cx="2706370" cy="234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33">
            <a:extLst>
              <a:ext uri="{FF2B5EF4-FFF2-40B4-BE49-F238E27FC236}">
                <a16:creationId xmlns:a16="http://schemas.microsoft.com/office/drawing/2014/main" id="{18C02BB9-1468-F947-B5EA-4448130FD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718825"/>
            <a:ext cx="2057400" cy="24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1">
            <a:extLst>
              <a:ext uri="{FF2B5EF4-FFF2-40B4-BE49-F238E27FC236}">
                <a16:creationId xmlns:a16="http://schemas.microsoft.com/office/drawing/2014/main" id="{96DE7DEB-1327-ED47-BDBC-A46B229769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5669352" y="4071389"/>
            <a:ext cx="2495251" cy="186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5200+ baptisms and 64 church plants 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June 2022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192 current full-time students or graduates working in 121 congregations in 79 cities in 18 countries (not counting any of our several thousand part-time students)</a:t>
            </a:r>
          </a:p>
        </p:txBody>
      </p:sp>
      <p:pic>
        <p:nvPicPr>
          <p:cNvPr id="3" name="Picture 2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3410FB7-098B-7A43-B6D3-E1DBEB6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102100" cy="3001283"/>
          </a:xfrm>
          <a:prstGeom prst="rect">
            <a:avLst/>
          </a:prstGeom>
        </p:spPr>
      </p:pic>
      <p:pic>
        <p:nvPicPr>
          <p:cNvPr id="5" name="Picture 4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680A47D5-1C82-9B43-817E-706346B2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396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786" y="538270"/>
            <a:ext cx="43053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5400" i="1" dirty="0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7B44A1-8216-7D4E-9AB8-EC3668D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3" name="Picture 2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10EE68C-9A74-F048-8B96-D81B89C7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14" y="3036666"/>
            <a:ext cx="4900886" cy="3478434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41847C94-D668-164C-B0F6-5C9399A6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1" dirty="0">
                <a:latin typeface="Georgia" panose="02040502050405020303" pitchFamily="18" charset="0"/>
              </a:rPr>
              <a:t>New congregation of El Salto, Mexico that opened in May 2022, helped by José Luis Martinez and Claudia </a:t>
            </a:r>
            <a:r>
              <a:rPr lang="en-US" altLang="en-US" i="1" dirty="0" err="1">
                <a:latin typeface="Georgia" panose="02040502050405020303" pitchFamily="18" charset="0"/>
              </a:rPr>
              <a:t>Inglés</a:t>
            </a:r>
            <a:r>
              <a:rPr lang="en-US" altLang="en-US" i="1" dirty="0">
                <a:latin typeface="Georgia" panose="02040502050405020303" pitchFamily="18" charset="0"/>
              </a:rPr>
              <a:t>, TIBI graduates</a:t>
            </a:r>
          </a:p>
        </p:txBody>
      </p:sp>
      <p:pic>
        <p:nvPicPr>
          <p:cNvPr id="307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33BF89FC-0257-9442-8221-C8F682D4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  <p:transition spd="slow" advClick="0" advTm="7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>
            <a:extLst>
              <a:ext uri="{FF2B5EF4-FFF2-40B4-BE49-F238E27FC236}">
                <a16:creationId xmlns:a16="http://schemas.microsoft.com/office/drawing/2014/main" id="{07368E11-88F9-4240-90D1-03E0ED4D0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9155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872544C3-7F73-9A44-9156-6EE1EB28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>
            <a:extLst>
              <a:ext uri="{FF2B5EF4-FFF2-40B4-BE49-F238E27FC236}">
                <a16:creationId xmlns:a16="http://schemas.microsoft.com/office/drawing/2014/main" id="{E28541CF-27BB-8241-BD13-210C217E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"/>
            <a:ext cx="518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Up to 49 sites onscreen!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Public/private chat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B7BB404F-518E-0049-BE38-3D20DE0B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0"/>
            <a:ext cx="95234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>
            <a:extLst>
              <a:ext uri="{FF2B5EF4-FFF2-40B4-BE49-F238E27FC236}">
                <a16:creationId xmlns:a16="http://schemas.microsoft.com/office/drawing/2014/main" id="{AA1DB2B5-1376-4D49-A682-7A2002B7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304800"/>
            <a:ext cx="901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</a:rPr>
              <a:t>Interactive screen sharing of all kinds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Up to 49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11,,700 sites concurrently (300 sites in each of 39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Cuba!)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Inexpensive, easily expandable, all virtual, continuously upgraded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28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offer simultaneous translations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 (the higher the better!)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Video library in the cloud</a:t>
            </a:r>
          </a:p>
        </p:txBody>
      </p:sp>
      <p:pic>
        <p:nvPicPr>
          <p:cNvPr id="3" name="Picture 2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25DB695-72D1-1B4F-BF88-8A4C519CF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87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8" y="773786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2022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spd="slow"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courses offered in 2021-22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Various 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041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 or baptisms!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now—41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 dirty="0">
                <a:latin typeface="Times New Roman" panose="02020603050405020304" pitchFamily="18" charset="0"/>
              </a:rPr>
              <a:t>		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Jeremiah/Lamentations 	1-2 Corinthians 		Homiletics 		 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Revelation			</a:t>
            </a:r>
            <a:r>
              <a:rPr lang="en-US" altLang="en-US" sz="1800" dirty="0">
                <a:latin typeface="Times New Roman" panose="02020603050405020304" pitchFamily="18" charset="0"/>
              </a:rPr>
              <a:t>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Heaven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3200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Proverbs—The Godly Woman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Church planting, Cuba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41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1240+ students in 76 countries—including 20 of the 21 Spanish speaking countries as well as other nations like Brazil, France, Germany, and Canada!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We </a:t>
            </a: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have had 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58 EBLs in 17 countries, with a total of 675 students since we began.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Additionally, in Cuba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15,700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is now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the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 page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Passion to search for truth together and learn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heart of the gospel as found in I Cor, 15:1-4, Mat. 22:37-40, Matt. 23:23, Eph. 4:4-6, etc.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900+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1,262,000+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8.8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12,600+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65087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the prisons in Cuauhtémoc, Mexico with Othoniel Gutierrez.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gang neighborhoods, in national crisis, through Isaac Torres in Venezuela.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Cuba through Tony and Liudmila Fernandez.</a:t>
            </a: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Who know what else God has in store?</a:t>
            </a:r>
          </a:p>
        </p:txBody>
      </p:sp>
    </p:spTree>
  </p:cSld>
  <p:clrMapOvr>
    <a:masterClrMapping/>
  </p:clrMapOvr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Austin@ibitibi.org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1403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76 countries total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(1242 current students, and more than 5000 in all since we began)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4000+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1240+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2600+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2299" y="-18953"/>
            <a:ext cx="259080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team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899" y="51773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50" y="3500942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370" y="6022847"/>
            <a:ext cx="31733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Pedro and Silvia del </a:t>
            </a:r>
            <a:r>
              <a:rPr lang="en-US" altLang="en-US" sz="2000" dirty="0" err="1">
                <a:latin typeface="Georgia" panose="02040502050405020303" pitchFamily="18" charset="0"/>
              </a:rPr>
              <a:t>Pozo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000" dirty="0">
                <a:latin typeface="Georgia" panose="02040502050405020303" pitchFamily="18" charset="0"/>
              </a:rPr>
              <a:t>Online, EBL </a:t>
            </a:r>
            <a:r>
              <a:rPr lang="es-ES" altLang="en-US" sz="2000" dirty="0" err="1">
                <a:latin typeface="Georgia" panose="02040502050405020303" pitchFamily="18" charset="0"/>
              </a:rPr>
              <a:t>coordinators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7637"/>
            <a:ext cx="2590801" cy="1943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6107094" y="2061413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Field work supervisor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31" y="655336"/>
            <a:ext cx="1384536" cy="20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2514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912321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Steve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" y="3133570"/>
            <a:ext cx="168936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04"/>
            <a:ext cx="2286000" cy="18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306" y="5946647"/>
            <a:ext cx="3086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Liudmila</a:t>
            </a: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err="1">
                <a:latin typeface="Georgia" panose="02040502050405020303" pitchFamily="18" charset="0"/>
              </a:rPr>
              <a:t>Bencosme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TIBI coordinator--Cuba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5" y="3426401"/>
            <a:ext cx="2344882" cy="24106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1" y="5775325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17" y="1357866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270550"/>
            <a:ext cx="871423" cy="12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7" y="1434212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3" y="5652106"/>
            <a:ext cx="1042872" cy="12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29" y="284128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3810922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744157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26" y="72174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" y="1390984"/>
            <a:ext cx="1247053" cy="1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3" y="2815936"/>
            <a:ext cx="1143001" cy="11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1" y="28147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2" y="5797609"/>
            <a:ext cx="808072" cy="9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2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09" y="3048000"/>
            <a:ext cx="214239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600" b="1" dirty="0">
                <a:latin typeface="Cambria" panose="02040503050406030204" pitchFamily="18" charset="0"/>
              </a:rPr>
              <a:t>26 teachers, 9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8" y="3751274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9" y="20689"/>
            <a:ext cx="1178718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3489" y="2839476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9751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78" y="1357866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of Naval Ensign">
            <a:extLst>
              <a:ext uri="{FF2B5EF4-FFF2-40B4-BE49-F238E27FC236}">
                <a16:creationId xmlns:a16="http://schemas.microsoft.com/office/drawing/2014/main" id="{89DD1CBD-7383-2249-BA05-994F8280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1" y="3757380"/>
            <a:ext cx="1241426" cy="8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316C0-3DE9-CD42-9298-08A941C34C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6" y="4703974"/>
            <a:ext cx="1285076" cy="83106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2ECAC28-DAFD-864A-A06D-7715AB21E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1" y="2877154"/>
            <a:ext cx="1245605" cy="7104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E16BC36-891D-8444-BD06-E47708A8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5638800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2912738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" y="4185394"/>
            <a:ext cx="1155700" cy="1447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B98F6B7-20AA-7F44-B6C3-4D90BD9ACA2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4689880"/>
            <a:ext cx="1241426" cy="82859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0" y="56837"/>
            <a:ext cx="1308100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795BA7A-42E6-F440-9A77-B77DECD8C5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6" y="4242111"/>
            <a:ext cx="112712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D8B6C1F-15AD-9C47-8F4A-3D41D48E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24" y="4191000"/>
            <a:ext cx="1285076" cy="12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Masters of </a:t>
            </a:r>
            <a:r>
              <a:rPr lang="es-ES" altLang="en-US" sz="3200" b="1" dirty="0" err="1">
                <a:latin typeface="Georgia" panose="02040502050405020303" pitchFamily="18" charset="0"/>
              </a:rPr>
              <a:t>Practical</a:t>
            </a:r>
            <a:r>
              <a:rPr lang="es-ES" altLang="en-US" sz="3200" b="1" dirty="0">
                <a:latin typeface="Georgia" panose="02040502050405020303" pitchFamily="18" charset="0"/>
              </a:rPr>
              <a:t> </a:t>
            </a:r>
            <a:r>
              <a:rPr lang="es-ES" altLang="en-US" sz="3200" b="1" dirty="0" err="1">
                <a:latin typeface="Georgia" panose="02040502050405020303" pitchFamily="18" charset="0"/>
              </a:rPr>
              <a:t>Theology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‘TIBI collaborates with a group of schools (Red de </a:t>
            </a:r>
            <a:r>
              <a:rPr lang="en-US" sz="3000" dirty="0" err="1">
                <a:latin typeface="Cambria" panose="02040503050406030204" pitchFamily="18" charset="0"/>
              </a:rPr>
              <a:t>Institutos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Bíblicos</a:t>
            </a:r>
            <a:r>
              <a:rPr lang="en-US" sz="3000" dirty="0">
                <a:latin typeface="Cambria" panose="02040503050406030204" pitchFamily="18" charset="0"/>
              </a:rPr>
              <a:t>) which is now offering a new Masters of Practical Theology—a 36-hour degree requiring 3 years of study.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787C2-24FC-B843-BC37-6B3C9C9E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5" y="2788227"/>
            <a:ext cx="7333129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0416"/>
      </p:ext>
    </p:extLst>
  </p:cSld>
  <p:clrMapOvr>
    <a:masterClrMapping/>
  </p:clrMapOvr>
  <p:transition spd="slow" advClick="0" advTm="7000"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11944</TotalTime>
  <Words>1669</Words>
  <Application>Microsoft Macintosh PowerPoint</Application>
  <PresentationFormat>On-screen Show (4:3)</PresentationFormat>
  <Paragraphs>290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Book Antiqua</vt:lpstr>
      <vt:lpstr>Cambria</vt:lpstr>
      <vt:lpstr>Georgia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2022</vt:lpstr>
      <vt:lpstr>PowerPoint Presentation</vt:lpstr>
      <vt:lpstr>PowerPoint Presentation</vt:lpstr>
      <vt:lpstr>PowerPoint Presentation</vt:lpstr>
      <vt:lpstr>Admin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145</cp:revision>
  <dcterms:created xsi:type="dcterms:W3CDTF">2016-08-02T21:11:14Z</dcterms:created>
  <dcterms:modified xsi:type="dcterms:W3CDTF">2022-08-02T13:33:47Z</dcterms:modified>
</cp:coreProperties>
</file>